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3FAF9-8D10-B744-BA58-3DB22C8E5BDD}" type="datetimeFigureOut">
              <a:rPr lang="es-ES" smtClean="0"/>
              <a:t>20-08-15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0EB27-9E7D-3945-8F90-A4646494CD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05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Gabrielle </a:t>
            </a:r>
            <a:r>
              <a:rPr lang="es-ES" dirty="0" err="1" smtClean="0"/>
              <a:t>D’Anunzio</a:t>
            </a:r>
            <a:r>
              <a:rPr lang="es-ES" dirty="0" smtClean="0"/>
              <a:t> y la toma de </a:t>
            </a:r>
            <a:r>
              <a:rPr lang="es-ES" dirty="0" err="1" smtClean="0"/>
              <a:t>Fiume</a:t>
            </a:r>
            <a:r>
              <a:rPr lang="es-ES" dirty="0" smtClean="0"/>
              <a:t> (Yugoslavia)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EB27-9E7D-3945-8F90-A4646494CD7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5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OVRA:</a:t>
            </a:r>
            <a:r>
              <a:rPr lang="es-ES" baseline="0" dirty="0" smtClean="0"/>
              <a:t> policía política </a:t>
            </a:r>
            <a:r>
              <a:rPr lang="es-ES" dirty="0" err="1" smtClean="0"/>
              <a:t>Organizzacione</a:t>
            </a:r>
            <a:r>
              <a:rPr lang="es-ES" dirty="0" smtClean="0"/>
              <a:t> di </a:t>
            </a:r>
            <a:r>
              <a:rPr lang="es-ES" dirty="0" err="1" smtClean="0"/>
              <a:t>Vigilanza</a:t>
            </a:r>
            <a:r>
              <a:rPr lang="es-ES" dirty="0" smtClean="0"/>
              <a:t> e </a:t>
            </a:r>
            <a:r>
              <a:rPr lang="es-ES" dirty="0" err="1" smtClean="0"/>
              <a:t>Repressione</a:t>
            </a:r>
            <a:r>
              <a:rPr lang="es-ES" dirty="0" smtClean="0"/>
              <a:t> </a:t>
            </a:r>
            <a:r>
              <a:rPr lang="es-ES" dirty="0" err="1" smtClean="0"/>
              <a:t>dell'Antifascismo</a:t>
            </a:r>
            <a:r>
              <a:rPr lang="es-ES" dirty="0" smtClean="0"/>
              <a:t>.</a:t>
            </a:r>
          </a:p>
          <a:p>
            <a:r>
              <a:rPr lang="es-ES" dirty="0" smtClean="0"/>
              <a:t>Churchill, por ejemplo.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EB27-9E7D-3945-8F90-A4646494CD7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22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“Noche de los Cuchillos Largos”, marzo 1934, eliminación de “revolucionarios” dentro del partido Nazi, especialmente miembros de las SA.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EB27-9E7D-3945-8F90-A4646494CD7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39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mujeres de origen ario eran inseminadas con padres seleccionados para la creación de niños racialmente puros.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EB27-9E7D-3945-8F90-A4646494CD7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16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20-08-15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Los totalitarismos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El ascenso de Mussolini y Hitler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82580" y="782489"/>
            <a:ext cx="515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Colegio SSCC Providencia</a:t>
            </a:r>
          </a:p>
          <a:p>
            <a:r>
              <a:rPr lang="es-ES" sz="1200" dirty="0" smtClean="0"/>
              <a:t>Sector. Historia, Geografía y Cs. Sociales</a:t>
            </a:r>
          </a:p>
          <a:p>
            <a:r>
              <a:rPr lang="es-ES" sz="1200" dirty="0" smtClean="0"/>
              <a:t>Nivel: </a:t>
            </a:r>
            <a:r>
              <a:rPr lang="es-ES" sz="1200" dirty="0" err="1" smtClean="0"/>
              <a:t>IVº</a:t>
            </a:r>
            <a:r>
              <a:rPr lang="es-ES" sz="1200" smtClean="0"/>
              <a:t> Medio (PDH1)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2431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Orígenes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1800401"/>
            <a:ext cx="7345363" cy="42651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 smtClean="0"/>
              <a:t>Hacia 1919 existían variadas organizaciones de tipo nacionalista en Alemania, así como agrupaciones marxistas de distinta índole.</a:t>
            </a:r>
          </a:p>
          <a:p>
            <a:pPr algn="just"/>
            <a:r>
              <a:rPr lang="es-ES" dirty="0" smtClean="0"/>
              <a:t>Uno de esos partidos (pequeños) era el Partido Nacionalsocialista Obrero Alemán fundado por </a:t>
            </a:r>
            <a:r>
              <a:rPr lang="es-ES" dirty="0" err="1" smtClean="0"/>
              <a:t>Anton</a:t>
            </a:r>
            <a:r>
              <a:rPr lang="es-ES" dirty="0" smtClean="0"/>
              <a:t> </a:t>
            </a:r>
            <a:r>
              <a:rPr lang="es-ES" dirty="0" err="1" smtClean="0"/>
              <a:t>Drexler</a:t>
            </a:r>
            <a:r>
              <a:rPr lang="es-ES" dirty="0" smtClean="0"/>
              <a:t> y otros (1919). Hitler se unirá a este partido, dándole mayor organización y fortaleciendo su ideología.</a:t>
            </a:r>
          </a:p>
          <a:p>
            <a:pPr algn="just"/>
            <a:r>
              <a:rPr lang="es-ES" dirty="0" smtClean="0"/>
              <a:t>Se adoptó </a:t>
            </a:r>
            <a:r>
              <a:rPr lang="es-ES" dirty="0"/>
              <a:t>un programa radical: lucha contra el Tratado de Versalles, establecimiento de la Gran Alemania, antisemitismo, rearme militar, limitación de las libertades públicas, etc.</a:t>
            </a:r>
            <a:endParaRPr lang="es-ES_tradnl" dirty="0"/>
          </a:p>
          <a:p>
            <a:pPr algn="just"/>
            <a:r>
              <a:rPr lang="es-ES" dirty="0"/>
              <a:t>Adoptó como método la </a:t>
            </a:r>
            <a:r>
              <a:rPr lang="es-ES" b="1" dirty="0"/>
              <a:t>lucha callejera</a:t>
            </a:r>
            <a:r>
              <a:rPr lang="es-ES" dirty="0"/>
              <a:t> en contra de todos los demás partidos. Con este objeto, se formaron las </a:t>
            </a:r>
            <a:r>
              <a:rPr lang="es-ES" b="1" dirty="0" smtClean="0"/>
              <a:t>SA</a:t>
            </a:r>
            <a:r>
              <a:rPr lang="es-ES" dirty="0" smtClean="0"/>
              <a:t> (</a:t>
            </a:r>
            <a:r>
              <a:rPr lang="es-ES" i="1" dirty="0" err="1" smtClean="0"/>
              <a:t>Sturmabteilung</a:t>
            </a:r>
            <a:r>
              <a:rPr lang="es-ES" i="1" dirty="0" smtClean="0"/>
              <a:t>) </a:t>
            </a:r>
            <a:r>
              <a:rPr lang="es-ES" dirty="0" smtClean="0"/>
              <a:t>o </a:t>
            </a:r>
            <a:r>
              <a:rPr lang="es-ES" dirty="0"/>
              <a:t>tropas de asalto, llamadas también </a:t>
            </a:r>
            <a:r>
              <a:rPr lang="es-ES" i="1" dirty="0"/>
              <a:t>camisas pardas</a:t>
            </a:r>
            <a:r>
              <a:rPr lang="es-ES" dirty="0"/>
              <a:t>, debido al uniforme que usaban.</a:t>
            </a:r>
            <a:endParaRPr lang="es-ES_tradnl" dirty="0"/>
          </a:p>
          <a:p>
            <a:pPr algn="just"/>
            <a:r>
              <a:rPr lang="es-ES" dirty="0"/>
              <a:t>Además, el partido empezó a elaborar un </a:t>
            </a:r>
            <a:r>
              <a:rPr lang="es-ES" dirty="0" smtClean="0"/>
              <a:t>periódico (</a:t>
            </a:r>
            <a:r>
              <a:rPr lang="es-ES" b="1" i="1" dirty="0" err="1"/>
              <a:t>Völkischer</a:t>
            </a:r>
            <a:r>
              <a:rPr lang="es-ES" b="1" i="1" dirty="0"/>
              <a:t> </a:t>
            </a:r>
            <a:r>
              <a:rPr lang="es-ES" b="1" i="1" dirty="0" err="1" smtClean="0"/>
              <a:t>Beobachter</a:t>
            </a:r>
            <a:r>
              <a:rPr lang="es-ES" b="1" i="1" dirty="0" smtClean="0"/>
              <a:t>, El Observador Popular)</a:t>
            </a:r>
            <a:r>
              <a:rPr lang="es-ES" dirty="0" smtClean="0"/>
              <a:t>, </a:t>
            </a:r>
            <a:r>
              <a:rPr lang="es-ES" dirty="0"/>
              <a:t>que rápidamente se transformó en vocero de los grupos más extremistas, y comenzó a utilizar como </a:t>
            </a:r>
            <a:r>
              <a:rPr lang="es-ES" b="1" dirty="0"/>
              <a:t>símbolo la cruz gamada o esvástica</a:t>
            </a:r>
            <a:r>
              <a:rPr lang="es-ES" dirty="0"/>
              <a:t>.</a:t>
            </a:r>
            <a:endParaRPr lang="es-ES_tradnl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61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590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fracaso de la “vía violenta”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ES" dirty="0"/>
              <a:t>En noviembre de 1923, los nazis intentaron dar un golpe de Estado, pero el movimiento fracasó y Hitler fue arrestado y condenado a prisión. Fue en la cárcel donde Hitler escribió su libro, </a:t>
            </a:r>
            <a:r>
              <a:rPr lang="es-ES" b="1" i="1" dirty="0"/>
              <a:t>Mi Lucha</a:t>
            </a:r>
            <a:r>
              <a:rPr lang="es-ES" i="1" dirty="0"/>
              <a:t> </a:t>
            </a:r>
            <a:r>
              <a:rPr lang="es-ES" dirty="0" smtClean="0"/>
              <a:t>(</a:t>
            </a:r>
            <a:r>
              <a:rPr lang="es-ES" i="1" dirty="0" err="1"/>
              <a:t>Mein</a:t>
            </a:r>
            <a:r>
              <a:rPr lang="es-ES" i="1" dirty="0"/>
              <a:t> </a:t>
            </a:r>
            <a:r>
              <a:rPr lang="es-ES" i="1" dirty="0" err="1" smtClean="0"/>
              <a:t>Kampf</a:t>
            </a:r>
            <a:r>
              <a:rPr lang="es-ES" i="1" dirty="0" smtClean="0"/>
              <a:t>, </a:t>
            </a:r>
            <a:r>
              <a:rPr lang="es-ES" dirty="0" smtClean="0"/>
              <a:t>1925</a:t>
            </a:r>
            <a:r>
              <a:rPr lang="es-ES" dirty="0"/>
              <a:t>), en el cual sintetizó la doctrina nazi.</a:t>
            </a:r>
            <a:endParaRPr lang="es-ES_tradnl" dirty="0"/>
          </a:p>
          <a:p>
            <a:pPr algn="just"/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263" b="-35263"/>
          <a:stretch>
            <a:fillRect/>
          </a:stretch>
        </p:blipFill>
        <p:spPr>
          <a:xfrm>
            <a:off x="4648199" y="1408437"/>
            <a:ext cx="3566160" cy="3927475"/>
          </a:xfrm>
        </p:spPr>
      </p:pic>
      <p:sp>
        <p:nvSpPr>
          <p:cNvPr id="7" name="CuadroTexto 6"/>
          <p:cNvSpPr txBox="1"/>
          <p:nvPr/>
        </p:nvSpPr>
        <p:spPr>
          <a:xfrm>
            <a:off x="4807131" y="4822502"/>
            <a:ext cx="358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Inicio del “</a:t>
            </a:r>
            <a:r>
              <a:rPr lang="es-ES" dirty="0" err="1" smtClean="0"/>
              <a:t>putsch</a:t>
            </a:r>
            <a:r>
              <a:rPr lang="es-ES" dirty="0" smtClean="0"/>
              <a:t> de la cervecería”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95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triunfo de la “vía legal”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/>
              <a:t>La crisis económica y el miedo al comunismo llevaron al Partido Nazi al poder. En las elecciones presidenciales de 1932, Hitler presentó su candidatura frente al presidente </a:t>
            </a:r>
            <a:r>
              <a:rPr lang="es-ES" b="1" dirty="0"/>
              <a:t>Paul von </a:t>
            </a:r>
            <a:r>
              <a:rPr lang="es-ES" b="1" dirty="0" err="1"/>
              <a:t>Hindenburg</a:t>
            </a:r>
            <a:r>
              <a:rPr lang="es-ES" dirty="0"/>
              <a:t>, quien logró ser reelegido apoyado por el partido católico y por los </a:t>
            </a:r>
            <a:r>
              <a:rPr lang="es-ES" dirty="0" smtClean="0"/>
              <a:t>socialdemócratas</a:t>
            </a:r>
            <a:r>
              <a:rPr lang="es-ES_tradnl" dirty="0" smtClean="0"/>
              <a:t>.</a:t>
            </a:r>
          </a:p>
          <a:p>
            <a:pPr algn="just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crecimiento electoral de los comunistas provocó alarma en los partidos de derecha, los que presionaron a </a:t>
            </a:r>
            <a:r>
              <a:rPr lang="es-ES" dirty="0" err="1"/>
              <a:t>Hindenburg</a:t>
            </a:r>
            <a:r>
              <a:rPr lang="es-ES" dirty="0"/>
              <a:t> a formar un gobierno más amplio de coalición, situación por la que se nombró a Hitler como Canciller, en enero de 1933.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01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4352" r="-24352"/>
          <a:stretch>
            <a:fillRect/>
          </a:stretch>
        </p:blipFill>
        <p:spPr>
          <a:xfrm>
            <a:off x="737532" y="510024"/>
            <a:ext cx="7345362" cy="4666127"/>
          </a:xfrm>
        </p:spPr>
      </p:pic>
      <p:sp>
        <p:nvSpPr>
          <p:cNvPr id="5" name="CuadroTexto 4"/>
          <p:cNvSpPr txBox="1"/>
          <p:nvPr/>
        </p:nvSpPr>
        <p:spPr>
          <a:xfrm>
            <a:off x="1511272" y="5304752"/>
            <a:ext cx="569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Nombramiento de Hitler como Canciller (1933)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8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Hacia el totalitarismo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476" y="1816476"/>
            <a:ext cx="8151222" cy="451707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En tan solo un año, Hitler y el Partido Nazi pasaron a controlar todo el Estado. El 28 de febrero, los nazis provocaron un incendio en el edificio del Reichstag, del que se acusó a los comunistas, los </a:t>
            </a:r>
            <a:r>
              <a:rPr lang="es-ES" dirty="0" smtClean="0"/>
              <a:t>que </a:t>
            </a:r>
            <a:r>
              <a:rPr lang="es-ES" dirty="0"/>
              <a:t>fueron declarados fuera de la ley</a:t>
            </a:r>
            <a:r>
              <a:rPr lang="es-ES" dirty="0" smtClean="0"/>
              <a:t>.</a:t>
            </a:r>
          </a:p>
          <a:p>
            <a:pPr algn="just"/>
            <a:r>
              <a:rPr lang="es-ES" b="1" dirty="0"/>
              <a:t>Acta de Capacitación </a:t>
            </a:r>
            <a:r>
              <a:rPr lang="es-ES" b="1" dirty="0" smtClean="0"/>
              <a:t>(marzo, 1933</a:t>
            </a:r>
            <a:r>
              <a:rPr lang="es-ES" b="1" dirty="0"/>
              <a:t>): </a:t>
            </a:r>
            <a:r>
              <a:rPr lang="es-ES" dirty="0"/>
              <a:t>Dio al gobierno el poder de gobernar por decreto durante 4 años: se prohibieron todos los partidos políticos, los sindicatos y gremios. Hacia el verano de </a:t>
            </a:r>
            <a:r>
              <a:rPr lang="es-ES" dirty="0" smtClean="0"/>
              <a:t>1934 </a:t>
            </a:r>
            <a:r>
              <a:rPr lang="es-ES" dirty="0"/>
              <a:t>todos los contrarios a Hitler se encontraban en prisión, ocultos, exiliados o en campos de concentración</a:t>
            </a:r>
            <a:r>
              <a:rPr lang="es-ES" dirty="0" smtClean="0"/>
              <a:t>.*</a:t>
            </a:r>
            <a:endParaRPr lang="es-ES_tradnl" dirty="0"/>
          </a:p>
          <a:p>
            <a:pPr algn="just"/>
            <a:r>
              <a:rPr lang="es-ES" dirty="0" smtClean="0"/>
              <a:t>A </a:t>
            </a:r>
            <a:r>
              <a:rPr lang="es-ES" dirty="0"/>
              <a:t>comienzos de </a:t>
            </a:r>
            <a:r>
              <a:rPr lang="es-ES" dirty="0" smtClean="0"/>
              <a:t>agosto de 1934 </a:t>
            </a:r>
            <a:r>
              <a:rPr lang="es-ES" dirty="0"/>
              <a:t>murió </a:t>
            </a:r>
            <a:r>
              <a:rPr lang="es-ES" dirty="0" err="1"/>
              <a:t>Hindenburg</a:t>
            </a:r>
            <a:r>
              <a:rPr lang="es-ES" dirty="0"/>
              <a:t>, ante lo cual Hitler, sin dejar la Cancillería, se proclamó </a:t>
            </a:r>
            <a:r>
              <a:rPr lang="es-ES" dirty="0" smtClean="0"/>
              <a:t>Presidente</a:t>
            </a:r>
            <a:r>
              <a:rPr lang="es-ES" dirty="0"/>
              <a:t>, concentrando de este modo la jefatura del Estado y del gobierno.</a:t>
            </a:r>
            <a:endParaRPr lang="es-ES_tradnl" dirty="0"/>
          </a:p>
          <a:p>
            <a:pPr algn="just"/>
            <a:r>
              <a:rPr lang="es-ES" dirty="0"/>
              <a:t>Como corolario de este vertiginoso proceso de acumulación del poder, el 30 de agosto, se proclamó en </a:t>
            </a:r>
            <a:r>
              <a:rPr lang="es-ES" dirty="0" err="1"/>
              <a:t>Nüremberg</a:t>
            </a:r>
            <a:r>
              <a:rPr lang="es-ES" dirty="0"/>
              <a:t> el </a:t>
            </a:r>
            <a:r>
              <a:rPr lang="es-ES" b="1" dirty="0"/>
              <a:t>Tercer Reich</a:t>
            </a:r>
            <a:r>
              <a:rPr lang="es-ES" dirty="0"/>
              <a:t> (Tercer Imperio)</a:t>
            </a:r>
            <a:endParaRPr lang="es-ES_tradnl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55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Nacionalismo y “la Gran Alemania”, principio del “espacio vital” (</a:t>
            </a:r>
            <a:r>
              <a:rPr lang="es-ES" i="1" dirty="0" err="1" smtClean="0"/>
              <a:t>Lebensraum</a:t>
            </a:r>
            <a:r>
              <a:rPr lang="es-ES" dirty="0" smtClean="0"/>
              <a:t>).</a:t>
            </a:r>
          </a:p>
          <a:p>
            <a:pPr algn="just"/>
            <a:r>
              <a:rPr lang="es-ES" dirty="0" smtClean="0"/>
              <a:t>Confluencia </a:t>
            </a:r>
            <a:r>
              <a:rPr lang="es-ES" dirty="0"/>
              <a:t>de tradiciones: </a:t>
            </a:r>
            <a:r>
              <a:rPr lang="es-ES" b="1" dirty="0"/>
              <a:t>antisemitismo, racismo, imperialismo y eugenesia. </a:t>
            </a:r>
            <a:r>
              <a:rPr lang="es-ES" dirty="0"/>
              <a:t>Ninguna de ellas era exclusiva de Alemania, pero su conjugación fue letal bajo el régimen dictatorial nazi</a:t>
            </a:r>
            <a:r>
              <a:rPr lang="es-ES" dirty="0" smtClean="0"/>
              <a:t>.</a:t>
            </a:r>
          </a:p>
          <a:p>
            <a:pPr algn="just"/>
            <a:r>
              <a:rPr lang="es-ES" b="1" dirty="0" smtClean="0"/>
              <a:t>Principios económicos: autoritarismo</a:t>
            </a:r>
            <a:r>
              <a:rPr lang="es-ES" dirty="0"/>
              <a:t>, </a:t>
            </a:r>
            <a:r>
              <a:rPr lang="es-ES" b="1" dirty="0"/>
              <a:t>centralización estatal</a:t>
            </a:r>
            <a:r>
              <a:rPr lang="es-ES" dirty="0"/>
              <a:t>, pero con participación de </a:t>
            </a:r>
            <a:r>
              <a:rPr lang="es-ES" b="1" dirty="0"/>
              <a:t>empresarios privados</a:t>
            </a:r>
            <a:r>
              <a:rPr lang="es-ES" dirty="0"/>
              <a:t>, y desarrollo de una </a:t>
            </a:r>
            <a:r>
              <a:rPr lang="es-ES" b="1" dirty="0"/>
              <a:t>economía cerrada</a:t>
            </a:r>
            <a:r>
              <a:rPr lang="es-ES" dirty="0"/>
              <a:t>, de carácter autárquico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“Cristianismo positivo”, nacional, alemán.</a:t>
            </a:r>
          </a:p>
          <a:p>
            <a:pPr algn="just"/>
            <a:r>
              <a:rPr lang="es-ES" dirty="0" smtClean="0"/>
              <a:t>Sacrificio y trabajo, igualdad (entre los alemanes).</a:t>
            </a:r>
            <a:r>
              <a:rPr lang="es-ES_tradnl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7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Higiene social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398" y="1800401"/>
            <a:ext cx="8151223" cy="42651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dirty="0"/>
              <a:t>Leyes de </a:t>
            </a:r>
            <a:r>
              <a:rPr lang="es-ES" b="1" dirty="0" err="1"/>
              <a:t>Nüremberg</a:t>
            </a:r>
            <a:r>
              <a:rPr lang="es-ES" b="1" dirty="0"/>
              <a:t> (1935): </a:t>
            </a:r>
            <a:r>
              <a:rPr lang="es-ES" dirty="0"/>
              <a:t>“Ley para la protección de la sangre y la ciudadanía del Reich”. Inician la persecución hacia los alemanes de origen judío (hasta la tercera generación): prohibición de casarse o tener relaciones con “arios”, expulsión de la administración civil. 1938: los “judíos” han sido expulsados del gobierno, las profesiones y la vida intelectual. Se les obliga a llevar un nombre que los identifique como judíos y a llevar documentos especiales. Los negocios en manos de judíos deben ser liquidados y vendidos a comerciantes alemanes. </a:t>
            </a:r>
            <a:endParaRPr lang="es-ES" dirty="0" smtClean="0"/>
          </a:p>
          <a:p>
            <a:pPr algn="just"/>
            <a:r>
              <a:rPr lang="es-ES" dirty="0" smtClean="0"/>
              <a:t>Eliminación de homosexuales, discapacitados, “enfermos mentales” y gitanos, entre otros. </a:t>
            </a:r>
          </a:p>
          <a:p>
            <a:pPr algn="just"/>
            <a:r>
              <a:rPr lang="es-ES" dirty="0" smtClean="0"/>
              <a:t>Proyecto de “revolución demográfica” en las tierras del este (rusos, polacos).</a:t>
            </a:r>
          </a:p>
          <a:p>
            <a:pPr algn="just"/>
            <a:r>
              <a:rPr lang="es-ES" dirty="0" smtClean="0"/>
              <a:t>Proliferación y fortalecimiento de la “raza aria” (</a:t>
            </a:r>
            <a:r>
              <a:rPr lang="es-ES" dirty="0" err="1" smtClean="0"/>
              <a:t>ej</a:t>
            </a:r>
            <a:r>
              <a:rPr lang="es-ES" dirty="0" smtClean="0"/>
              <a:t>: </a:t>
            </a:r>
            <a:r>
              <a:rPr lang="es-ES" i="1" dirty="0" err="1" smtClean="0"/>
              <a:t>Lebensborn</a:t>
            </a:r>
            <a:r>
              <a:rPr lang="es-ES" dirty="0" smtClean="0"/>
              <a:t>).</a:t>
            </a:r>
          </a:p>
          <a:p>
            <a:pPr algn="just"/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85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fascismo italiano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Italia pasó rápidamente de la euforia del triunfo aliado al descontento. </a:t>
            </a:r>
            <a:r>
              <a:rPr lang="es-ES" dirty="0" smtClean="0"/>
              <a:t>Balance </a:t>
            </a:r>
            <a:r>
              <a:rPr lang="es-ES" dirty="0"/>
              <a:t>negativo de los tres años de lucha: el elevado número de muertos y mutilados en la guerra (superior al millón de personas) y la destrucción de distintas zonas del país con su consecuente pérdida económica. Tal situación no tuvo </a:t>
            </a:r>
            <a:r>
              <a:rPr lang="es-ES" dirty="0" smtClean="0"/>
              <a:t>las compensaciones </a:t>
            </a:r>
            <a:r>
              <a:rPr lang="es-ES" dirty="0"/>
              <a:t>territoriales </a:t>
            </a:r>
            <a:r>
              <a:rPr lang="es-ES" dirty="0" smtClean="0"/>
              <a:t>esperadas en </a:t>
            </a:r>
            <a:r>
              <a:rPr lang="es-ES" dirty="0"/>
              <a:t>los acuerdos de paz del final de la guerra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Crisis económica</a:t>
            </a:r>
            <a:r>
              <a:rPr lang="es-ES" dirty="0"/>
              <a:t>:</a:t>
            </a:r>
            <a:r>
              <a:rPr lang="es-ES" dirty="0" smtClean="0"/>
              <a:t> </a:t>
            </a:r>
            <a:r>
              <a:rPr lang="es-ES" dirty="0"/>
              <a:t>la inflación, efecto de la guerra, provocó el aumento de los precios, sin que los salarios alcanzaran el nivel de aquellos.</a:t>
            </a:r>
            <a:endParaRPr lang="es-ES_tradnl" dirty="0"/>
          </a:p>
          <a:p>
            <a:pPr algn="just"/>
            <a:endParaRPr lang="es-ES" dirty="0" smtClean="0"/>
          </a:p>
          <a:p>
            <a:pPr algn="just"/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5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15985" y="542173"/>
            <a:ext cx="5034241" cy="56949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En este contexto, en 1919, surge el movimiento fascista, liderado por </a:t>
            </a:r>
            <a:r>
              <a:rPr lang="es-ES" b="1" dirty="0"/>
              <a:t>Benito Mussolini</a:t>
            </a:r>
            <a:r>
              <a:rPr lang="es-ES" dirty="0"/>
              <a:t>. En sus inicios estuvo formado por </a:t>
            </a:r>
            <a:r>
              <a:rPr lang="es-ES" smtClean="0"/>
              <a:t>excombatientes y </a:t>
            </a:r>
            <a:r>
              <a:rPr lang="es-ES" dirty="0" smtClean="0"/>
              <a:t>sindicalistas, nacionalistas y todos los que temían la revolución comunista en Italia, además de aquellos </a:t>
            </a:r>
            <a:r>
              <a:rPr lang="es-ES" dirty="0"/>
              <a:t>que representaban </a:t>
            </a:r>
            <a:r>
              <a:rPr lang="es-ES" dirty="0" smtClean="0"/>
              <a:t>el </a:t>
            </a:r>
            <a:r>
              <a:rPr lang="es-ES" dirty="0"/>
              <a:t>malestar de los campesinos, pero sin duda, los principales aliados de Mussolini fueron las agrupaciones patronales industriales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Su nombre deriva de la palabra romana </a:t>
            </a:r>
            <a:r>
              <a:rPr lang="es-ES" i="1" dirty="0" err="1" smtClean="0"/>
              <a:t>fascis</a:t>
            </a:r>
            <a:r>
              <a:rPr lang="es-ES" i="1" dirty="0" smtClean="0"/>
              <a:t>, </a:t>
            </a:r>
            <a:r>
              <a:rPr lang="es-ES" dirty="0" smtClean="0"/>
              <a:t>símbolo de unión entre los luchadores, por lo que utilizaron también este símbolo. (</a:t>
            </a:r>
            <a:r>
              <a:rPr lang="es-ES" dirty="0" err="1" smtClean="0"/>
              <a:t>Fascio</a:t>
            </a:r>
            <a:r>
              <a:rPr lang="es-ES" dirty="0" smtClean="0"/>
              <a:t> di </a:t>
            </a:r>
            <a:r>
              <a:rPr lang="es-ES" dirty="0" err="1" smtClean="0"/>
              <a:t>Combattimento</a:t>
            </a:r>
            <a:r>
              <a:rPr lang="es-ES" dirty="0" smtClean="0"/>
              <a:t>)</a:t>
            </a:r>
            <a:endParaRPr lang="es-ES_tradnl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565" y="542173"/>
            <a:ext cx="2339284" cy="33215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70171" y="4131277"/>
            <a:ext cx="221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Benito Mussolini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035" y="4500609"/>
            <a:ext cx="1810740" cy="18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590" y="244158"/>
            <a:ext cx="7345362" cy="1339850"/>
          </a:xfrm>
        </p:spPr>
        <p:txBody>
          <a:bodyPr/>
          <a:lstStyle/>
          <a:p>
            <a:r>
              <a:rPr lang="es-ES" dirty="0" smtClean="0"/>
              <a:t>El fascismo en el poder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Los fascistas destruyeron las organizaciones sindicales utilizando la violencia. En este marco, en noviembre de 1921 surge el </a:t>
            </a:r>
            <a:r>
              <a:rPr lang="es-ES" b="1" dirty="0"/>
              <a:t>Partido Nacional Fascista</a:t>
            </a:r>
            <a:r>
              <a:rPr lang="es-ES" dirty="0"/>
              <a:t>, cuya toma del poder culminó con la </a:t>
            </a:r>
            <a:r>
              <a:rPr lang="es-ES" i="1" dirty="0"/>
              <a:t>Marcha sobre Roma </a:t>
            </a:r>
            <a:r>
              <a:rPr lang="es-ES" dirty="0"/>
              <a:t>(1922), que obligó al rey </a:t>
            </a:r>
            <a:r>
              <a:rPr lang="es-ES" b="1" dirty="0"/>
              <a:t>Víctor Manuel III</a:t>
            </a:r>
            <a:r>
              <a:rPr lang="es-ES" dirty="0"/>
              <a:t> a confiar la formación del nuevo gobierno a Mussolini, quien implantó un régimen totalitario en toda Italia.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52" b="-7452"/>
          <a:stretch>
            <a:fillRect/>
          </a:stretch>
        </p:blipFill>
        <p:spPr>
          <a:xfrm>
            <a:off x="4985824" y="1584008"/>
            <a:ext cx="3566160" cy="3927475"/>
          </a:xfrm>
        </p:spPr>
      </p:pic>
      <p:sp>
        <p:nvSpPr>
          <p:cNvPr id="6" name="CuadroTexto 5"/>
          <p:cNvSpPr txBox="1"/>
          <p:nvPr/>
        </p:nvSpPr>
        <p:spPr>
          <a:xfrm>
            <a:off x="5209065" y="5835228"/>
            <a:ext cx="334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Marcha sobre Roma, 1922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13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Doctrina fascista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14476" y="1816476"/>
            <a:ext cx="8215532" cy="4452777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s-ES" sz="3800" b="1" dirty="0" smtClean="0"/>
              <a:t>Nacionalista</a:t>
            </a:r>
            <a:r>
              <a:rPr lang="es-ES" sz="3800" dirty="0"/>
              <a:t>.</a:t>
            </a:r>
            <a:endParaRPr lang="es-ES_tradnl" sz="3800" dirty="0"/>
          </a:p>
          <a:p>
            <a:pPr lvl="0" algn="just"/>
            <a:r>
              <a:rPr lang="es-ES" sz="3800" b="1" dirty="0"/>
              <a:t>Reacción “anti”</a:t>
            </a:r>
            <a:r>
              <a:rPr lang="es-ES" sz="3800" dirty="0"/>
              <a:t>: anti intelectualismo, ya que primaba el culto a la fuerza física. Frente el orden burgués liberal adopta una postura antiparlamentaria, anti partidos políticos y contrario a la libertad de expresión.</a:t>
            </a:r>
            <a:endParaRPr lang="es-ES_tradnl" sz="3800" dirty="0"/>
          </a:p>
          <a:p>
            <a:pPr algn="just"/>
            <a:r>
              <a:rPr lang="es-ES" sz="3800" dirty="0" smtClean="0"/>
              <a:t>Anti liberal, anti socialista y anti comunista. Se opone a la </a:t>
            </a:r>
            <a:r>
              <a:rPr lang="es-ES" sz="3800" b="1" dirty="0" smtClean="0"/>
              <a:t>ideología </a:t>
            </a:r>
            <a:r>
              <a:rPr lang="es-ES" sz="3800" b="1" dirty="0"/>
              <a:t>de la lucha de </a:t>
            </a:r>
            <a:r>
              <a:rPr lang="es-ES" sz="3800" b="1" dirty="0" smtClean="0"/>
              <a:t>clases.</a:t>
            </a:r>
            <a:endParaRPr lang="es-ES_tradnl" sz="3800" dirty="0"/>
          </a:p>
          <a:p>
            <a:pPr lvl="0" algn="just"/>
            <a:r>
              <a:rPr lang="es-ES" sz="3800" b="1" dirty="0"/>
              <a:t>El Estado como órgano central de la vida de la nación</a:t>
            </a:r>
            <a:r>
              <a:rPr lang="es-ES" sz="3800" dirty="0"/>
              <a:t>: el individuo quedaba supeditado a la colectividad (</a:t>
            </a:r>
            <a:r>
              <a:rPr lang="es-ES" sz="3800" b="1" i="1" dirty="0"/>
              <a:t>Mussolini, como jefe de la nación, siempre tiene razón</a:t>
            </a:r>
            <a:r>
              <a:rPr lang="es-ES" sz="3800" dirty="0"/>
              <a:t>). Así, el Estado pasaba a regular todas las esferas de la vida: familiar, social, política y religiosa.</a:t>
            </a:r>
            <a:endParaRPr lang="es-ES_tradnl" sz="3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54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Doctrina fascista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" dirty="0"/>
              <a:t>La grandeza de Italia exigía </a:t>
            </a:r>
            <a:r>
              <a:rPr lang="es-ES" b="1" dirty="0"/>
              <a:t>eliminar cualquier factor que atentara contra la cohesión nacional</a:t>
            </a:r>
            <a:r>
              <a:rPr lang="es-ES" dirty="0"/>
              <a:t> (clases, partidos, sindicatos, opinión pública).</a:t>
            </a:r>
            <a:endParaRPr lang="es-ES_tradnl" dirty="0"/>
          </a:p>
          <a:p>
            <a:pPr lvl="0" algn="just"/>
            <a:r>
              <a:rPr lang="es-ES" b="1" dirty="0"/>
              <a:t>Desarrollo del corporativismo como elemento central del fascismo</a:t>
            </a:r>
            <a:r>
              <a:rPr lang="es-ES" dirty="0"/>
              <a:t>. Las corporaciones estaban al servicio del Estado, quien ejercía control total sobre la economía y el pensamiento de las personas.</a:t>
            </a:r>
            <a:endParaRPr lang="es-ES_tradnl" dirty="0"/>
          </a:p>
          <a:p>
            <a:pPr lvl="0" algn="just"/>
            <a:r>
              <a:rPr lang="es-ES" dirty="0"/>
              <a:t>En términos </a:t>
            </a:r>
            <a:r>
              <a:rPr lang="es-ES" b="1" dirty="0"/>
              <a:t>personales</a:t>
            </a:r>
            <a:r>
              <a:rPr lang="es-ES" dirty="0"/>
              <a:t>, se </a:t>
            </a:r>
            <a:r>
              <a:rPr lang="es-ES" b="1" dirty="0"/>
              <a:t>exaltan los valores del sacrificio, entrega a la nación y espíritu comunitario</a:t>
            </a:r>
            <a:r>
              <a:rPr lang="es-ES" dirty="0"/>
              <a:t> (solo en las instituciones alineadas con el fascismo)</a:t>
            </a:r>
            <a:r>
              <a:rPr lang="es-ES" dirty="0" smtClean="0"/>
              <a:t>.</a:t>
            </a:r>
          </a:p>
          <a:p>
            <a:pPr lvl="0" algn="just"/>
            <a:r>
              <a:rPr lang="es-ES" b="1" dirty="0" smtClean="0"/>
              <a:t>Racismo y antisemitismo.</a:t>
            </a:r>
            <a:endParaRPr lang="es-ES_tradnl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3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Hacia el totalitarismo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Los primeros meses del gobierno de Mussolini transcurrieron dentro de la legalidad.</a:t>
            </a:r>
          </a:p>
          <a:p>
            <a:pPr algn="just"/>
            <a:r>
              <a:rPr lang="es-ES" dirty="0" smtClean="0"/>
              <a:t>Las elecciones parlamentarias de 1924 no fueron tan exitosas para el fascismo. Las denuncias del diputado socialista, Giacomo </a:t>
            </a:r>
            <a:r>
              <a:rPr lang="es-ES" dirty="0" err="1" smtClean="0"/>
              <a:t>Matteotti</a:t>
            </a:r>
            <a:r>
              <a:rPr lang="es-ES" dirty="0" smtClean="0"/>
              <a:t>, terminaron con su secuestro y asesinato. A partir de entonces comienza la instauración de la dictadura totalitaria fascista.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9518" b="-29518"/>
          <a:stretch>
            <a:fillRect/>
          </a:stretch>
        </p:blipFill>
        <p:spPr/>
      </p:pic>
      <p:sp>
        <p:nvSpPr>
          <p:cNvPr id="7" name="CuadroTexto 6"/>
          <p:cNvSpPr txBox="1"/>
          <p:nvPr/>
        </p:nvSpPr>
        <p:spPr>
          <a:xfrm>
            <a:off x="4967905" y="2147888"/>
            <a:ext cx="295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Caricatura sobre el asesinato de </a:t>
            </a:r>
            <a:r>
              <a:rPr lang="es-ES" dirty="0" err="1" smtClean="0"/>
              <a:t>Matteotti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79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98397" y="450100"/>
            <a:ext cx="82476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2100" dirty="0" smtClean="0"/>
              <a:t>A partir de 1925 se suprimieron los partidos políticos y las libertades ciudadanas, se persiguió a intelectuales y disidentes (OVRA), se prohibió y persiguió a cualquier agrupación que no fuera estatal bajo el principio de </a:t>
            </a:r>
            <a:r>
              <a:rPr lang="es-ES" sz="2100" i="1" dirty="0"/>
              <a:t>"Todo en el Estado, nada fuera del Estado, nada contra el </a:t>
            </a:r>
            <a:r>
              <a:rPr lang="es-ES" sz="2100" i="1" dirty="0" smtClean="0"/>
              <a:t>Estado”</a:t>
            </a:r>
            <a:r>
              <a:rPr lang="es-ES" sz="2100" dirty="0" smtClean="0"/>
              <a:t>, incluyendo a la Mafia.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100" dirty="0" smtClean="0"/>
              <a:t>Mussolini buscó aliarse con la Iglesia Católica, por lo que en 1929 se firma el Tratado de Letrán, mediante el cual se reconocía la soberanía del Vaticano. (Papa Pío XI)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100" dirty="0" smtClean="0"/>
              <a:t>El sistema instaurado por Mussolini en Italia generó apoyo entre distintos intelectuales y políticos fuera de Italia.</a:t>
            </a:r>
            <a:endParaRPr lang="es-ES" sz="21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517" y="3774087"/>
            <a:ext cx="4749828" cy="27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nazismo alemán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4862" y="1832551"/>
            <a:ext cx="8086914" cy="4232970"/>
          </a:xfrm>
        </p:spPr>
        <p:txBody>
          <a:bodyPr>
            <a:normAutofit/>
          </a:bodyPr>
          <a:lstStyle/>
          <a:p>
            <a:r>
              <a:rPr lang="es-ES" b="1" dirty="0" smtClean="0"/>
              <a:t>Factores:</a:t>
            </a:r>
            <a:r>
              <a:rPr lang="es-ES" b="1" dirty="0"/>
              <a:t> </a:t>
            </a:r>
            <a:endParaRPr lang="es-ES_tradnl" b="1" dirty="0"/>
          </a:p>
          <a:p>
            <a:pPr lvl="0" algn="just"/>
            <a:r>
              <a:rPr lang="es-ES" b="1" dirty="0"/>
              <a:t>El Tratado de </a:t>
            </a:r>
            <a:r>
              <a:rPr lang="es-ES" b="1" dirty="0" smtClean="0"/>
              <a:t>Versalles</a:t>
            </a:r>
            <a:r>
              <a:rPr lang="es-ES" dirty="0" smtClean="0"/>
              <a:t>.</a:t>
            </a:r>
          </a:p>
          <a:p>
            <a:pPr lvl="0" algn="just"/>
            <a:r>
              <a:rPr lang="es-ES" b="1" dirty="0" smtClean="0"/>
              <a:t>El </a:t>
            </a:r>
            <a:r>
              <a:rPr lang="es-ES" b="1" dirty="0"/>
              <a:t>crecimiento del nacionalismo alemán</a:t>
            </a:r>
            <a:r>
              <a:rPr lang="es-ES" dirty="0"/>
              <a:t>: la humillación de Versalles hirió el orgullo alemán, que se había desarrollado durante el siglo XIX al calor de su expansión colonial y de su desarrollo industrial. </a:t>
            </a:r>
            <a:r>
              <a:rPr lang="es-ES" dirty="0" smtClean="0"/>
              <a:t>Como </a:t>
            </a:r>
            <a:r>
              <a:rPr lang="es-ES" dirty="0"/>
              <a:t>reacción, surgieron las ideas de venganza y de superioridad germana, que alimentaron el sentimiento nacionalista de toda la sociedad alemana.</a:t>
            </a:r>
            <a:endParaRPr lang="es-ES_tradnl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6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157</TotalTime>
  <Words>1543</Words>
  <Application>Microsoft Macintosh PowerPoint</Application>
  <PresentationFormat>Presentación en pantalla (4:3)</PresentationFormat>
  <Paragraphs>74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Capital</vt:lpstr>
      <vt:lpstr>Los totalitarismos </vt:lpstr>
      <vt:lpstr>El fascismo italiano</vt:lpstr>
      <vt:lpstr>Presentación de PowerPoint</vt:lpstr>
      <vt:lpstr>El fascismo en el poder</vt:lpstr>
      <vt:lpstr>Doctrina fascista</vt:lpstr>
      <vt:lpstr>Doctrina fascista</vt:lpstr>
      <vt:lpstr>Hacia el totalitarismo</vt:lpstr>
      <vt:lpstr>Presentación de PowerPoint</vt:lpstr>
      <vt:lpstr>El nazismo alemán</vt:lpstr>
      <vt:lpstr>Orígenes</vt:lpstr>
      <vt:lpstr>El fracaso de la “vía violenta”</vt:lpstr>
      <vt:lpstr>El triunfo de la “vía legal”</vt:lpstr>
      <vt:lpstr>Presentación de PowerPoint</vt:lpstr>
      <vt:lpstr>Hacia el totalitarismo</vt:lpstr>
      <vt:lpstr>Ideología</vt:lpstr>
      <vt:lpstr>Higiene social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totalitarismos </dc:title>
  <dc:creator>Jimena Bustos Perez</dc:creator>
  <cp:lastModifiedBy>Jimena Bustos Perez</cp:lastModifiedBy>
  <cp:revision>17</cp:revision>
  <dcterms:created xsi:type="dcterms:W3CDTF">2013-08-26T21:00:25Z</dcterms:created>
  <dcterms:modified xsi:type="dcterms:W3CDTF">2015-08-20T13:52:01Z</dcterms:modified>
</cp:coreProperties>
</file>