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0" r:id="rId14"/>
    <p:sldId id="269" r:id="rId15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Office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CL"/>
  <c:style val="6"/>
  <c:chart>
    <c:title>
      <c:tx>
        <c:rich>
          <a:bodyPr/>
          <a:lstStyle/>
          <a:p>
            <a:pPr>
              <a:defRPr/>
            </a:pPr>
            <a:r>
              <a:rPr lang="es-CL"/>
              <a:t>GRÁFICO Nº 1   RELACIONES SEXUALES SEGÚN TRAMO ETARIO Total Muestra (Porcentajes)</a:t>
            </a:r>
          </a:p>
          <a:p>
            <a:pPr>
              <a:defRPr/>
            </a:pPr>
            <a:endParaRPr lang="es-CL"/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'Hoja1'!$B$1</c:f>
              <c:strCache>
                <c:ptCount val="1"/>
                <c:pt idx="0">
                  <c:v>Serie 1</c:v>
                </c:pt>
              </c:strCache>
            </c:strRef>
          </c:tx>
          <c:dLbls>
            <c:showVal val="1"/>
          </c:dLbls>
          <c:cat>
            <c:strRef>
              <c:f>'Hoja1'!$A$2:$A$5</c:f>
              <c:strCache>
                <c:ptCount val="4"/>
                <c:pt idx="0">
                  <c:v>total</c:v>
                </c:pt>
                <c:pt idx="1">
                  <c:v>15-19</c:v>
                </c:pt>
                <c:pt idx="2">
                  <c:v>20-24</c:v>
                </c:pt>
                <c:pt idx="3">
                  <c:v>25-29</c:v>
                </c:pt>
              </c:strCache>
            </c:strRef>
          </c:cat>
          <c:val>
            <c:numRef>
              <c:f>'Hoja1'!$B$2:$B$5</c:f>
              <c:numCache>
                <c:formatCode>General</c:formatCode>
                <c:ptCount val="4"/>
                <c:pt idx="0">
                  <c:v>75.7</c:v>
                </c:pt>
                <c:pt idx="1">
                  <c:v>47.9</c:v>
                </c:pt>
                <c:pt idx="2">
                  <c:v>86.9</c:v>
                </c:pt>
                <c:pt idx="3">
                  <c:v>95.3</c:v>
                </c:pt>
              </c:numCache>
            </c:numRef>
          </c:val>
        </c:ser>
        <c:ser>
          <c:idx val="1"/>
          <c:order val="1"/>
          <c:tx>
            <c:strRef>
              <c:f>'Hoja1'!$C$1</c:f>
              <c:strCache>
                <c:ptCount val="1"/>
                <c:pt idx="0">
                  <c:v>Columna1</c:v>
                </c:pt>
              </c:strCache>
            </c:strRef>
          </c:tx>
          <c:cat>
            <c:strRef>
              <c:f>'Hoja1'!$A$2:$A$5</c:f>
              <c:strCache>
                <c:ptCount val="4"/>
                <c:pt idx="0">
                  <c:v>total</c:v>
                </c:pt>
                <c:pt idx="1">
                  <c:v>15-19</c:v>
                </c:pt>
                <c:pt idx="2">
                  <c:v>20-24</c:v>
                </c:pt>
                <c:pt idx="3">
                  <c:v>25-29</c:v>
                </c:pt>
              </c:strCache>
            </c:strRef>
          </c:cat>
          <c:val>
            <c:numRef>
              <c:f>'Hoja1'!$C$2:$C$5</c:f>
              <c:numCache>
                <c:formatCode>General</c:formatCode>
                <c:ptCount val="4"/>
              </c:numCache>
            </c:numRef>
          </c:val>
        </c:ser>
        <c:ser>
          <c:idx val="2"/>
          <c:order val="2"/>
          <c:tx>
            <c:strRef>
              <c:f>'Hoja1'!$D$1</c:f>
              <c:strCache>
                <c:ptCount val="1"/>
                <c:pt idx="0">
                  <c:v>Columna2</c:v>
                </c:pt>
              </c:strCache>
            </c:strRef>
          </c:tx>
          <c:cat>
            <c:strRef>
              <c:f>'Hoja1'!$A$2:$A$5</c:f>
              <c:strCache>
                <c:ptCount val="4"/>
                <c:pt idx="0">
                  <c:v>total</c:v>
                </c:pt>
                <c:pt idx="1">
                  <c:v>15-19</c:v>
                </c:pt>
                <c:pt idx="2">
                  <c:v>20-24</c:v>
                </c:pt>
                <c:pt idx="3">
                  <c:v>25-29</c:v>
                </c:pt>
              </c:strCache>
            </c:strRef>
          </c:cat>
          <c:val>
            <c:numRef>
              <c:f>'Hoja1'!$D$2:$D$5</c:f>
              <c:numCache>
                <c:formatCode>General</c:formatCode>
                <c:ptCount val="4"/>
              </c:numCache>
            </c:numRef>
          </c:val>
        </c:ser>
        <c:gapWidth val="0"/>
        <c:axId val="65147648"/>
        <c:axId val="65149568"/>
      </c:barChart>
      <c:catAx>
        <c:axId val="6514764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600"/>
                </a:pPr>
                <a:r>
                  <a:rPr lang="es-CL" sz="1600"/>
                  <a:t>Tramo de edad</a:t>
                </a:r>
              </a:p>
            </c:rich>
          </c:tx>
          <c:layout/>
        </c:title>
        <c:majorTickMark val="none"/>
        <c:tickLblPos val="nextTo"/>
        <c:txPr>
          <a:bodyPr/>
          <a:lstStyle/>
          <a:p>
            <a:pPr>
              <a:defRPr sz="1400" b="1"/>
            </a:pPr>
            <a:endParaRPr lang="es-CL"/>
          </a:p>
        </c:txPr>
        <c:crossAx val="65149568"/>
        <c:crosses val="autoZero"/>
        <c:auto val="1"/>
        <c:lblAlgn val="ctr"/>
        <c:lblOffset val="100"/>
      </c:catAx>
      <c:valAx>
        <c:axId val="65149568"/>
        <c:scaling>
          <c:orientation val="minMax"/>
        </c:scaling>
        <c:axPos val="l"/>
        <c:title>
          <c:tx>
            <c:rich>
              <a:bodyPr/>
              <a:lstStyle/>
              <a:p>
                <a:pPr>
                  <a:defRPr sz="1600"/>
                </a:pPr>
                <a:r>
                  <a:rPr lang="es-CL" sz="1600"/>
                  <a:t>porcentaje</a:t>
                </a:r>
              </a:p>
            </c:rich>
          </c:tx>
          <c:layout/>
        </c:title>
        <c:numFmt formatCode="General" sourceLinked="1"/>
        <c:tickLblPos val="nextTo"/>
        <c:crossAx val="65147648"/>
        <c:crosses val="autoZero"/>
        <c:crossBetween val="between"/>
      </c:valAx>
    </c:plotArea>
    <c:plotVisOnly val="1"/>
  </c:chart>
  <c:spPr>
    <a:solidFill>
      <a:schemeClr val="accent6">
        <a:lumMod val="60000"/>
        <a:lumOff val="40000"/>
      </a:schemeClr>
    </a:solidFill>
  </c:sp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CL"/>
  <c:style val="6"/>
  <c:chart>
    <c:title>
      <c:tx>
        <c:rich>
          <a:bodyPr/>
          <a:lstStyle/>
          <a:p>
            <a:pPr>
              <a:defRPr/>
            </a:pPr>
            <a:r>
              <a:rPr lang="es-CL" sz="1800" baseline="0" dirty="0" smtClean="0"/>
              <a:t>PROMEDIO DE EDAD PRIMERA RELACIÓN SEXUAL SEGÚN SEXO</a:t>
            </a:r>
          </a:p>
          <a:p>
            <a:pPr>
              <a:defRPr/>
            </a:pPr>
            <a:r>
              <a:rPr lang="es-CL" sz="1800" baseline="0" dirty="0" smtClean="0"/>
              <a:t>Muestra: Iniciados/as sexualmente (Promedios)</a:t>
            </a:r>
            <a:endParaRPr lang="es-CL" dirty="0"/>
          </a:p>
        </c:rich>
      </c:tx>
      <c:layout>
        <c:manualLayout>
          <c:xMode val="edge"/>
          <c:yMode val="edge"/>
          <c:x val="0.17685507710472254"/>
          <c:y val="1.5033769753278478E-2"/>
        </c:manualLayout>
      </c:layout>
    </c:title>
    <c:plotArea>
      <c:layout/>
      <c:barChart>
        <c:barDir val="col"/>
        <c:grouping val="clustered"/>
        <c:ser>
          <c:idx val="0"/>
          <c:order val="0"/>
          <c:tx>
            <c:strRef>
              <c:f>'Hoja1'!$B$1</c:f>
              <c:strCache>
                <c:ptCount val="1"/>
                <c:pt idx="0">
                  <c:v>Edad</c:v>
                </c:pt>
              </c:strCache>
            </c:strRef>
          </c:tx>
          <c:dLbls>
            <c:showVal val="1"/>
          </c:dLbls>
          <c:cat>
            <c:strRef>
              <c:f>'Hoja1'!$A$2:$A$5</c:f>
              <c:strCache>
                <c:ptCount val="3"/>
                <c:pt idx="0">
                  <c:v>Total</c:v>
                </c:pt>
                <c:pt idx="1">
                  <c:v>Hombres</c:v>
                </c:pt>
                <c:pt idx="2">
                  <c:v>Mujeres</c:v>
                </c:pt>
              </c:strCache>
            </c:strRef>
          </c:cat>
          <c:val>
            <c:numRef>
              <c:f>'Hoja1'!$B$2:$B$5</c:f>
              <c:numCache>
                <c:formatCode>General</c:formatCode>
                <c:ptCount val="4"/>
                <c:pt idx="0">
                  <c:v>16.7</c:v>
                </c:pt>
                <c:pt idx="1">
                  <c:v>16.399999999999999</c:v>
                </c:pt>
                <c:pt idx="2">
                  <c:v>17.100000000000001</c:v>
                </c:pt>
              </c:numCache>
            </c:numRef>
          </c:val>
        </c:ser>
        <c:ser>
          <c:idx val="1"/>
          <c:order val="1"/>
          <c:tx>
            <c:strRef>
              <c:f>'Hoja1'!$C$1</c:f>
              <c:strCache>
                <c:ptCount val="1"/>
                <c:pt idx="0">
                  <c:v>Columna1</c:v>
                </c:pt>
              </c:strCache>
            </c:strRef>
          </c:tx>
          <c:cat>
            <c:strRef>
              <c:f>'Hoja1'!$A$2:$A$5</c:f>
              <c:strCache>
                <c:ptCount val="3"/>
                <c:pt idx="0">
                  <c:v>Total</c:v>
                </c:pt>
                <c:pt idx="1">
                  <c:v>Hombres</c:v>
                </c:pt>
                <c:pt idx="2">
                  <c:v>Mujeres</c:v>
                </c:pt>
              </c:strCache>
            </c:strRef>
          </c:cat>
          <c:val>
            <c:numRef>
              <c:f>'Hoja1'!$C$2:$C$5</c:f>
              <c:numCache>
                <c:formatCode>General</c:formatCode>
                <c:ptCount val="4"/>
              </c:numCache>
            </c:numRef>
          </c:val>
        </c:ser>
        <c:ser>
          <c:idx val="2"/>
          <c:order val="2"/>
          <c:tx>
            <c:strRef>
              <c:f>'Hoja1'!$D$1</c:f>
              <c:strCache>
                <c:ptCount val="1"/>
                <c:pt idx="0">
                  <c:v>Columna2</c:v>
                </c:pt>
              </c:strCache>
            </c:strRef>
          </c:tx>
          <c:cat>
            <c:strRef>
              <c:f>'Hoja1'!$A$2:$A$5</c:f>
              <c:strCache>
                <c:ptCount val="3"/>
                <c:pt idx="0">
                  <c:v>Total</c:v>
                </c:pt>
                <c:pt idx="1">
                  <c:v>Hombres</c:v>
                </c:pt>
                <c:pt idx="2">
                  <c:v>Mujeres</c:v>
                </c:pt>
              </c:strCache>
            </c:strRef>
          </c:cat>
          <c:val>
            <c:numRef>
              <c:f>'Hoja1'!$D$2:$D$5</c:f>
              <c:numCache>
                <c:formatCode>General</c:formatCode>
                <c:ptCount val="4"/>
              </c:numCache>
            </c:numRef>
          </c:val>
        </c:ser>
        <c:gapWidth val="0"/>
        <c:axId val="65138048"/>
        <c:axId val="65197568"/>
      </c:barChart>
      <c:catAx>
        <c:axId val="6513804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600"/>
                </a:pPr>
                <a:r>
                  <a:rPr lang="es-CL" sz="1600"/>
                  <a:t>sexo</a:t>
                </a:r>
              </a:p>
            </c:rich>
          </c:tx>
          <c:layout/>
        </c:title>
        <c:majorTickMark val="none"/>
        <c:tickLblPos val="nextTo"/>
        <c:txPr>
          <a:bodyPr/>
          <a:lstStyle/>
          <a:p>
            <a:pPr>
              <a:defRPr sz="1200"/>
            </a:pPr>
            <a:endParaRPr lang="es-CL"/>
          </a:p>
        </c:txPr>
        <c:crossAx val="65197568"/>
        <c:crosses val="autoZero"/>
        <c:auto val="1"/>
        <c:lblAlgn val="ctr"/>
        <c:lblOffset val="100"/>
      </c:catAx>
      <c:valAx>
        <c:axId val="65197568"/>
        <c:scaling>
          <c:orientation val="minMax"/>
        </c:scaling>
        <c:axPos val="l"/>
        <c:title>
          <c:tx>
            <c:rich>
              <a:bodyPr/>
              <a:lstStyle/>
              <a:p>
                <a:pPr>
                  <a:defRPr sz="1600"/>
                </a:pPr>
                <a:r>
                  <a:rPr lang="es-CL" sz="1600"/>
                  <a:t>edad</a:t>
                </a:r>
              </a:p>
            </c:rich>
          </c:tx>
          <c:layout/>
        </c:title>
        <c:numFmt formatCode="General" sourceLinked="1"/>
        <c:tickLblPos val="nextTo"/>
        <c:crossAx val="65138048"/>
        <c:crosses val="autoZero"/>
        <c:crossBetween val="between"/>
      </c:valAx>
      <c:spPr>
        <a:solidFill>
          <a:schemeClr val="accent6">
            <a:lumMod val="60000"/>
            <a:lumOff val="40000"/>
          </a:schemeClr>
        </a:solidFill>
      </c:spPr>
    </c:plotArea>
    <c:plotVisOnly val="1"/>
  </c:chart>
  <c:spPr>
    <a:solidFill>
      <a:schemeClr val="accent6">
        <a:lumMod val="60000"/>
        <a:lumOff val="40000"/>
      </a:schemeClr>
    </a:solidFill>
  </c:sp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83082-3560-4F16-BDE4-490B034300E9}" type="datetimeFigureOut">
              <a:rPr lang="es-CL" smtClean="0"/>
              <a:pPr/>
              <a:t>16-08-2011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6BEFC-9E85-48A9-9326-8DA26243BD33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83082-3560-4F16-BDE4-490B034300E9}" type="datetimeFigureOut">
              <a:rPr lang="es-CL" smtClean="0"/>
              <a:pPr/>
              <a:t>16-08-2011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6BEFC-9E85-48A9-9326-8DA26243BD33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83082-3560-4F16-BDE4-490B034300E9}" type="datetimeFigureOut">
              <a:rPr lang="es-CL" smtClean="0"/>
              <a:pPr/>
              <a:t>16-08-2011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6BEFC-9E85-48A9-9326-8DA26243BD33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83082-3560-4F16-BDE4-490B034300E9}" type="datetimeFigureOut">
              <a:rPr lang="es-CL" smtClean="0"/>
              <a:pPr/>
              <a:t>16-08-2011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6BEFC-9E85-48A9-9326-8DA26243BD33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83082-3560-4F16-BDE4-490B034300E9}" type="datetimeFigureOut">
              <a:rPr lang="es-CL" smtClean="0"/>
              <a:pPr/>
              <a:t>16-08-2011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6BEFC-9E85-48A9-9326-8DA26243BD33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83082-3560-4F16-BDE4-490B034300E9}" type="datetimeFigureOut">
              <a:rPr lang="es-CL" smtClean="0"/>
              <a:pPr/>
              <a:t>16-08-2011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6BEFC-9E85-48A9-9326-8DA26243BD33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83082-3560-4F16-BDE4-490B034300E9}" type="datetimeFigureOut">
              <a:rPr lang="es-CL" smtClean="0"/>
              <a:pPr/>
              <a:t>16-08-2011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6BEFC-9E85-48A9-9326-8DA26243BD33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83082-3560-4F16-BDE4-490B034300E9}" type="datetimeFigureOut">
              <a:rPr lang="es-CL" smtClean="0"/>
              <a:pPr/>
              <a:t>16-08-2011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6BEFC-9E85-48A9-9326-8DA26243BD33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83082-3560-4F16-BDE4-490B034300E9}" type="datetimeFigureOut">
              <a:rPr lang="es-CL" smtClean="0"/>
              <a:pPr/>
              <a:t>16-08-2011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6BEFC-9E85-48A9-9326-8DA26243BD33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83082-3560-4F16-BDE4-490B034300E9}" type="datetimeFigureOut">
              <a:rPr lang="es-CL" smtClean="0"/>
              <a:pPr/>
              <a:t>16-08-2011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6BEFC-9E85-48A9-9326-8DA26243BD33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83082-3560-4F16-BDE4-490B034300E9}" type="datetimeFigureOut">
              <a:rPr lang="es-CL" smtClean="0"/>
              <a:pPr/>
              <a:t>16-08-2011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6BEFC-9E85-48A9-9326-8DA26243BD33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383082-3560-4F16-BDE4-490B034300E9}" type="datetimeFigureOut">
              <a:rPr lang="es-CL" smtClean="0"/>
              <a:pPr/>
              <a:t>16-08-2011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F6BEFC-9E85-48A9-9326-8DA26243BD33}" type="slidenum">
              <a:rPr lang="es-CL" smtClean="0"/>
              <a:pPr/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http://4.bp.blogspot.com/_bn83xlHX8To/TT-UrpgZc5I/AAAAAAAAAy8/6jk2AKT7xmc/s1600/adolescentes+sex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481784">
            <a:off x="3944771" y="332656"/>
            <a:ext cx="5199229" cy="3645024"/>
          </a:xfrm>
          <a:prstGeom prst="rect">
            <a:avLst/>
          </a:prstGeom>
          <a:noFill/>
        </p:spPr>
      </p:pic>
      <p:pic>
        <p:nvPicPr>
          <p:cNvPr id="1026" name="Picture 2" descr="C:\Users\Ana Maria M\Pictures\mujer-pareja-por-que-267-1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0636732">
            <a:off x="223997" y="3051832"/>
            <a:ext cx="3625717" cy="2569204"/>
          </a:xfrm>
          <a:prstGeom prst="rect">
            <a:avLst/>
          </a:prstGeom>
          <a:noFill/>
        </p:spPr>
      </p:pic>
      <p:sp>
        <p:nvSpPr>
          <p:cNvPr id="4" name="3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L" dirty="0" smtClean="0"/>
              <a:t>Sexualidad Responsable en la </a:t>
            </a:r>
            <a:r>
              <a:rPr lang="es-CL" dirty="0" smtClean="0">
                <a:solidFill>
                  <a:schemeClr val="bg1"/>
                </a:solidFill>
              </a:rPr>
              <a:t>ad</a:t>
            </a:r>
            <a:r>
              <a:rPr lang="es-CL" dirty="0" smtClean="0"/>
              <a:t>olescencia</a:t>
            </a:r>
            <a:endParaRPr lang="es-CL" dirty="0"/>
          </a:p>
        </p:txBody>
      </p:sp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s-CL" u="sng" dirty="0" smtClean="0">
                <a:solidFill>
                  <a:schemeClr val="bg1"/>
                </a:solidFill>
              </a:rPr>
              <a:t>Apren</a:t>
            </a:r>
            <a:r>
              <a:rPr lang="es-CL" u="sng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dizaje Esperado:</a:t>
            </a:r>
          </a:p>
          <a:p>
            <a:r>
              <a:rPr lang="es-CL" dirty="0" smtClean="0">
                <a:solidFill>
                  <a:schemeClr val="bg1"/>
                </a:solidFill>
              </a:rPr>
              <a:t>Identificar</a:t>
            </a:r>
            <a:r>
              <a:rPr lang="es-CL" dirty="0" smtClean="0">
                <a:solidFill>
                  <a:schemeClr val="tx1"/>
                </a:solidFill>
              </a:rPr>
              <a:t> </a:t>
            </a:r>
            <a:r>
              <a:rPr lang="es-CL" dirty="0">
                <a:solidFill>
                  <a:schemeClr val="bg1"/>
                </a:solidFill>
              </a:rPr>
              <a:t>valor</a:t>
            </a:r>
            <a:r>
              <a:rPr lang="es-CL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es, conductas y actitudes </a:t>
            </a:r>
            <a:r>
              <a:rPr lang="es-CL" dirty="0">
                <a:solidFill>
                  <a:schemeClr val="bg1"/>
                </a:solidFill>
              </a:rPr>
              <a:t>que se asocia</a:t>
            </a:r>
            <a:r>
              <a:rPr lang="es-CL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 con la sexualidad </a:t>
            </a:r>
            <a:r>
              <a:rPr lang="es-CL" dirty="0">
                <a:solidFill>
                  <a:schemeClr val="bg1"/>
                </a:solidFill>
              </a:rPr>
              <a:t>resp</a:t>
            </a:r>
            <a:r>
              <a:rPr lang="es-CL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onsable en la adolescencia.</a:t>
            </a:r>
          </a:p>
          <a:p>
            <a:endParaRPr lang="es-C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51520" y="332656"/>
            <a:ext cx="8712968" cy="286232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es-CL" sz="2400" i="1" dirty="0" smtClean="0"/>
              <a:t> En relación al </a:t>
            </a:r>
            <a:r>
              <a:rPr lang="es-CL" sz="2400" i="1" dirty="0"/>
              <a:t>nivel educativo, claramente existe una diferencia en </a:t>
            </a:r>
            <a:r>
              <a:rPr lang="es-CL" sz="2400" i="1" dirty="0" smtClean="0"/>
              <a:t>el acceso </a:t>
            </a:r>
            <a:r>
              <a:rPr lang="es-CL" sz="2400" i="1" dirty="0"/>
              <a:t>y uso de métodos de prevención, ya que a medida </a:t>
            </a:r>
            <a:r>
              <a:rPr lang="es-CL" sz="2400" i="1" dirty="0" smtClean="0"/>
              <a:t>que aumenta </a:t>
            </a:r>
            <a:r>
              <a:rPr lang="es-CL" sz="2400" i="1" dirty="0"/>
              <a:t>el nivel educativo, aumenta el uso de estos </a:t>
            </a:r>
            <a:r>
              <a:rPr lang="es-CL" sz="2400" i="1" dirty="0" smtClean="0"/>
              <a:t>métodos en </a:t>
            </a:r>
            <a:r>
              <a:rPr lang="es-CL" sz="2400" i="1" dirty="0"/>
              <a:t>la primera relación sexual, lo que da cuenta de la </a:t>
            </a:r>
            <a:r>
              <a:rPr lang="es-CL" sz="2400" i="1" dirty="0" smtClean="0"/>
              <a:t>incidencia de </a:t>
            </a:r>
            <a:r>
              <a:rPr lang="es-CL" sz="2400" i="1" dirty="0"/>
              <a:t>las variables socioculturales en la determinación de </a:t>
            </a:r>
            <a:r>
              <a:rPr lang="es-CL" sz="2400" i="1" dirty="0" smtClean="0"/>
              <a:t>conductas de </a:t>
            </a:r>
            <a:r>
              <a:rPr lang="es-CL" sz="2400" i="1" dirty="0"/>
              <a:t>riesgo en la población juvenil</a:t>
            </a:r>
            <a:r>
              <a:rPr lang="es-CL" i="1" dirty="0" smtClean="0"/>
              <a:t>.</a:t>
            </a:r>
          </a:p>
          <a:p>
            <a:pPr>
              <a:buFont typeface="Arial" pitchFamily="34" charset="0"/>
              <a:buChar char="•"/>
            </a:pPr>
            <a:endParaRPr lang="es-CL" dirty="0"/>
          </a:p>
          <a:p>
            <a:pPr>
              <a:buFont typeface="Arial" pitchFamily="34" charset="0"/>
              <a:buChar char="•"/>
            </a:pPr>
            <a:endParaRPr lang="es-C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395538" y="404668"/>
          <a:ext cx="8496940" cy="5976662"/>
        </p:xfrm>
        <a:graphic>
          <a:graphicData uri="http://schemas.openxmlformats.org/drawingml/2006/table">
            <a:tbl>
              <a:tblPr/>
              <a:tblGrid>
                <a:gridCol w="2724901"/>
                <a:gridCol w="801640"/>
                <a:gridCol w="1121619"/>
                <a:gridCol w="962195"/>
                <a:gridCol w="962195"/>
                <a:gridCol w="962195"/>
                <a:gridCol w="962195"/>
              </a:tblGrid>
              <a:tr h="733333">
                <a:tc gridSpan="7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2000" dirty="0">
                          <a:latin typeface="IndoSans04-Regular"/>
                          <a:ea typeface="Calibri"/>
                          <a:cs typeface="IndoSans04-Regular"/>
                        </a:rPr>
                        <a:t>MÉTODO UTILIZADO EN LA PRIMERA RELACIÓN SEXUAL SEGÚN SEXO Y TRAMO ETARIO</a:t>
                      </a:r>
                      <a:endParaRPr lang="es-CL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8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403333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CL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8B7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>
                          <a:latin typeface="Calibri"/>
                          <a:ea typeface="Calibri"/>
                          <a:cs typeface="Times New Roman"/>
                        </a:rPr>
                        <a:t>Total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8B7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>
                          <a:latin typeface="Calibri"/>
                          <a:ea typeface="Calibri"/>
                          <a:cs typeface="Times New Roman"/>
                        </a:rPr>
                        <a:t>Sexo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8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>
                          <a:latin typeface="Calibri"/>
                          <a:ea typeface="Calibri"/>
                          <a:cs typeface="Times New Roman"/>
                        </a:rPr>
                        <a:t>Tramo Etario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8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403333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>
                          <a:latin typeface="Calibri"/>
                          <a:ea typeface="Calibri"/>
                          <a:cs typeface="Times New Roman"/>
                        </a:rPr>
                        <a:t>Hombre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>
                          <a:latin typeface="Calibri"/>
                          <a:ea typeface="Calibri"/>
                          <a:cs typeface="Times New Roman"/>
                        </a:rPr>
                        <a:t>Mujer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>
                          <a:latin typeface="Calibri"/>
                          <a:ea typeface="Calibri"/>
                          <a:cs typeface="Times New Roman"/>
                        </a:rPr>
                        <a:t>15-19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>
                          <a:latin typeface="Calibri"/>
                          <a:ea typeface="Calibri"/>
                          <a:cs typeface="Times New Roman"/>
                        </a:rPr>
                        <a:t>20-24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>
                          <a:latin typeface="Calibri"/>
                          <a:ea typeface="Calibri"/>
                          <a:cs typeface="Times New Roman"/>
                        </a:rPr>
                        <a:t>25-29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</a:tr>
              <a:tr h="4033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>
                          <a:latin typeface="Calibri"/>
                          <a:ea typeface="Calibri"/>
                          <a:cs typeface="Times New Roman"/>
                        </a:rPr>
                        <a:t>Condón o preservativo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800">
                          <a:latin typeface="Calibri"/>
                          <a:ea typeface="Calibri"/>
                          <a:cs typeface="Times New Roman"/>
                        </a:rPr>
                        <a:t>85,7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800">
                          <a:latin typeface="Calibri"/>
                          <a:ea typeface="Calibri"/>
                          <a:cs typeface="Times New Roman"/>
                        </a:rPr>
                        <a:t>92,8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800">
                          <a:latin typeface="Calibri"/>
                          <a:ea typeface="Calibri"/>
                          <a:cs typeface="Times New Roman"/>
                        </a:rPr>
                        <a:t>77,9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800">
                          <a:latin typeface="Calibri"/>
                          <a:ea typeface="Calibri"/>
                          <a:cs typeface="Times New Roman"/>
                        </a:rPr>
                        <a:t>90,5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800">
                          <a:latin typeface="Calibri"/>
                          <a:ea typeface="Calibri"/>
                          <a:cs typeface="Times New Roman"/>
                        </a:rPr>
                        <a:t>86,1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800">
                          <a:latin typeface="Calibri"/>
                          <a:ea typeface="Calibri"/>
                          <a:cs typeface="Times New Roman"/>
                        </a:rPr>
                        <a:t>81,4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33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>
                          <a:latin typeface="Calibri"/>
                          <a:ea typeface="Calibri"/>
                          <a:cs typeface="Times New Roman"/>
                        </a:rPr>
                        <a:t>Píldora anticonceptiva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800">
                          <a:latin typeface="Calibri"/>
                          <a:ea typeface="Calibri"/>
                          <a:cs typeface="Times New Roman"/>
                        </a:rPr>
                        <a:t>19,1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800">
                          <a:latin typeface="Calibri"/>
                          <a:ea typeface="Calibri"/>
                          <a:cs typeface="Times New Roman"/>
                        </a:rPr>
                        <a:t>12,3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800">
                          <a:latin typeface="Calibri"/>
                          <a:ea typeface="Calibri"/>
                          <a:cs typeface="Times New Roman"/>
                        </a:rPr>
                        <a:t>26,6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800">
                          <a:latin typeface="Calibri"/>
                          <a:ea typeface="Calibri"/>
                          <a:cs typeface="Times New Roman"/>
                        </a:rPr>
                        <a:t>14,8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800">
                          <a:latin typeface="Calibri"/>
                          <a:ea typeface="Calibri"/>
                          <a:cs typeface="Times New Roman"/>
                        </a:rPr>
                        <a:t>20,6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800">
                          <a:latin typeface="Calibri"/>
                          <a:ea typeface="Calibri"/>
                          <a:cs typeface="Times New Roman"/>
                        </a:rPr>
                        <a:t>20,5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33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>
                          <a:latin typeface="Calibri"/>
                          <a:ea typeface="Calibri"/>
                          <a:cs typeface="Times New Roman"/>
                        </a:rPr>
                        <a:t>Coito interrumpido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>
                          <a:latin typeface="Calibri"/>
                          <a:ea typeface="Calibri"/>
                          <a:cs typeface="Times New Roman"/>
                        </a:rPr>
                        <a:t>1,3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>
                          <a:latin typeface="Calibri"/>
                          <a:ea typeface="Calibri"/>
                          <a:cs typeface="Times New Roman"/>
                        </a:rPr>
                        <a:t>1,3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>
                          <a:latin typeface="Calibri"/>
                          <a:ea typeface="Calibri"/>
                          <a:cs typeface="Times New Roman"/>
                        </a:rPr>
                        <a:t>1,3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>
                          <a:latin typeface="Calibri"/>
                          <a:ea typeface="Calibri"/>
                          <a:cs typeface="Times New Roman"/>
                        </a:rPr>
                        <a:t>0,7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>
                          <a:latin typeface="Calibri"/>
                          <a:ea typeface="Calibri"/>
                          <a:cs typeface="Times New Roman"/>
                        </a:rPr>
                        <a:t>1,3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>
                          <a:latin typeface="Calibri"/>
                          <a:ea typeface="Calibri"/>
                          <a:cs typeface="Times New Roman"/>
                        </a:rPr>
                        <a:t>1,8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33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800">
                          <a:latin typeface="Calibri"/>
                          <a:ea typeface="Calibri"/>
                          <a:cs typeface="Times New Roman"/>
                        </a:rPr>
                        <a:t>Inyectables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800">
                          <a:latin typeface="Calibri"/>
                          <a:ea typeface="Calibri"/>
                          <a:cs typeface="Times New Roman"/>
                        </a:rPr>
                        <a:t>0,8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800">
                          <a:latin typeface="Calibri"/>
                          <a:ea typeface="Calibri"/>
                          <a:cs typeface="Times New Roman"/>
                        </a:rPr>
                        <a:t>0,2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800">
                          <a:latin typeface="Calibri"/>
                          <a:ea typeface="Calibri"/>
                          <a:cs typeface="Times New Roman"/>
                        </a:rPr>
                        <a:t>1,5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800">
                          <a:latin typeface="Calibri"/>
                          <a:ea typeface="Calibri"/>
                          <a:cs typeface="Times New Roman"/>
                        </a:rPr>
                        <a:t>0,7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800">
                          <a:latin typeface="Calibri"/>
                          <a:ea typeface="Calibri"/>
                          <a:cs typeface="Times New Roman"/>
                        </a:rPr>
                        <a:t>0,4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>
                          <a:latin typeface="Calibri"/>
                          <a:ea typeface="Calibri"/>
                          <a:cs typeface="Times New Roman"/>
                        </a:rPr>
                        <a:t>1,4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33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800">
                          <a:latin typeface="Calibri"/>
                          <a:ea typeface="Calibri"/>
                          <a:cs typeface="Times New Roman"/>
                        </a:rPr>
                        <a:t>DIU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800">
                          <a:latin typeface="Calibri"/>
                          <a:ea typeface="Calibri"/>
                          <a:cs typeface="Times New Roman"/>
                        </a:rPr>
                        <a:t>0,8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800">
                          <a:latin typeface="Calibri"/>
                          <a:ea typeface="Calibri"/>
                          <a:cs typeface="Times New Roman"/>
                        </a:rPr>
                        <a:t>0,3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800">
                          <a:latin typeface="Calibri"/>
                          <a:ea typeface="Calibri"/>
                          <a:cs typeface="Times New Roman"/>
                        </a:rPr>
                        <a:t>1,3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800">
                          <a:latin typeface="Calibri"/>
                          <a:ea typeface="Calibri"/>
                          <a:cs typeface="Times New Roman"/>
                        </a:rPr>
                        <a:t>0,5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800">
                          <a:latin typeface="Calibri"/>
                          <a:ea typeface="Calibri"/>
                          <a:cs typeface="Times New Roman"/>
                        </a:rPr>
                        <a:t>0,4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>
                          <a:latin typeface="Calibri"/>
                          <a:ea typeface="Calibri"/>
                          <a:cs typeface="Times New Roman"/>
                        </a:rPr>
                        <a:t>1,4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33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800">
                          <a:latin typeface="Calibri"/>
                          <a:ea typeface="Calibri"/>
                          <a:cs typeface="Times New Roman"/>
                        </a:rPr>
                        <a:t>Métodos Naturales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800">
                          <a:latin typeface="Calibri"/>
                          <a:ea typeface="Calibri"/>
                          <a:cs typeface="Times New Roman"/>
                        </a:rPr>
                        <a:t>0,5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800">
                          <a:latin typeface="Calibri"/>
                          <a:ea typeface="Calibri"/>
                          <a:cs typeface="Times New Roman"/>
                        </a:rPr>
                        <a:t>0,5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800">
                          <a:latin typeface="Calibri"/>
                          <a:ea typeface="Calibri"/>
                          <a:cs typeface="Times New Roman"/>
                        </a:rPr>
                        <a:t>0,6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800">
                          <a:latin typeface="Calibri"/>
                          <a:ea typeface="Calibri"/>
                          <a:cs typeface="Times New Roman"/>
                        </a:rPr>
                        <a:t>0,7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800">
                          <a:latin typeface="Calibri"/>
                          <a:ea typeface="Calibri"/>
                          <a:cs typeface="Times New Roman"/>
                        </a:rPr>
                        <a:t>0,5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>
                          <a:latin typeface="Calibri"/>
                          <a:ea typeface="Calibri"/>
                          <a:cs typeface="Times New Roman"/>
                        </a:rPr>
                        <a:t>0,4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33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800">
                          <a:latin typeface="Calibri"/>
                          <a:ea typeface="Calibri"/>
                          <a:cs typeface="Times New Roman"/>
                        </a:rPr>
                        <a:t>Píldora del día después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800">
                          <a:latin typeface="Calibri"/>
                          <a:ea typeface="Calibri"/>
                          <a:cs typeface="Times New Roman"/>
                        </a:rPr>
                        <a:t>0,4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800">
                          <a:latin typeface="Calibri"/>
                          <a:ea typeface="Calibri"/>
                          <a:cs typeface="Times New Roman"/>
                        </a:rPr>
                        <a:t>0,3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800">
                          <a:latin typeface="Calibri"/>
                          <a:ea typeface="Calibri"/>
                          <a:cs typeface="Times New Roman"/>
                        </a:rPr>
                        <a:t>0,6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800">
                          <a:latin typeface="Calibri"/>
                          <a:ea typeface="Calibri"/>
                          <a:cs typeface="Times New Roman"/>
                        </a:rPr>
                        <a:t>0,9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800">
                          <a:latin typeface="Calibri"/>
                          <a:ea typeface="Calibri"/>
                          <a:cs typeface="Times New Roman"/>
                        </a:rPr>
                        <a:t>0,4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>
                          <a:latin typeface="Calibri"/>
                          <a:ea typeface="Calibri"/>
                          <a:cs typeface="Times New Roman"/>
                        </a:rPr>
                        <a:t>0,1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33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800">
                          <a:latin typeface="Calibri"/>
                          <a:ea typeface="Calibri"/>
                          <a:cs typeface="Times New Roman"/>
                        </a:rPr>
                        <a:t>Diafragma/espermicida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800">
                          <a:latin typeface="Calibri"/>
                          <a:ea typeface="Calibri"/>
                          <a:cs typeface="Times New Roman"/>
                        </a:rPr>
                        <a:t>0,1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800">
                          <a:latin typeface="Calibri"/>
                          <a:ea typeface="Calibri"/>
                          <a:cs typeface="Times New Roman"/>
                        </a:rPr>
                        <a:t>0,1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800">
                          <a:latin typeface="Calibri"/>
                          <a:ea typeface="Calibri"/>
                          <a:cs typeface="Times New Roman"/>
                        </a:rPr>
                        <a:t>0,2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800">
                          <a:latin typeface="Calibri"/>
                          <a:ea typeface="Calibri"/>
                          <a:cs typeface="Times New Roman"/>
                        </a:rPr>
                        <a:t>0,2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800">
                          <a:latin typeface="Calibri"/>
                          <a:ea typeface="Calibri"/>
                          <a:cs typeface="Times New Roman"/>
                        </a:rPr>
                        <a:t>0,0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>
                          <a:latin typeface="Calibri"/>
                          <a:ea typeface="Calibri"/>
                          <a:cs typeface="Times New Roman"/>
                        </a:rPr>
                        <a:t>0,2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33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800">
                          <a:latin typeface="Calibri"/>
                          <a:ea typeface="Calibri"/>
                          <a:cs typeface="Times New Roman"/>
                        </a:rPr>
                        <a:t>Otro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800">
                          <a:latin typeface="Calibri"/>
                          <a:ea typeface="Calibri"/>
                          <a:cs typeface="Times New Roman"/>
                        </a:rPr>
                        <a:t>0,2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800">
                          <a:latin typeface="Calibri"/>
                          <a:ea typeface="Calibri"/>
                          <a:cs typeface="Times New Roman"/>
                        </a:rPr>
                        <a:t>0,1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800">
                          <a:latin typeface="Calibri"/>
                          <a:ea typeface="Calibri"/>
                          <a:cs typeface="Times New Roman"/>
                        </a:rPr>
                        <a:t>0,2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800">
                          <a:latin typeface="Calibri"/>
                          <a:ea typeface="Calibri"/>
                          <a:cs typeface="Times New Roman"/>
                        </a:rPr>
                        <a:t>0,3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800">
                          <a:latin typeface="Calibri"/>
                          <a:ea typeface="Calibri"/>
                          <a:cs typeface="Times New Roman"/>
                        </a:rPr>
                        <a:t>0,2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>
                          <a:latin typeface="Calibri"/>
                          <a:ea typeface="Calibri"/>
                          <a:cs typeface="Times New Roman"/>
                        </a:rPr>
                        <a:t>0,0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33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800">
                          <a:latin typeface="Calibri"/>
                          <a:ea typeface="Calibri"/>
                          <a:cs typeface="Times New Roman"/>
                        </a:rPr>
                        <a:t>No responde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800">
                          <a:latin typeface="Calibri"/>
                          <a:ea typeface="Calibri"/>
                          <a:cs typeface="Times New Roman"/>
                        </a:rPr>
                        <a:t>0,1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800">
                          <a:latin typeface="Calibri"/>
                          <a:ea typeface="Calibri"/>
                          <a:cs typeface="Times New Roman"/>
                        </a:rPr>
                        <a:t>0,1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800">
                          <a:latin typeface="Calibri"/>
                          <a:ea typeface="Calibri"/>
                          <a:cs typeface="Times New Roman"/>
                        </a:rPr>
                        <a:t>0,0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800">
                          <a:latin typeface="Calibri"/>
                          <a:ea typeface="Calibri"/>
                          <a:cs typeface="Times New Roman"/>
                        </a:rPr>
                        <a:t>0,1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800">
                          <a:latin typeface="Calibri"/>
                          <a:ea typeface="Calibri"/>
                          <a:cs typeface="Times New Roman"/>
                        </a:rPr>
                        <a:t>0,0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>
                          <a:latin typeface="Calibri"/>
                          <a:ea typeface="Calibri"/>
                          <a:cs typeface="Times New Roman"/>
                        </a:rPr>
                        <a:t>0,1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33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800">
                          <a:latin typeface="Calibri"/>
                          <a:ea typeface="Calibri"/>
                          <a:cs typeface="Times New Roman"/>
                        </a:rPr>
                        <a:t>Total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800">
                          <a:latin typeface="Calibri"/>
                          <a:ea typeface="Calibri"/>
                          <a:cs typeface="Times New Roman"/>
                        </a:rPr>
                        <a:t>100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800">
                          <a:latin typeface="Calibri"/>
                          <a:ea typeface="Calibri"/>
                          <a:cs typeface="Times New Roman"/>
                        </a:rPr>
                        <a:t>100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800">
                          <a:latin typeface="Calibri"/>
                          <a:ea typeface="Calibri"/>
                          <a:cs typeface="Times New Roman"/>
                        </a:rPr>
                        <a:t>100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800">
                          <a:latin typeface="Calibri"/>
                          <a:ea typeface="Calibri"/>
                          <a:cs typeface="Times New Roman"/>
                        </a:rPr>
                        <a:t>100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800">
                          <a:latin typeface="Calibri"/>
                          <a:ea typeface="Calibri"/>
                          <a:cs typeface="Times New Roman"/>
                        </a:rPr>
                        <a:t>100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>
                          <a:latin typeface="Calibri"/>
                          <a:ea typeface="Calibri"/>
                          <a:cs typeface="Times New Roman"/>
                        </a:rPr>
                        <a:t>100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C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395536" y="332656"/>
            <a:ext cx="8352928" cy="612475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just"/>
            <a:endParaRPr lang="es-CL" sz="2800" dirty="0" smtClean="0"/>
          </a:p>
          <a:p>
            <a:pPr algn="just"/>
            <a:r>
              <a:rPr lang="es-CL" sz="2800" i="1" dirty="0" smtClean="0"/>
              <a:t>El </a:t>
            </a:r>
            <a:r>
              <a:rPr lang="es-CL" sz="2800" i="1" dirty="0"/>
              <a:t>principal argumento para el uso </a:t>
            </a:r>
            <a:r>
              <a:rPr lang="es-CL" sz="2800" i="1" dirty="0" smtClean="0"/>
              <a:t>específico </a:t>
            </a:r>
            <a:r>
              <a:rPr lang="es-CL" sz="2800" i="1" dirty="0"/>
              <a:t>del condón </a:t>
            </a:r>
            <a:r>
              <a:rPr lang="es-CL" sz="2800" i="1" dirty="0" smtClean="0"/>
              <a:t>en la </a:t>
            </a:r>
            <a:r>
              <a:rPr lang="es-CL" sz="2800" i="1" dirty="0"/>
              <a:t>primera relación sexual, fue la prevención de un </a:t>
            </a:r>
            <a:r>
              <a:rPr lang="es-CL" sz="2800" i="1" dirty="0" smtClean="0"/>
              <a:t>embarazo (</a:t>
            </a:r>
            <a:r>
              <a:rPr lang="es-CL" sz="2800" i="1" dirty="0"/>
              <a:t>90,6%), seguido con porcentajes muy inferiores entre hombres </a:t>
            </a:r>
            <a:r>
              <a:rPr lang="es-CL" sz="2800" i="1" dirty="0" smtClean="0"/>
              <a:t>y mujeres </a:t>
            </a:r>
            <a:r>
              <a:rPr lang="es-CL" sz="2800" i="1" dirty="0"/>
              <a:t>jóvenes para protegerse del VIH/SIDA (39,4%) y de </a:t>
            </a:r>
            <a:r>
              <a:rPr lang="es-CL" sz="2800" i="1" dirty="0" smtClean="0"/>
              <a:t>otras infecciones </a:t>
            </a:r>
            <a:r>
              <a:rPr lang="es-CL" sz="2800" i="1" dirty="0"/>
              <a:t>de transmisión sexual (37,8%). </a:t>
            </a:r>
            <a:endParaRPr lang="es-CL" sz="2800" i="1" dirty="0" smtClean="0"/>
          </a:p>
          <a:p>
            <a:pPr algn="just"/>
            <a:endParaRPr lang="es-CL" sz="2800" dirty="0" smtClean="0"/>
          </a:p>
          <a:p>
            <a:pPr algn="just"/>
            <a:r>
              <a:rPr lang="es-CL" sz="2800" i="1" dirty="0" smtClean="0"/>
              <a:t>Llama </a:t>
            </a:r>
            <a:r>
              <a:rPr lang="es-CL" sz="2800" i="1" dirty="0"/>
              <a:t>la atención </a:t>
            </a:r>
            <a:r>
              <a:rPr lang="es-CL" sz="2800" i="1" dirty="0" smtClean="0"/>
              <a:t>que no </a:t>
            </a:r>
            <a:r>
              <a:rPr lang="es-CL" sz="2800" i="1" dirty="0"/>
              <a:t>existen diferencias </a:t>
            </a:r>
            <a:r>
              <a:rPr lang="es-CL" sz="2800" i="1" dirty="0" smtClean="0"/>
              <a:t>significativas </a:t>
            </a:r>
            <a:r>
              <a:rPr lang="es-CL" sz="2800" i="1" dirty="0"/>
              <a:t>sobre la motivación </a:t>
            </a:r>
            <a:r>
              <a:rPr lang="es-CL" sz="2800" i="1" dirty="0" smtClean="0"/>
              <a:t>para usar </a:t>
            </a:r>
            <a:r>
              <a:rPr lang="es-CL" sz="2800" i="1" dirty="0"/>
              <a:t>el preservativo o condón masculino en las respuestas </a:t>
            </a:r>
            <a:r>
              <a:rPr lang="es-CL" sz="2800" i="1" dirty="0" smtClean="0"/>
              <a:t>de acuerdo </a:t>
            </a:r>
            <a:r>
              <a:rPr lang="es-CL" sz="2800" i="1" dirty="0"/>
              <a:t>a los grupos de edad, sexo, nivel socioeconómico </a:t>
            </a:r>
            <a:r>
              <a:rPr lang="es-CL" sz="2800" i="1" dirty="0" smtClean="0"/>
              <a:t>ni en </a:t>
            </a:r>
            <a:r>
              <a:rPr lang="es-CL" sz="2800" i="1" dirty="0"/>
              <a:t>la localidad en que residen las y los </a:t>
            </a:r>
            <a:r>
              <a:rPr lang="es-CL" sz="2800" i="1" dirty="0" smtClean="0"/>
              <a:t>entrevistadas/os.</a:t>
            </a:r>
            <a:endParaRPr lang="es-CL" sz="28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1714202"/>
          </a:xfrm>
          <a:solidFill>
            <a:srgbClr val="66FF66"/>
          </a:solidFill>
        </p:spPr>
        <p:txBody>
          <a:bodyPr>
            <a:normAutofit fontScale="90000"/>
          </a:bodyPr>
          <a:lstStyle/>
          <a:p>
            <a:pPr algn="just"/>
            <a:r>
              <a:rPr lang="es-CL" sz="2800" dirty="0" smtClean="0"/>
              <a:t>¿Por </a:t>
            </a:r>
            <a:r>
              <a:rPr lang="es-CL" sz="2800" dirty="0"/>
              <a:t>qué los adolescentes que no </a:t>
            </a:r>
            <a:r>
              <a:rPr lang="es-CL" sz="2800" dirty="0" smtClean="0"/>
              <a:t>esperaban tener </a:t>
            </a:r>
            <a:r>
              <a:rPr lang="es-CL" sz="2800" dirty="0"/>
              <a:t>relaciones sexuales, terminan </a:t>
            </a:r>
            <a:r>
              <a:rPr lang="es-CL" sz="2800" dirty="0" smtClean="0"/>
              <a:t>teniéndolas, </a:t>
            </a:r>
            <a:r>
              <a:rPr lang="es-CL" sz="2800" dirty="0"/>
              <a:t>sin prevenir situaciones de riesgo </a:t>
            </a:r>
            <a:r>
              <a:rPr lang="es-CL" sz="2800" dirty="0" smtClean="0"/>
              <a:t>como son </a:t>
            </a:r>
            <a:r>
              <a:rPr lang="es-CL" sz="2800" dirty="0"/>
              <a:t>el embarazo o las enfermedades de </a:t>
            </a:r>
            <a:r>
              <a:rPr lang="es-CL" sz="2800" dirty="0" smtClean="0"/>
              <a:t>transmisión </a:t>
            </a:r>
            <a:r>
              <a:rPr lang="es-CL" sz="2800" dirty="0"/>
              <a:t>sexual</a:t>
            </a:r>
            <a:r>
              <a:rPr lang="es-CL" sz="2800" dirty="0" smtClean="0"/>
              <a:t>?</a:t>
            </a:r>
            <a:endParaRPr lang="es-CL" sz="2800" dirty="0"/>
          </a:p>
        </p:txBody>
      </p:sp>
      <p:sp>
        <p:nvSpPr>
          <p:cNvPr id="3" name="2 CuadroTexto"/>
          <p:cNvSpPr txBox="1"/>
          <p:nvPr/>
        </p:nvSpPr>
        <p:spPr>
          <a:xfrm>
            <a:off x="251520" y="1988840"/>
            <a:ext cx="8640960" cy="4493538"/>
          </a:xfrm>
          <a:prstGeom prst="rect">
            <a:avLst/>
          </a:prstGeom>
          <a:solidFill>
            <a:srgbClr val="66FF66"/>
          </a:solidFill>
        </p:spPr>
        <p:txBody>
          <a:bodyPr wrap="square" rtlCol="0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es-CL" sz="2200" dirty="0"/>
              <a:t>Se ven sobrepasados por el impulso sexual y la excitación</a:t>
            </a:r>
            <a:r>
              <a:rPr lang="es-CL" sz="2200" dirty="0" smtClean="0"/>
              <a:t>.</a:t>
            </a:r>
            <a:endParaRPr lang="es-CL" sz="2200" dirty="0"/>
          </a:p>
          <a:p>
            <a:pPr algn="just"/>
            <a:r>
              <a:rPr lang="es-CL" sz="2200" dirty="0"/>
              <a:t>• Les resulta difícil poner límites.</a:t>
            </a:r>
          </a:p>
          <a:p>
            <a:pPr algn="just"/>
            <a:r>
              <a:rPr lang="es-CL" sz="2200" dirty="0"/>
              <a:t>• Existe inquietud respecto de si se es capaz o no, o de sentirse atractivo/a para el otro </a:t>
            </a:r>
            <a:r>
              <a:rPr lang="es-CL" sz="2200" dirty="0" smtClean="0"/>
              <a:t>sexo y </a:t>
            </a:r>
            <a:r>
              <a:rPr lang="es-CL" sz="2200" dirty="0"/>
              <a:t>se hace necesario probar.</a:t>
            </a:r>
          </a:p>
          <a:p>
            <a:pPr algn="just"/>
            <a:r>
              <a:rPr lang="es-CL" sz="2200" dirty="0"/>
              <a:t>• Predomina un sentimiento de soledad y baja autoestima, que los hace buscar </a:t>
            </a:r>
            <a:r>
              <a:rPr lang="es-CL" sz="2200" dirty="0" smtClean="0"/>
              <a:t>inconscientemente establecer </a:t>
            </a:r>
            <a:r>
              <a:rPr lang="es-CL" sz="2200" dirty="0"/>
              <a:t>relaciones de mucha intimidad y apego, de manera de sentirse </a:t>
            </a:r>
            <a:r>
              <a:rPr lang="es-CL" sz="2200" dirty="0" smtClean="0"/>
              <a:t>importantes y </a:t>
            </a:r>
            <a:r>
              <a:rPr lang="es-CL" sz="2200" dirty="0"/>
              <a:t>necesarios/as para otro.</a:t>
            </a:r>
          </a:p>
          <a:p>
            <a:pPr algn="just"/>
            <a:r>
              <a:rPr lang="es-CL" sz="2200" dirty="0"/>
              <a:t>• El hecho de haber tenido relaciones sexuales los hace cambiar de status en el grupo: </a:t>
            </a:r>
            <a:r>
              <a:rPr lang="es-CL" sz="2200" dirty="0" smtClean="0"/>
              <a:t>pasar a </a:t>
            </a:r>
            <a:r>
              <a:rPr lang="es-CL" sz="2200" dirty="0"/>
              <a:t>ser “experimentado/a”.</a:t>
            </a:r>
          </a:p>
          <a:p>
            <a:pPr algn="just"/>
            <a:r>
              <a:rPr lang="es-CL" sz="2200" dirty="0"/>
              <a:t>• En algunas ocasiones, el tener relaciones sexuales es un signo claro de distanciamiento </a:t>
            </a:r>
            <a:r>
              <a:rPr lang="es-CL" sz="2200" dirty="0" smtClean="0"/>
              <a:t>de las </a:t>
            </a:r>
            <a:r>
              <a:rPr lang="es-CL" sz="2200" dirty="0"/>
              <a:t>normas y expectativas que los padres les han transmitido</a:t>
            </a:r>
            <a:r>
              <a:rPr lang="es-CL" sz="2200" dirty="0" smtClean="0"/>
              <a:t>.</a:t>
            </a:r>
          </a:p>
          <a:p>
            <a:pPr algn="just"/>
            <a:endParaRPr lang="es-CL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6" name="Picture 12" descr="http://www.cnn.mx/media/2010/08/18/sex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99305">
            <a:off x="4400334" y="4071732"/>
            <a:ext cx="4571745" cy="2571607"/>
          </a:xfrm>
          <a:prstGeom prst="rect">
            <a:avLst/>
          </a:prstGeom>
          <a:noFill/>
        </p:spPr>
      </p:pic>
      <p:pic>
        <p:nvPicPr>
          <p:cNvPr id="1034" name="Picture 10" descr="http://www.sochipe.cl/subidos/noticias2/fotos/pareja_adolescente_feliz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725711">
            <a:off x="1464407" y="3971168"/>
            <a:ext cx="2736304" cy="2931754"/>
          </a:xfrm>
          <a:prstGeom prst="rect">
            <a:avLst/>
          </a:prstGeom>
          <a:noFill/>
        </p:spPr>
      </p:pic>
      <p:pic>
        <p:nvPicPr>
          <p:cNvPr id="1026" name="Picture 2" descr="http://t0.gstatic.com/images?q=tbn:ANd9GcT8_eDFbGgcKBDLhoxgfUinqe24ELZzhaCGeGnZJJAZtngaXxDIFp2ChK4_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20212806">
            <a:off x="62744" y="535072"/>
            <a:ext cx="4659720" cy="3106480"/>
          </a:xfrm>
          <a:prstGeom prst="rect">
            <a:avLst/>
          </a:prstGeom>
          <a:noFill/>
        </p:spPr>
      </p:pic>
      <p:pic>
        <p:nvPicPr>
          <p:cNvPr id="1030" name="Picture 6" descr="http://4.bp.blogspot.com/_1GRcbbFGkbA/RxhhC2Hu_dI/AAAAAAAAAB4/WiMk4pYrWL0/s200/Sexualidad%25201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921790">
            <a:off x="5004048" y="332656"/>
            <a:ext cx="3312368" cy="3889756"/>
          </a:xfrm>
          <a:prstGeom prst="rect">
            <a:avLst/>
          </a:prstGeom>
          <a:noFill/>
        </p:spPr>
      </p:pic>
      <p:sp>
        <p:nvSpPr>
          <p:cNvPr id="3" name="2 Rectángulo"/>
          <p:cNvSpPr/>
          <p:nvPr/>
        </p:nvSpPr>
        <p:spPr>
          <a:xfrm rot="20637714">
            <a:off x="243901" y="2497755"/>
            <a:ext cx="91440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Y tú…  ¿cómo quieres vivir tu sexualidad?</a:t>
            </a:r>
            <a:endParaRPr lang="es-E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Marcador de contenido" descr="brasilenos-270[1]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Sexualidad</a:t>
            </a:r>
            <a:r>
              <a:rPr lang="es-CL" dirty="0" smtClean="0">
                <a:solidFill>
                  <a:schemeClr val="bg1"/>
                </a:solidFill>
              </a:rPr>
              <a:t> Responsable</a:t>
            </a:r>
            <a:endParaRPr lang="es-CL" dirty="0">
              <a:solidFill>
                <a:schemeClr val="bg1"/>
              </a:solidFill>
            </a:endParaRPr>
          </a:p>
        </p:txBody>
      </p:sp>
      <p:sp>
        <p:nvSpPr>
          <p:cNvPr id="5" name="4 Marcador de contenido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s-CL" dirty="0" smtClean="0"/>
              <a:t>¿Qué significa vivir la sexualidad responsablemente en la adolescencia?</a:t>
            </a:r>
          </a:p>
          <a:p>
            <a:r>
              <a:rPr lang="es-CL" dirty="0" smtClean="0"/>
              <a:t>¿Cuándo no se es responsable en la vivencia de la sexualidad?</a:t>
            </a:r>
            <a:endParaRPr lang="es-C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78698"/>
          </a:xfrm>
          <a:solidFill>
            <a:schemeClr val="accent2"/>
          </a:solidFill>
        </p:spPr>
        <p:txBody>
          <a:bodyPr>
            <a:normAutofit/>
          </a:bodyPr>
          <a:lstStyle/>
          <a:p>
            <a:r>
              <a:rPr lang="es-CL" dirty="0" smtClean="0"/>
              <a:t>¿Qué porcentaje de adolescentes de entre 15 y 19 años ha tenido relaciones sexuales?</a:t>
            </a:r>
            <a:br>
              <a:rPr lang="es-CL" dirty="0" smtClean="0"/>
            </a:br>
            <a:r>
              <a:rPr lang="es-CL" dirty="0" smtClean="0"/>
              <a:t/>
            </a:r>
            <a:br>
              <a:rPr lang="es-CL" dirty="0" smtClean="0"/>
            </a:br>
            <a:r>
              <a:rPr lang="es-CL" dirty="0" smtClean="0"/>
              <a:t>¿Qué motivos (conscientes e inconscientes) tienen los adolescentes para iniciar las relaciones sexuales?</a:t>
            </a:r>
            <a:endParaRPr lang="es-C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22714"/>
          </a:xfrm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es-CL" dirty="0"/>
              <a:t>¿Qué razones crees tú que explican que un </a:t>
            </a:r>
            <a:r>
              <a:rPr lang="es-CL" dirty="0" smtClean="0"/>
              <a:t>gran número </a:t>
            </a:r>
            <a:r>
              <a:rPr lang="es-CL" dirty="0"/>
              <a:t>de adolescentes tenga relaciones sexuales sin tomar precauciones para prevenir </a:t>
            </a:r>
            <a:r>
              <a:rPr lang="es-CL" dirty="0" smtClean="0"/>
              <a:t>el embarazo?</a:t>
            </a:r>
            <a:br>
              <a:rPr lang="es-CL" dirty="0" smtClean="0"/>
            </a:br>
            <a:r>
              <a:rPr lang="es-CL" dirty="0" smtClean="0"/>
              <a:t/>
            </a:r>
            <a:br>
              <a:rPr lang="es-CL" dirty="0" smtClean="0"/>
            </a:br>
            <a:r>
              <a:rPr lang="es-CL" dirty="0" smtClean="0"/>
              <a:t>¿Es posible controlar y dirigir el impulso sexual?</a:t>
            </a:r>
            <a:endParaRPr lang="es-C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115616" y="5949280"/>
            <a:ext cx="6624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i="1" dirty="0"/>
              <a:t>Fuente: Sexta Encuesta Nacional de Juventud (INJUV, 2009)</a:t>
            </a:r>
            <a:endParaRPr lang="es-CL" dirty="0"/>
          </a:p>
        </p:txBody>
      </p:sp>
      <p:graphicFrame>
        <p:nvGraphicFramePr>
          <p:cNvPr id="9" name="8 Gráfico"/>
          <p:cNvGraphicFramePr/>
          <p:nvPr/>
        </p:nvGraphicFramePr>
        <p:xfrm>
          <a:off x="1259632" y="620688"/>
          <a:ext cx="7344816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Gráfico"/>
          <p:cNvGraphicFramePr/>
          <p:nvPr/>
        </p:nvGraphicFramePr>
        <p:xfrm>
          <a:off x="1043608" y="332656"/>
          <a:ext cx="7344816" cy="50685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2 Rectángulo"/>
          <p:cNvSpPr/>
          <p:nvPr/>
        </p:nvSpPr>
        <p:spPr>
          <a:xfrm>
            <a:off x="1835696" y="5733256"/>
            <a:ext cx="64807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i="1" dirty="0" smtClean="0"/>
              <a:t>Fuente: Sexta Encuesta Nacional de Juventud (INJUV, 2009)</a:t>
            </a:r>
            <a:endParaRPr lang="es-C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179514" y="188636"/>
          <a:ext cx="8784972" cy="6076967"/>
        </p:xfrm>
        <a:graphic>
          <a:graphicData uri="http://schemas.openxmlformats.org/drawingml/2006/table">
            <a:tbl>
              <a:tblPr/>
              <a:tblGrid>
                <a:gridCol w="1779881"/>
                <a:gridCol w="551584"/>
                <a:gridCol w="779624"/>
                <a:gridCol w="654489"/>
                <a:gridCol w="700591"/>
                <a:gridCol w="700591"/>
                <a:gridCol w="699767"/>
                <a:gridCol w="583689"/>
                <a:gridCol w="583689"/>
                <a:gridCol w="583689"/>
                <a:gridCol w="583689"/>
                <a:gridCol w="583689"/>
              </a:tblGrid>
              <a:tr h="699730">
                <a:tc gridSpan="1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>
                          <a:latin typeface="IndoSans04-Regular"/>
                          <a:ea typeface="Calibri"/>
                          <a:cs typeface="IndoSans04-Regular"/>
                        </a:rPr>
                        <a:t>TIPO DE RELACIÓN CON LA PRIMERA PAREJA SEGÚN SEXO, TRAMO ETARIO Y NIVEL SOCIOECONÓMICO </a:t>
                      </a:r>
                      <a:endParaRPr lang="es-CL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400" dirty="0">
                          <a:latin typeface="IndoSans04-Regular"/>
                          <a:ea typeface="Calibri"/>
                          <a:cs typeface="IndoSans04-Regular"/>
                        </a:rPr>
                        <a:t>Muestra: Iniciados/as sexualmente (Porcentajes)</a:t>
                      </a:r>
                      <a:endParaRPr lang="es-CL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59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287835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CL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8B7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400" dirty="0">
                          <a:latin typeface="Calibri"/>
                          <a:ea typeface="Calibri"/>
                          <a:cs typeface="Times New Roman"/>
                        </a:rPr>
                        <a:t>Total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8B7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400" dirty="0">
                          <a:latin typeface="Calibri"/>
                          <a:ea typeface="Calibri"/>
                          <a:cs typeface="Times New Roman"/>
                        </a:rPr>
                        <a:t>Sexo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8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400" dirty="0">
                          <a:latin typeface="Calibri"/>
                          <a:ea typeface="Calibri"/>
                          <a:cs typeface="Times New Roman"/>
                        </a:rPr>
                        <a:t>Tramo Etario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8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400" dirty="0">
                          <a:latin typeface="Calibri"/>
                          <a:ea typeface="Calibri"/>
                          <a:cs typeface="Times New Roman"/>
                        </a:rPr>
                        <a:t>Nivel Socioeconómico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8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288032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400" dirty="0">
                          <a:latin typeface="Calibri"/>
                          <a:ea typeface="Calibri"/>
                          <a:cs typeface="Times New Roman"/>
                        </a:rPr>
                        <a:t>Hombre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400" dirty="0">
                          <a:latin typeface="Calibri"/>
                          <a:ea typeface="Calibri"/>
                          <a:cs typeface="Times New Roman"/>
                        </a:rPr>
                        <a:t>Mujer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400" dirty="0">
                          <a:latin typeface="Calibri"/>
                          <a:ea typeface="Calibri"/>
                          <a:cs typeface="Times New Roman"/>
                        </a:rPr>
                        <a:t>15-19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400" dirty="0">
                          <a:latin typeface="Calibri"/>
                          <a:ea typeface="Calibri"/>
                          <a:cs typeface="Times New Roman"/>
                        </a:rPr>
                        <a:t>20-24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400" dirty="0">
                          <a:latin typeface="Calibri"/>
                          <a:ea typeface="Calibri"/>
                          <a:cs typeface="Times New Roman"/>
                        </a:rPr>
                        <a:t>25-29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400" dirty="0">
                          <a:latin typeface="Calibri"/>
                          <a:ea typeface="Calibri"/>
                          <a:cs typeface="Times New Roman"/>
                        </a:rPr>
                        <a:t>ABC1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400" dirty="0">
                          <a:latin typeface="Calibri"/>
                          <a:ea typeface="Calibri"/>
                          <a:cs typeface="Times New Roman"/>
                        </a:rPr>
                        <a:t>C2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400" dirty="0">
                          <a:latin typeface="Calibri"/>
                          <a:ea typeface="Calibri"/>
                          <a:cs typeface="Times New Roman"/>
                        </a:rPr>
                        <a:t>C3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400" dirty="0">
                          <a:latin typeface="Calibri"/>
                          <a:ea typeface="Calibri"/>
                          <a:cs typeface="Times New Roman"/>
                        </a:rPr>
                        <a:t>D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400" dirty="0"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</a:tr>
              <a:tr h="3854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 dirty="0">
                          <a:latin typeface="Calibri"/>
                          <a:ea typeface="Calibri"/>
                          <a:cs typeface="Times New Roman"/>
                        </a:rPr>
                        <a:t>Pololo/a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latin typeface="Calibri"/>
                          <a:ea typeface="Calibri"/>
                          <a:cs typeface="Times New Roman"/>
                        </a:rPr>
                        <a:t>70,3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latin typeface="Calibri"/>
                          <a:ea typeface="Calibri"/>
                          <a:cs typeface="Times New Roman"/>
                        </a:rPr>
                        <a:t>57,4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latin typeface="Calibri"/>
                          <a:ea typeface="Calibri"/>
                          <a:cs typeface="Times New Roman"/>
                        </a:rPr>
                        <a:t>83,7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latin typeface="Calibri"/>
                          <a:ea typeface="Calibri"/>
                          <a:cs typeface="Times New Roman"/>
                        </a:rPr>
                        <a:t>70,6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latin typeface="Calibri"/>
                          <a:ea typeface="Calibri"/>
                          <a:cs typeface="Times New Roman"/>
                        </a:rPr>
                        <a:t>70,2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latin typeface="Calibri"/>
                          <a:ea typeface="Calibri"/>
                          <a:cs typeface="Times New Roman"/>
                        </a:rPr>
                        <a:t>70,3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latin typeface="Calibri"/>
                          <a:ea typeface="Calibri"/>
                          <a:cs typeface="Times New Roman"/>
                        </a:rPr>
                        <a:t>74,2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latin typeface="Calibri"/>
                          <a:ea typeface="Calibri"/>
                          <a:cs typeface="Times New Roman"/>
                        </a:rPr>
                        <a:t>71,2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latin typeface="Calibri"/>
                          <a:ea typeface="Calibri"/>
                          <a:cs typeface="Times New Roman"/>
                        </a:rPr>
                        <a:t>69,5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latin typeface="Calibri"/>
                          <a:ea typeface="Calibri"/>
                          <a:cs typeface="Times New Roman"/>
                        </a:rPr>
                        <a:t>69,2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latin typeface="Calibri"/>
                          <a:ea typeface="Calibri"/>
                          <a:cs typeface="Times New Roman"/>
                        </a:rPr>
                        <a:t>69,5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54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 dirty="0">
                          <a:latin typeface="Calibri"/>
                          <a:ea typeface="Calibri"/>
                          <a:cs typeface="Times New Roman"/>
                        </a:rPr>
                        <a:t>Andante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latin typeface="Calibri"/>
                          <a:ea typeface="Calibri"/>
                          <a:cs typeface="Times New Roman"/>
                        </a:rPr>
                        <a:t>12,4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latin typeface="Calibri"/>
                          <a:ea typeface="Calibri"/>
                          <a:cs typeface="Times New Roman"/>
                        </a:rPr>
                        <a:t>16,9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latin typeface="Calibri"/>
                          <a:ea typeface="Calibri"/>
                          <a:cs typeface="Times New Roman"/>
                        </a:rPr>
                        <a:t>7,8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latin typeface="Calibri"/>
                          <a:ea typeface="Calibri"/>
                          <a:cs typeface="Times New Roman"/>
                        </a:rPr>
                        <a:t>14,7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latin typeface="Calibri"/>
                          <a:ea typeface="Calibri"/>
                          <a:cs typeface="Times New Roman"/>
                        </a:rPr>
                        <a:t>12,5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latin typeface="Calibri"/>
                          <a:ea typeface="Calibri"/>
                          <a:cs typeface="Times New Roman"/>
                        </a:rPr>
                        <a:t>11,1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latin typeface="Calibri"/>
                          <a:ea typeface="Calibri"/>
                          <a:cs typeface="Times New Roman"/>
                        </a:rPr>
                        <a:t>11,9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latin typeface="Calibri"/>
                          <a:ea typeface="Calibri"/>
                          <a:cs typeface="Times New Roman"/>
                        </a:rPr>
                        <a:t>11,0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latin typeface="Calibri"/>
                          <a:ea typeface="Calibri"/>
                          <a:cs typeface="Times New Roman"/>
                        </a:rPr>
                        <a:t>13,6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latin typeface="Calibri"/>
                          <a:ea typeface="Calibri"/>
                          <a:cs typeface="Times New Roman"/>
                        </a:rPr>
                        <a:t>13,4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latin typeface="Calibri"/>
                          <a:ea typeface="Calibri"/>
                          <a:cs typeface="Times New Roman"/>
                        </a:rPr>
                        <a:t>12,3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54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 dirty="0">
                          <a:latin typeface="Calibri"/>
                          <a:ea typeface="Calibri"/>
                          <a:cs typeface="Times New Roman"/>
                        </a:rPr>
                        <a:t>Amigo/a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latin typeface="Calibri"/>
                          <a:ea typeface="Calibri"/>
                          <a:cs typeface="Times New Roman"/>
                        </a:rPr>
                        <a:t>11,3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latin typeface="Calibri"/>
                          <a:ea typeface="Calibri"/>
                          <a:cs typeface="Times New Roman"/>
                        </a:rPr>
                        <a:t>18,3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latin typeface="Calibri"/>
                          <a:ea typeface="Calibri"/>
                          <a:cs typeface="Times New Roman"/>
                        </a:rPr>
                        <a:t>4,2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latin typeface="Calibri"/>
                          <a:ea typeface="Calibri"/>
                          <a:cs typeface="Times New Roman"/>
                        </a:rPr>
                        <a:t>10,3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latin typeface="Calibri"/>
                          <a:ea typeface="Calibri"/>
                          <a:cs typeface="Times New Roman"/>
                        </a:rPr>
                        <a:t>11,7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latin typeface="Calibri"/>
                          <a:ea typeface="Calibri"/>
                          <a:cs typeface="Times New Roman"/>
                        </a:rPr>
                        <a:t>11,5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latin typeface="Calibri"/>
                          <a:ea typeface="Calibri"/>
                          <a:cs typeface="Times New Roman"/>
                        </a:rPr>
                        <a:t>10,0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latin typeface="Calibri"/>
                          <a:ea typeface="Calibri"/>
                          <a:cs typeface="Times New Roman"/>
                        </a:rPr>
                        <a:t>13,6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latin typeface="Calibri"/>
                          <a:ea typeface="Calibri"/>
                          <a:cs typeface="Times New Roman"/>
                        </a:rPr>
                        <a:t>11,4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latin typeface="Calibri"/>
                          <a:ea typeface="Calibri"/>
                          <a:cs typeface="Times New Roman"/>
                        </a:rPr>
                        <a:t>10,2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latin typeface="Calibri"/>
                          <a:ea typeface="Calibri"/>
                          <a:cs typeface="Times New Roman"/>
                        </a:rPr>
                        <a:t>7,3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54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 dirty="0">
                          <a:latin typeface="Calibri"/>
                          <a:ea typeface="Calibri"/>
                          <a:cs typeface="Times New Roman"/>
                        </a:rPr>
                        <a:t>Recién conocido/a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latin typeface="Calibri"/>
                          <a:ea typeface="Calibri"/>
                          <a:cs typeface="Times New Roman"/>
                        </a:rPr>
                        <a:t>4,2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latin typeface="Calibri"/>
                          <a:ea typeface="Calibri"/>
                          <a:cs typeface="Times New Roman"/>
                        </a:rPr>
                        <a:t>4,2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latin typeface="Calibri"/>
                          <a:ea typeface="Calibri"/>
                          <a:cs typeface="Times New Roman"/>
                        </a:rPr>
                        <a:t>0,5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latin typeface="Calibri"/>
                          <a:ea typeface="Calibri"/>
                          <a:cs typeface="Times New Roman"/>
                        </a:rPr>
                        <a:t>2,5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latin typeface="Calibri"/>
                          <a:ea typeface="Calibri"/>
                          <a:cs typeface="Times New Roman"/>
                        </a:rPr>
                        <a:t>2,6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latin typeface="Calibri"/>
                          <a:ea typeface="Calibri"/>
                          <a:cs typeface="Times New Roman"/>
                        </a:rPr>
                        <a:t>2,1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latin typeface="Calibri"/>
                          <a:ea typeface="Calibri"/>
                          <a:cs typeface="Times New Roman"/>
                        </a:rPr>
                        <a:t>2,2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latin typeface="Calibri"/>
                          <a:ea typeface="Calibri"/>
                          <a:cs typeface="Times New Roman"/>
                        </a:rPr>
                        <a:t>1,9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latin typeface="Calibri"/>
                          <a:ea typeface="Calibri"/>
                          <a:cs typeface="Times New Roman"/>
                        </a:rPr>
                        <a:t>2,6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latin typeface="Calibri"/>
                          <a:ea typeface="Calibri"/>
                          <a:cs typeface="Times New Roman"/>
                        </a:rPr>
                        <a:t>2,4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latin typeface="Calibri"/>
                          <a:ea typeface="Calibri"/>
                          <a:cs typeface="Times New Roman"/>
                        </a:rPr>
                        <a:t>4,1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54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 dirty="0">
                          <a:latin typeface="Calibri"/>
                          <a:ea typeface="Calibri"/>
                          <a:cs typeface="Times New Roman"/>
                        </a:rPr>
                        <a:t>Conviviente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latin typeface="Calibri"/>
                          <a:ea typeface="Calibri"/>
                          <a:cs typeface="Times New Roman"/>
                        </a:rPr>
                        <a:t>0,7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latin typeface="Calibri"/>
                          <a:ea typeface="Calibri"/>
                          <a:cs typeface="Times New Roman"/>
                        </a:rPr>
                        <a:t>0,4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latin typeface="Calibri"/>
                          <a:ea typeface="Calibri"/>
                          <a:cs typeface="Times New Roman"/>
                        </a:rPr>
                        <a:t>1,0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latin typeface="Calibri"/>
                          <a:ea typeface="Calibri"/>
                          <a:cs typeface="Times New Roman"/>
                        </a:rPr>
                        <a:t>0,2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latin typeface="Calibri"/>
                          <a:ea typeface="Calibri"/>
                          <a:cs typeface="Times New Roman"/>
                        </a:rPr>
                        <a:t>0,6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latin typeface="Calibri"/>
                          <a:ea typeface="Calibri"/>
                          <a:cs typeface="Times New Roman"/>
                        </a:rPr>
                        <a:t>1,1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latin typeface="Calibri"/>
                          <a:ea typeface="Calibri"/>
                          <a:cs typeface="Times New Roman"/>
                        </a:rPr>
                        <a:t>0,0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latin typeface="Calibri"/>
                          <a:ea typeface="Calibri"/>
                          <a:cs typeface="Times New Roman"/>
                        </a:rPr>
                        <a:t>0,1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latin typeface="Calibri"/>
                          <a:ea typeface="Calibri"/>
                          <a:cs typeface="Times New Roman"/>
                        </a:rPr>
                        <a:t>0,7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latin typeface="Calibri"/>
                          <a:ea typeface="Calibri"/>
                          <a:cs typeface="Times New Roman"/>
                        </a:rPr>
                        <a:t>1,0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latin typeface="Calibri"/>
                          <a:ea typeface="Calibri"/>
                          <a:cs typeface="Times New Roman"/>
                        </a:rPr>
                        <a:t>2,3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54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 dirty="0">
                          <a:latin typeface="Calibri"/>
                          <a:ea typeface="Calibri"/>
                          <a:cs typeface="Times New Roman"/>
                        </a:rPr>
                        <a:t>Familiar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latin typeface="Calibri"/>
                          <a:ea typeface="Calibri"/>
                          <a:cs typeface="Times New Roman"/>
                        </a:rPr>
                        <a:t>0,6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latin typeface="Calibri"/>
                          <a:ea typeface="Calibri"/>
                          <a:cs typeface="Times New Roman"/>
                        </a:rPr>
                        <a:t>0,9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latin typeface="Calibri"/>
                          <a:ea typeface="Calibri"/>
                          <a:cs typeface="Times New Roman"/>
                        </a:rPr>
                        <a:t>0,2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latin typeface="Calibri"/>
                          <a:ea typeface="Calibri"/>
                          <a:cs typeface="Times New Roman"/>
                        </a:rPr>
                        <a:t>0,4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latin typeface="Calibri"/>
                          <a:ea typeface="Calibri"/>
                          <a:cs typeface="Times New Roman"/>
                        </a:rPr>
                        <a:t>0,6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latin typeface="Calibri"/>
                          <a:ea typeface="Calibri"/>
                          <a:cs typeface="Times New Roman"/>
                        </a:rPr>
                        <a:t>0,7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latin typeface="Calibri"/>
                          <a:ea typeface="Calibri"/>
                          <a:cs typeface="Times New Roman"/>
                        </a:rPr>
                        <a:t>0,0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latin typeface="Calibri"/>
                          <a:ea typeface="Calibri"/>
                          <a:cs typeface="Times New Roman"/>
                        </a:rPr>
                        <a:t>0,3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latin typeface="Calibri"/>
                          <a:ea typeface="Calibri"/>
                          <a:cs typeface="Times New Roman"/>
                        </a:rPr>
                        <a:t>0,4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latin typeface="Calibri"/>
                          <a:ea typeface="Calibri"/>
                          <a:cs typeface="Times New Roman"/>
                        </a:rPr>
                        <a:t>0,8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latin typeface="Calibri"/>
                          <a:ea typeface="Calibri"/>
                          <a:cs typeface="Times New Roman"/>
                        </a:rPr>
                        <a:t>1,8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54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 dirty="0">
                          <a:latin typeface="Calibri"/>
                          <a:ea typeface="Calibri"/>
                          <a:cs typeface="Times New Roman"/>
                        </a:rPr>
                        <a:t>Esposo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latin typeface="Calibri"/>
                          <a:ea typeface="Calibri"/>
                          <a:cs typeface="Times New Roman"/>
                        </a:rPr>
                        <a:t>0,5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latin typeface="Calibri"/>
                          <a:ea typeface="Calibri"/>
                          <a:cs typeface="Times New Roman"/>
                        </a:rPr>
                        <a:t>0,0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latin typeface="Calibri"/>
                          <a:ea typeface="Calibri"/>
                          <a:cs typeface="Times New Roman"/>
                        </a:rPr>
                        <a:t>1,0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latin typeface="Calibri"/>
                          <a:ea typeface="Calibri"/>
                          <a:cs typeface="Times New Roman"/>
                        </a:rPr>
                        <a:t>0,0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latin typeface="Calibri"/>
                          <a:ea typeface="Calibri"/>
                          <a:cs typeface="Times New Roman"/>
                        </a:rPr>
                        <a:t>0,3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latin typeface="Calibri"/>
                          <a:ea typeface="Calibri"/>
                          <a:cs typeface="Times New Roman"/>
                        </a:rPr>
                        <a:t>1,1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latin typeface="Calibri"/>
                          <a:ea typeface="Calibri"/>
                          <a:cs typeface="Times New Roman"/>
                        </a:rPr>
                        <a:t>1,0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latin typeface="Calibri"/>
                          <a:ea typeface="Calibri"/>
                          <a:cs typeface="Times New Roman"/>
                        </a:rPr>
                        <a:t>0,3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latin typeface="Calibri"/>
                          <a:ea typeface="Calibri"/>
                          <a:cs typeface="Times New Roman"/>
                        </a:rPr>
                        <a:t>0,2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latin typeface="Calibri"/>
                          <a:ea typeface="Calibri"/>
                          <a:cs typeface="Times New Roman"/>
                        </a:rPr>
                        <a:t>0,9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latin typeface="Calibri"/>
                          <a:ea typeface="Calibri"/>
                          <a:cs typeface="Times New Roman"/>
                        </a:rPr>
                        <a:t>0,1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54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 dirty="0">
                          <a:latin typeface="Calibri"/>
                          <a:ea typeface="Calibri"/>
                          <a:cs typeface="Times New Roman"/>
                        </a:rPr>
                        <a:t>Agresor sexual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latin typeface="Calibri"/>
                          <a:ea typeface="Calibri"/>
                          <a:cs typeface="Times New Roman"/>
                        </a:rPr>
                        <a:t>0,1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latin typeface="Calibri"/>
                          <a:ea typeface="Calibri"/>
                          <a:cs typeface="Times New Roman"/>
                        </a:rPr>
                        <a:t>0,0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latin typeface="Calibri"/>
                          <a:ea typeface="Calibri"/>
                          <a:cs typeface="Times New Roman"/>
                        </a:rPr>
                        <a:t>0,3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latin typeface="Calibri"/>
                          <a:ea typeface="Calibri"/>
                          <a:cs typeface="Times New Roman"/>
                        </a:rPr>
                        <a:t>0,3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latin typeface="Calibri"/>
                          <a:ea typeface="Calibri"/>
                          <a:cs typeface="Times New Roman"/>
                        </a:rPr>
                        <a:t>0,1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latin typeface="Calibri"/>
                          <a:ea typeface="Calibri"/>
                          <a:cs typeface="Times New Roman"/>
                        </a:rPr>
                        <a:t>0,2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latin typeface="Calibri"/>
                          <a:ea typeface="Calibri"/>
                          <a:cs typeface="Times New Roman"/>
                        </a:rPr>
                        <a:t>0,0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latin typeface="Calibri"/>
                          <a:ea typeface="Calibri"/>
                          <a:cs typeface="Times New Roman"/>
                        </a:rPr>
                        <a:t>0,1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latin typeface="Calibri"/>
                          <a:ea typeface="Calibri"/>
                          <a:cs typeface="Times New Roman"/>
                        </a:rPr>
                        <a:t>0,0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latin typeface="Calibri"/>
                          <a:ea typeface="Calibri"/>
                          <a:cs typeface="Times New Roman"/>
                        </a:rPr>
                        <a:t>0,3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latin typeface="Calibri"/>
                          <a:ea typeface="Calibri"/>
                          <a:cs typeface="Times New Roman"/>
                        </a:rPr>
                        <a:t>0,2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54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 dirty="0">
                          <a:latin typeface="Calibri"/>
                          <a:ea typeface="Calibri"/>
                          <a:cs typeface="Times New Roman"/>
                        </a:rPr>
                        <a:t>Trabajador sexual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latin typeface="Calibri"/>
                          <a:ea typeface="Calibri"/>
                          <a:cs typeface="Times New Roman"/>
                        </a:rPr>
                        <a:t>0,1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latin typeface="Calibri"/>
                          <a:ea typeface="Calibri"/>
                          <a:cs typeface="Times New Roman"/>
                        </a:rPr>
                        <a:t>0,1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latin typeface="Calibri"/>
                          <a:ea typeface="Calibri"/>
                          <a:cs typeface="Times New Roman"/>
                        </a:rPr>
                        <a:t>0,0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latin typeface="Calibri"/>
                          <a:ea typeface="Calibri"/>
                          <a:cs typeface="Times New Roman"/>
                        </a:rPr>
                        <a:t>0,1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latin typeface="Calibri"/>
                          <a:ea typeface="Calibri"/>
                          <a:cs typeface="Times New Roman"/>
                        </a:rPr>
                        <a:t>0,0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latin typeface="Calibri"/>
                          <a:ea typeface="Calibri"/>
                          <a:cs typeface="Times New Roman"/>
                        </a:rPr>
                        <a:t>0,1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latin typeface="Calibri"/>
                          <a:ea typeface="Calibri"/>
                          <a:cs typeface="Times New Roman"/>
                        </a:rPr>
                        <a:t>0,0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latin typeface="Calibri"/>
                          <a:ea typeface="Calibri"/>
                          <a:cs typeface="Times New Roman"/>
                        </a:rPr>
                        <a:t>0,1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latin typeface="Calibri"/>
                          <a:ea typeface="Calibri"/>
                          <a:cs typeface="Times New Roman"/>
                        </a:rPr>
                        <a:t>0,0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latin typeface="Calibri"/>
                          <a:ea typeface="Calibri"/>
                          <a:cs typeface="Times New Roman"/>
                        </a:rPr>
                        <a:t>0,1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latin typeface="Calibri"/>
                          <a:ea typeface="Calibri"/>
                          <a:cs typeface="Times New Roman"/>
                        </a:rPr>
                        <a:t>0,0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54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 dirty="0">
                          <a:latin typeface="Calibri"/>
                          <a:ea typeface="Calibri"/>
                          <a:cs typeface="Times New Roman"/>
                        </a:rPr>
                        <a:t>Otro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latin typeface="Calibri"/>
                          <a:ea typeface="Calibri"/>
                          <a:cs typeface="Times New Roman"/>
                        </a:rPr>
                        <a:t>0,4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latin typeface="Calibri"/>
                          <a:ea typeface="Calibri"/>
                          <a:cs typeface="Times New Roman"/>
                        </a:rPr>
                        <a:t>0,8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latin typeface="Calibri"/>
                          <a:ea typeface="Calibri"/>
                          <a:cs typeface="Times New Roman"/>
                        </a:rPr>
                        <a:t>0,0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latin typeface="Calibri"/>
                          <a:ea typeface="Calibri"/>
                          <a:cs typeface="Times New Roman"/>
                        </a:rPr>
                        <a:t>0,4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latin typeface="Calibri"/>
                          <a:ea typeface="Calibri"/>
                          <a:cs typeface="Times New Roman"/>
                        </a:rPr>
                        <a:t>0,4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latin typeface="Calibri"/>
                          <a:ea typeface="Calibri"/>
                          <a:cs typeface="Times New Roman"/>
                        </a:rPr>
                        <a:t>0,5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latin typeface="Calibri"/>
                          <a:ea typeface="Calibri"/>
                          <a:cs typeface="Times New Roman"/>
                        </a:rPr>
                        <a:t>0,2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latin typeface="Calibri"/>
                          <a:ea typeface="Calibri"/>
                          <a:cs typeface="Times New Roman"/>
                        </a:rPr>
                        <a:t>0,6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latin typeface="Calibri"/>
                          <a:ea typeface="Calibri"/>
                          <a:cs typeface="Times New Roman"/>
                        </a:rPr>
                        <a:t>0,3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latin typeface="Calibri"/>
                          <a:ea typeface="Calibri"/>
                          <a:cs typeface="Times New Roman"/>
                        </a:rPr>
                        <a:t>0,2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latin typeface="Calibri"/>
                          <a:ea typeface="Calibri"/>
                          <a:cs typeface="Times New Roman"/>
                        </a:rPr>
                        <a:t>1,1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54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 dirty="0">
                          <a:latin typeface="Calibri"/>
                          <a:ea typeface="Calibri"/>
                          <a:cs typeface="Times New Roman"/>
                        </a:rPr>
                        <a:t>No responde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latin typeface="Calibri"/>
                          <a:ea typeface="Calibri"/>
                          <a:cs typeface="Times New Roman"/>
                        </a:rPr>
                        <a:t>1,1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latin typeface="Calibri"/>
                          <a:ea typeface="Calibri"/>
                          <a:cs typeface="Times New Roman"/>
                        </a:rPr>
                        <a:t>0,9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latin typeface="Calibri"/>
                          <a:ea typeface="Calibri"/>
                          <a:cs typeface="Times New Roman"/>
                        </a:rPr>
                        <a:t>1,2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latin typeface="Calibri"/>
                          <a:ea typeface="Calibri"/>
                          <a:cs typeface="Times New Roman"/>
                        </a:rPr>
                        <a:t>0,6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latin typeface="Calibri"/>
                          <a:ea typeface="Calibri"/>
                          <a:cs typeface="Times New Roman"/>
                        </a:rPr>
                        <a:t>1,0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latin typeface="Calibri"/>
                          <a:ea typeface="Calibri"/>
                          <a:cs typeface="Times New Roman"/>
                        </a:rPr>
                        <a:t>1,4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latin typeface="Calibri"/>
                          <a:ea typeface="Calibri"/>
                          <a:cs typeface="Times New Roman"/>
                        </a:rPr>
                        <a:t>0,4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latin typeface="Calibri"/>
                          <a:ea typeface="Calibri"/>
                          <a:cs typeface="Times New Roman"/>
                        </a:rPr>
                        <a:t>0,7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latin typeface="Calibri"/>
                          <a:ea typeface="Calibri"/>
                          <a:cs typeface="Times New Roman"/>
                        </a:rPr>
                        <a:t>1,3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latin typeface="Calibri"/>
                          <a:ea typeface="Calibri"/>
                          <a:cs typeface="Times New Roman"/>
                        </a:rPr>
                        <a:t>1,5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latin typeface="Calibri"/>
                          <a:ea typeface="Calibri"/>
                          <a:cs typeface="Times New Roman"/>
                        </a:rPr>
                        <a:t>0,8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54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 dirty="0">
                          <a:latin typeface="Calibri"/>
                          <a:ea typeface="Calibri"/>
                          <a:cs typeface="Times New Roman"/>
                        </a:rPr>
                        <a:t>Total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 dirty="0">
                          <a:latin typeface="Calibri"/>
                          <a:ea typeface="Calibri"/>
                          <a:cs typeface="Times New Roman"/>
                        </a:rPr>
                        <a:t>100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 dirty="0">
                          <a:latin typeface="Calibri"/>
                          <a:ea typeface="Calibri"/>
                          <a:cs typeface="Times New Roman"/>
                        </a:rPr>
                        <a:t>100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 dirty="0">
                          <a:latin typeface="Calibri"/>
                          <a:ea typeface="Calibri"/>
                          <a:cs typeface="Times New Roman"/>
                        </a:rPr>
                        <a:t>100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 dirty="0">
                          <a:latin typeface="Calibri"/>
                          <a:ea typeface="Calibri"/>
                          <a:cs typeface="Times New Roman"/>
                        </a:rPr>
                        <a:t>100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 dirty="0">
                          <a:latin typeface="Calibri"/>
                          <a:ea typeface="Calibri"/>
                          <a:cs typeface="Times New Roman"/>
                        </a:rPr>
                        <a:t>100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 dirty="0">
                          <a:latin typeface="Calibri"/>
                          <a:ea typeface="Calibri"/>
                          <a:cs typeface="Times New Roman"/>
                        </a:rPr>
                        <a:t>100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 dirty="0">
                          <a:latin typeface="Calibri"/>
                          <a:ea typeface="Calibri"/>
                          <a:cs typeface="Times New Roman"/>
                        </a:rPr>
                        <a:t>100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 dirty="0">
                          <a:latin typeface="Calibri"/>
                          <a:ea typeface="Calibri"/>
                          <a:cs typeface="Times New Roman"/>
                        </a:rPr>
                        <a:t>100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 dirty="0">
                          <a:latin typeface="Calibri"/>
                          <a:ea typeface="Calibri"/>
                          <a:cs typeface="Times New Roman"/>
                        </a:rPr>
                        <a:t>100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 dirty="0">
                          <a:latin typeface="Calibri"/>
                          <a:ea typeface="Calibri"/>
                          <a:cs typeface="Times New Roman"/>
                        </a:rPr>
                        <a:t>100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 dirty="0">
                          <a:latin typeface="Calibri"/>
                          <a:ea typeface="Calibri"/>
                          <a:cs typeface="Times New Roman"/>
                        </a:rPr>
                        <a:t>100</a:t>
                      </a: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0" y="-2232"/>
            <a:ext cx="18473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CL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3490864" y="6488668"/>
            <a:ext cx="56531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i="1" dirty="0" smtClean="0"/>
              <a:t>Fuente: Sexta Encuesta Nacional de Juventud (INJUV, 2009)</a:t>
            </a:r>
            <a:endParaRPr lang="es-C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467544" y="332656"/>
            <a:ext cx="8352928" cy="6124754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s-CL" sz="2800" i="1" dirty="0"/>
              <a:t>La mayor parte de la población joven tuvo su </a:t>
            </a:r>
            <a:r>
              <a:rPr lang="es-CL" sz="2800" i="1" dirty="0" smtClean="0"/>
              <a:t>primera relación </a:t>
            </a:r>
            <a:r>
              <a:rPr lang="es-CL" sz="2800" i="1" dirty="0"/>
              <a:t>sexual con su pololo(a</a:t>
            </a:r>
            <a:r>
              <a:rPr lang="es-CL" sz="2800" i="1" dirty="0" smtClean="0"/>
              <a:t>),(70,3%).</a:t>
            </a:r>
          </a:p>
          <a:p>
            <a:pPr>
              <a:buFont typeface="Arial" pitchFamily="34" charset="0"/>
              <a:buChar char="•"/>
            </a:pPr>
            <a:endParaRPr lang="es-CL" sz="2800" i="1" dirty="0" smtClean="0"/>
          </a:p>
          <a:p>
            <a:pPr>
              <a:buFont typeface="Arial" pitchFamily="34" charset="0"/>
              <a:buChar char="•"/>
            </a:pPr>
            <a:r>
              <a:rPr lang="es-CL" sz="2800" i="1" dirty="0"/>
              <a:t>L</a:t>
            </a:r>
            <a:r>
              <a:rPr lang="es-CL" sz="2800" i="1" dirty="0" smtClean="0"/>
              <a:t>as </a:t>
            </a:r>
            <a:r>
              <a:rPr lang="es-CL" sz="2800" i="1" dirty="0"/>
              <a:t>mujeres tienen más marcada </a:t>
            </a:r>
            <a:r>
              <a:rPr lang="es-CL" sz="2800" i="1" dirty="0" smtClean="0"/>
              <a:t>la tendencia </a:t>
            </a:r>
            <a:r>
              <a:rPr lang="es-CL" sz="2800" i="1" dirty="0"/>
              <a:t>a iniciarse sexualmente con su pololo/a con un 83,7</a:t>
            </a:r>
            <a:r>
              <a:rPr lang="es-CL" sz="2800" i="1" dirty="0" smtClean="0"/>
              <a:t>%, seguido </a:t>
            </a:r>
            <a:r>
              <a:rPr lang="es-CL" sz="2800" i="1" dirty="0"/>
              <a:t>por la relación con andantes (7,8%) y amigos/as (4,2%). </a:t>
            </a:r>
            <a:endParaRPr lang="es-CL" sz="2800" i="1" dirty="0" smtClean="0"/>
          </a:p>
          <a:p>
            <a:endParaRPr lang="es-CL" sz="2800" i="1" dirty="0" smtClean="0"/>
          </a:p>
          <a:p>
            <a:pPr>
              <a:buFont typeface="Arial" pitchFamily="34" charset="0"/>
              <a:buChar char="•"/>
            </a:pPr>
            <a:r>
              <a:rPr lang="es-CL" sz="2800" i="1" dirty="0" smtClean="0"/>
              <a:t>En el </a:t>
            </a:r>
            <a:r>
              <a:rPr lang="es-CL" sz="2800" i="1" dirty="0"/>
              <a:t>caso de los hombres se mantiene una </a:t>
            </a:r>
            <a:r>
              <a:rPr lang="es-CL" sz="2800" i="1" dirty="0" smtClean="0"/>
              <a:t>tendencia </a:t>
            </a:r>
            <a:r>
              <a:rPr lang="es-CL" sz="2800" i="1" dirty="0"/>
              <a:t>similar </a:t>
            </a:r>
            <a:r>
              <a:rPr lang="es-CL" sz="2800" i="1" dirty="0" smtClean="0"/>
              <a:t>pues el </a:t>
            </a:r>
            <a:r>
              <a:rPr lang="es-CL" sz="2800" i="1" dirty="0"/>
              <a:t>vínculo con la primera pareja sexual se da </a:t>
            </a:r>
            <a:r>
              <a:rPr lang="es-CL" sz="2800" i="1" dirty="0" smtClean="0"/>
              <a:t>mayoritariamente en </a:t>
            </a:r>
            <a:r>
              <a:rPr lang="es-CL" sz="2800" i="1" dirty="0"/>
              <a:t>el marco del pololeo (57,4%), luego con amigas/os (18,3%) y</a:t>
            </a:r>
            <a:r>
              <a:rPr lang="es-CL" sz="2800" i="1" dirty="0" smtClean="0"/>
              <a:t>, </a:t>
            </a:r>
            <a:r>
              <a:rPr lang="it-IT" sz="2800" i="1" dirty="0" smtClean="0"/>
              <a:t>finalmente </a:t>
            </a:r>
            <a:r>
              <a:rPr lang="it-IT" sz="2800" i="1" dirty="0"/>
              <a:t>con andantes (16,9</a:t>
            </a:r>
            <a:r>
              <a:rPr lang="it-IT" sz="2800" i="1" dirty="0" smtClean="0"/>
              <a:t>%);</a:t>
            </a:r>
            <a:endParaRPr lang="it-IT" sz="2800" i="1" dirty="0"/>
          </a:p>
          <a:p>
            <a:pPr>
              <a:buFont typeface="Arial" pitchFamily="34" charset="0"/>
              <a:buChar char="•"/>
            </a:pPr>
            <a:endParaRPr lang="es-CL" sz="28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79512" y="332656"/>
            <a:ext cx="8964488" cy="95410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s-CL" sz="2800" b="1" dirty="0"/>
              <a:t>Uso de Métodos de Prevención en la </a:t>
            </a:r>
            <a:r>
              <a:rPr lang="es-CL" sz="2800" b="1" dirty="0" smtClean="0"/>
              <a:t>Primera Relación </a:t>
            </a:r>
            <a:r>
              <a:rPr lang="es-CL" sz="2800" b="1" dirty="0"/>
              <a:t>Sexual</a:t>
            </a:r>
            <a:endParaRPr lang="es-CL" sz="2800" dirty="0"/>
          </a:p>
        </p:txBody>
      </p:sp>
      <p:sp>
        <p:nvSpPr>
          <p:cNvPr id="4" name="3 Rectángulo redondeado"/>
          <p:cNvSpPr/>
          <p:nvPr/>
        </p:nvSpPr>
        <p:spPr>
          <a:xfrm>
            <a:off x="251520" y="1340768"/>
            <a:ext cx="8640960" cy="12961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CL" sz="2400" i="1" dirty="0" smtClean="0"/>
              <a:t>Se observa un bajo nivel de uso de métodos de prevención en la primera relación sexual, aumentando a medida que disminuye la edad, aumenta el nivel socioeconómico y el nivel de educación.</a:t>
            </a:r>
            <a:endParaRPr lang="es-CL" sz="2400" dirty="0"/>
          </a:p>
        </p:txBody>
      </p:sp>
      <p:sp>
        <p:nvSpPr>
          <p:cNvPr id="5" name="4 Rectángulo"/>
          <p:cNvSpPr/>
          <p:nvPr/>
        </p:nvSpPr>
        <p:spPr>
          <a:xfrm>
            <a:off x="3329608" y="6488668"/>
            <a:ext cx="58143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i="1" dirty="0" smtClean="0"/>
              <a:t>Fuente: Sexta Encuesta Nacional de Juventud (INJUV, 2009)</a:t>
            </a:r>
            <a:endParaRPr lang="es-CL" dirty="0"/>
          </a:p>
        </p:txBody>
      </p:sp>
      <p:sp>
        <p:nvSpPr>
          <p:cNvPr id="6" name="5 Rectángulo"/>
          <p:cNvSpPr/>
          <p:nvPr/>
        </p:nvSpPr>
        <p:spPr>
          <a:xfrm>
            <a:off x="251520" y="2924944"/>
            <a:ext cx="8712968" cy="304698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es-CL" sz="2400" dirty="0" smtClean="0"/>
              <a:t> </a:t>
            </a:r>
            <a:r>
              <a:rPr lang="es-CL" sz="2400" i="1" dirty="0" smtClean="0"/>
              <a:t>El </a:t>
            </a:r>
            <a:r>
              <a:rPr lang="es-CL" sz="2400" i="1" dirty="0"/>
              <a:t>promedio de uso de </a:t>
            </a:r>
            <a:r>
              <a:rPr lang="es-CL" sz="2400" i="1" dirty="0" smtClean="0"/>
              <a:t>métodos de </a:t>
            </a:r>
            <a:r>
              <a:rPr lang="es-CL" sz="2400" i="1" dirty="0"/>
              <a:t>prevención en la primera relación sexual llega al 51,4%, </a:t>
            </a:r>
            <a:r>
              <a:rPr lang="es-CL" sz="2400" i="1" dirty="0" smtClean="0"/>
              <a:t>donde los </a:t>
            </a:r>
            <a:r>
              <a:rPr lang="es-CL" sz="2400" i="1" dirty="0"/>
              <a:t>hombres registran una leve mayoría con un 52,9% en </a:t>
            </a:r>
            <a:r>
              <a:rPr lang="es-CL" sz="2400" i="1" dirty="0" smtClean="0"/>
              <a:t>relación a </a:t>
            </a:r>
            <a:r>
              <a:rPr lang="es-CL" sz="2400" i="1" dirty="0"/>
              <a:t>las mujeres que llega a 49,8%, existiendo una pequeña </a:t>
            </a:r>
            <a:r>
              <a:rPr lang="es-CL" sz="2400" i="1" dirty="0" smtClean="0"/>
              <a:t>diferencia entre </a:t>
            </a:r>
            <a:r>
              <a:rPr lang="es-CL" sz="2400" i="1" dirty="0"/>
              <a:t>ambos sexos</a:t>
            </a:r>
            <a:r>
              <a:rPr lang="es-CL" sz="2400" i="1" dirty="0" smtClean="0"/>
              <a:t>.</a:t>
            </a:r>
          </a:p>
          <a:p>
            <a:pPr algn="just"/>
            <a:endParaRPr lang="es-CL" sz="2400" i="1" dirty="0" smtClean="0"/>
          </a:p>
          <a:p>
            <a:pPr algn="just">
              <a:buFont typeface="Arial" pitchFamily="34" charset="0"/>
              <a:buChar char="•"/>
            </a:pPr>
            <a:r>
              <a:rPr lang="es-CL" sz="2400" i="1" dirty="0" smtClean="0"/>
              <a:t> En cuanto al Nivel Socioeconómico, la </a:t>
            </a:r>
            <a:r>
              <a:rPr lang="es-CL" sz="2400" i="1" dirty="0"/>
              <a:t>juventud en el </a:t>
            </a:r>
            <a:r>
              <a:rPr lang="es-CL" sz="2400" i="1" dirty="0" smtClean="0"/>
              <a:t>segmento ABC1 </a:t>
            </a:r>
            <a:r>
              <a:rPr lang="es-CL" sz="2400" i="1" dirty="0"/>
              <a:t>usó en un 76,1% algún método anticonceptivo, </a:t>
            </a:r>
            <a:r>
              <a:rPr lang="es-CL" sz="2400" i="1" dirty="0" smtClean="0"/>
              <a:t>mientras en </a:t>
            </a:r>
            <a:r>
              <a:rPr lang="es-CL" sz="2400" i="1" dirty="0"/>
              <a:t>el segmento E la cifra sólo llega al 39,3%.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234</TotalTime>
  <Words>1015</Words>
  <Application>Microsoft Office PowerPoint</Application>
  <PresentationFormat>Presentación en pantalla (4:3)</PresentationFormat>
  <Paragraphs>288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5" baseType="lpstr">
      <vt:lpstr>Tema de Office</vt:lpstr>
      <vt:lpstr>Sexualidad Responsable en la adolescencia</vt:lpstr>
      <vt:lpstr>Sexualidad Responsable</vt:lpstr>
      <vt:lpstr>¿Qué porcentaje de adolescentes de entre 15 y 19 años ha tenido relaciones sexuales?  ¿Qué motivos (conscientes e inconscientes) tienen los adolescentes para iniciar las relaciones sexuales?</vt:lpstr>
      <vt:lpstr>¿Qué razones crees tú que explican que un gran número de adolescentes tenga relaciones sexuales sin tomar precauciones para prevenir el embarazo?  ¿Es posible controlar y dirigir el impulso sexual?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¿Por qué los adolescentes que no esperaban tener relaciones sexuales, terminan teniéndolas, sin prevenir situaciones de riesgo como son el embarazo o las enfermedades de transmisión sexual?</vt:lpstr>
      <vt:lpstr>Diapositiva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Sexualidad Responsable en la adolescencia</dc:title>
  <dc:creator>Ana Maria M</dc:creator>
  <cp:lastModifiedBy>Ana Maria M</cp:lastModifiedBy>
  <cp:revision>30</cp:revision>
  <dcterms:created xsi:type="dcterms:W3CDTF">2011-08-14T20:00:47Z</dcterms:created>
  <dcterms:modified xsi:type="dcterms:W3CDTF">2011-08-17T00:59:33Z</dcterms:modified>
</cp:coreProperties>
</file>