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0" r:id="rId1"/>
  </p:sldMasterIdLst>
  <p:notesMasterIdLst>
    <p:notesMasterId r:id="rId16"/>
  </p:notesMasterIdLst>
  <p:sldIdLst>
    <p:sldId id="256" r:id="rId2"/>
    <p:sldId id="257" r:id="rId3"/>
    <p:sldId id="258" r:id="rId4"/>
    <p:sldId id="260" r:id="rId5"/>
    <p:sldId id="271" r:id="rId6"/>
    <p:sldId id="261" r:id="rId7"/>
    <p:sldId id="262" r:id="rId8"/>
    <p:sldId id="263" r:id="rId9"/>
    <p:sldId id="264" r:id="rId10"/>
    <p:sldId id="265" r:id="rId11"/>
    <p:sldId id="266" r:id="rId12"/>
    <p:sldId id="267" r:id="rId13"/>
    <p:sldId id="268" r:id="rId14"/>
    <p:sldId id="270"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97" d="100"/>
          <a:sy n="97" d="100"/>
        </p:scale>
        <p:origin x="-1976"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theme" Target="theme/theme1.xml"/><Relationship Id="rId2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notesMaster" Target="notesMasters/notesMaster1.xml"/><Relationship Id="rId17" Type="http://schemas.openxmlformats.org/officeDocument/2006/relationships/printerSettings" Target="printerSettings/printerSettings1.bin"/><Relationship Id="rId18" Type="http://schemas.openxmlformats.org/officeDocument/2006/relationships/presProps" Target="presProps.xml"/><Relationship Id="rId19" Type="http://schemas.openxmlformats.org/officeDocument/2006/relationships/viewProps" Target="viewProp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211B13F-73BE-F745-A567-7573C1565FEB}" type="datetimeFigureOut">
              <a:rPr lang="es-ES" smtClean="0"/>
              <a:t>10-03-15</a:t>
            </a:fld>
            <a:endParaRPr lang="es-ES"/>
          </a:p>
        </p:txBody>
      </p:sp>
      <p:sp>
        <p:nvSpPr>
          <p:cNvPr id="4" name="Marcador de imagen de diapositiva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Marcador de nota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6" name="Marcador de pie de página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Marcador de número de diapositiva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19B91FC-B805-2D4B-9B43-883F77FE7786}" type="slidenum">
              <a:rPr lang="es-ES" smtClean="0"/>
              <a:t>‹Nr.›</a:t>
            </a:fld>
            <a:endParaRPr lang="es-ES"/>
          </a:p>
        </p:txBody>
      </p:sp>
    </p:spTree>
    <p:extLst>
      <p:ext uri="{BB962C8B-B14F-4D97-AF65-F5344CB8AC3E}">
        <p14:creationId xmlns:p14="http://schemas.microsoft.com/office/powerpoint/2010/main" val="7077809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*Esto generó como respuesta la llamada</a:t>
            </a:r>
            <a:r>
              <a:rPr lang="es-ES" baseline="0" dirty="0" smtClean="0"/>
              <a:t> Doctrina  Monroe: América para los Americanos. </a:t>
            </a:r>
            <a:endParaRPr lang="es-ES" dirty="0"/>
          </a:p>
        </p:txBody>
      </p:sp>
      <p:sp>
        <p:nvSpPr>
          <p:cNvPr id="4" name="Marcador de número de diapositiva 3"/>
          <p:cNvSpPr>
            <a:spLocks noGrp="1"/>
          </p:cNvSpPr>
          <p:nvPr>
            <p:ph type="sldNum" sz="quarter" idx="10"/>
          </p:nvPr>
        </p:nvSpPr>
        <p:spPr/>
        <p:txBody>
          <a:bodyPr/>
          <a:lstStyle/>
          <a:p>
            <a:fld id="{D19B91FC-B805-2D4B-9B43-883F77FE7786}" type="slidenum">
              <a:rPr lang="es-ES" smtClean="0"/>
              <a:t>4</a:t>
            </a:fld>
            <a:endParaRPr lang="es-ES"/>
          </a:p>
        </p:txBody>
      </p:sp>
    </p:spTree>
    <p:extLst>
      <p:ext uri="{BB962C8B-B14F-4D97-AF65-F5344CB8AC3E}">
        <p14:creationId xmlns:p14="http://schemas.microsoft.com/office/powerpoint/2010/main" val="786932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A raíz de estas revueltas, el rey de Portugal</a:t>
            </a:r>
            <a:r>
              <a:rPr lang="es-ES" baseline="0" dirty="0" smtClean="0"/>
              <a:t> debió viajar a Europa y su regente, Pedro, tuvo que declarar la independencia de Brasil (1822).</a:t>
            </a:r>
            <a:endParaRPr lang="es-ES" dirty="0"/>
          </a:p>
        </p:txBody>
      </p:sp>
      <p:sp>
        <p:nvSpPr>
          <p:cNvPr id="4" name="Marcador de número de diapositiva 3"/>
          <p:cNvSpPr>
            <a:spLocks noGrp="1"/>
          </p:cNvSpPr>
          <p:nvPr>
            <p:ph type="sldNum" sz="quarter" idx="10"/>
          </p:nvPr>
        </p:nvSpPr>
        <p:spPr/>
        <p:txBody>
          <a:bodyPr/>
          <a:lstStyle/>
          <a:p>
            <a:fld id="{D19B91FC-B805-2D4B-9B43-883F77FE7786}" type="slidenum">
              <a:rPr lang="es-ES" smtClean="0"/>
              <a:t>7</a:t>
            </a:fld>
            <a:endParaRPr lang="es-ES"/>
          </a:p>
        </p:txBody>
      </p:sp>
    </p:spTree>
    <p:extLst>
      <p:ext uri="{BB962C8B-B14F-4D97-AF65-F5344CB8AC3E}">
        <p14:creationId xmlns:p14="http://schemas.microsoft.com/office/powerpoint/2010/main" val="3504388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r>
              <a:rPr lang="es-ES" dirty="0" smtClean="0"/>
              <a:t>Este fue presidente de la II República y después se</a:t>
            </a:r>
            <a:r>
              <a:rPr lang="es-ES" baseline="0" dirty="0" smtClean="0"/>
              <a:t> proclamó emperador…qué feo!</a:t>
            </a:r>
            <a:endParaRPr lang="es-ES" dirty="0"/>
          </a:p>
        </p:txBody>
      </p:sp>
      <p:sp>
        <p:nvSpPr>
          <p:cNvPr id="4" name="Marcador de número de diapositiva 3"/>
          <p:cNvSpPr>
            <a:spLocks noGrp="1"/>
          </p:cNvSpPr>
          <p:nvPr>
            <p:ph type="sldNum" sz="quarter" idx="10"/>
          </p:nvPr>
        </p:nvSpPr>
        <p:spPr/>
        <p:txBody>
          <a:bodyPr/>
          <a:lstStyle/>
          <a:p>
            <a:fld id="{D19B91FC-B805-2D4B-9B43-883F77FE7786}" type="slidenum">
              <a:rPr lang="es-ES" smtClean="0"/>
              <a:t>10</a:t>
            </a:fld>
            <a:endParaRPr lang="es-ES"/>
          </a:p>
        </p:txBody>
      </p:sp>
    </p:spTree>
    <p:extLst>
      <p:ext uri="{BB962C8B-B14F-4D97-AF65-F5344CB8AC3E}">
        <p14:creationId xmlns:p14="http://schemas.microsoft.com/office/powerpoint/2010/main" val="2191612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s-ES_tradnl" smtClean="0"/>
              <a:t>Clic para editar título</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B449D725-AF79-4FB6-8D02-83EAC61E3211}" type="datetimeFigureOut">
              <a:rPr lang="en-US" smtClean="0"/>
              <a:t>10-03-15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‹Nr.›</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Content Placeholder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B449D725-AF79-4FB6-8D02-83EAC61E3211}" type="datetimeFigureOut">
              <a:rPr lang="en-US" smtClean="0"/>
              <a:t>10-03-15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s-ES_tradnl" smtClean="0"/>
              <a:t>Clic para editar título</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B449D725-AF79-4FB6-8D02-83EAC61E3211}" type="datetimeFigureOut">
              <a:rPr lang="en-US" smtClean="0"/>
              <a:t>10-03-15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‹Nr.›</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Date Placeholder 4"/>
          <p:cNvSpPr>
            <a:spLocks noGrp="1"/>
          </p:cNvSpPr>
          <p:nvPr>
            <p:ph type="dt" sz="half" idx="10"/>
          </p:nvPr>
        </p:nvSpPr>
        <p:spPr/>
        <p:txBody>
          <a:bodyPr/>
          <a:lstStyle/>
          <a:p>
            <a:fld id="{B449D725-AF79-4FB6-8D02-83EAC61E3211}" type="datetimeFigureOut">
              <a:rPr lang="en-US" smtClean="0"/>
              <a:t>10-03-15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629CB-7937-4506-A327-ACF88B95BB03}" type="slidenum">
              <a:rPr lang="en-US" smtClean="0"/>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Date Placeholder 6"/>
          <p:cNvSpPr>
            <a:spLocks noGrp="1"/>
          </p:cNvSpPr>
          <p:nvPr>
            <p:ph type="dt" sz="half" idx="10"/>
          </p:nvPr>
        </p:nvSpPr>
        <p:spPr/>
        <p:txBody>
          <a:bodyPr/>
          <a:lstStyle/>
          <a:p>
            <a:fld id="{B449D725-AF79-4FB6-8D02-83EAC61E3211}" type="datetimeFigureOut">
              <a:rPr lang="en-US" smtClean="0"/>
              <a:t>10-03-15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6629CB-7937-4506-A327-ACF88B95BB03}" type="slidenum">
              <a:rPr lang="en-US" smtClean="0"/>
              <a:t>‹Nr.›</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Date Placeholder 2"/>
          <p:cNvSpPr>
            <a:spLocks noGrp="1"/>
          </p:cNvSpPr>
          <p:nvPr>
            <p:ph type="dt" sz="half" idx="10"/>
          </p:nvPr>
        </p:nvSpPr>
        <p:spPr/>
        <p:txBody>
          <a:bodyPr/>
          <a:lstStyle/>
          <a:p>
            <a:fld id="{B449D725-AF79-4FB6-8D02-83EAC61E3211}" type="datetimeFigureOut">
              <a:rPr lang="en-US" smtClean="0"/>
              <a:t>10-03-15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6629CB-7937-4506-A327-ACF88B95BB03}" type="slidenum">
              <a:rPr lang="en-US" smtClean="0"/>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49D725-AF79-4FB6-8D02-83EAC61E3211}" type="datetimeFigureOut">
              <a:rPr lang="en-US" smtClean="0"/>
              <a:t>10-03-15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6629CB-7937-4506-A327-ACF88B95BB03}" type="slidenum">
              <a:rPr lang="en-US" smtClean="0"/>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s-ES_tradnl" smtClean="0"/>
              <a:t>Clic para editar título</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B449D725-AF79-4FB6-8D02-83EAC61E3211}" type="datetimeFigureOut">
              <a:rPr lang="en-US" smtClean="0"/>
              <a:t>10-03-15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629CB-7937-4506-A327-ACF88B95BB03}" type="slidenum">
              <a:rPr lang="en-US" smtClean="0"/>
              <a:t>‹Nr.›</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s-ES_tradnl" smtClean="0"/>
              <a:t>Clic para editar título</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B449D725-AF79-4FB6-8D02-83EAC61E3211}" type="datetimeFigureOut">
              <a:rPr lang="en-US" smtClean="0"/>
              <a:t>10-03-15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6629CB-7937-4506-A327-ACF88B95BB03}" type="slidenum">
              <a:rPr lang="en-US" smtClean="0"/>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 para editar título</a:t>
            </a:r>
            <a:endParaRPr lang="en-US"/>
          </a:p>
        </p:txBody>
      </p:sp>
      <p:sp>
        <p:nvSpPr>
          <p:cNvPr id="3" name="Vertical Text Placeholder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a:p>
        </p:txBody>
      </p:sp>
      <p:sp>
        <p:nvSpPr>
          <p:cNvPr id="4" name="Date Placeholder 3"/>
          <p:cNvSpPr>
            <a:spLocks noGrp="1"/>
          </p:cNvSpPr>
          <p:nvPr>
            <p:ph type="dt" sz="half" idx="10"/>
          </p:nvPr>
        </p:nvSpPr>
        <p:spPr/>
        <p:txBody>
          <a:bodyPr/>
          <a:lstStyle/>
          <a:p>
            <a:fld id="{B449D725-AF79-4FB6-8D02-83EAC61E3211}" type="datetimeFigureOut">
              <a:rPr lang="en-US" smtClean="0"/>
              <a:t>10-03-15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s-ES_tradnl" smtClean="0"/>
              <a:t>Clic para editar título</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B449D725-AF79-4FB6-8D02-83EAC61E3211}" type="datetimeFigureOut">
              <a:rPr lang="en-US" smtClean="0"/>
              <a:t>10-03-15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6629CB-7937-4506-A327-ACF88B95BB03}" type="slidenum">
              <a:rPr lang="en-US" smtClean="0"/>
              <a:t>‹Nr.›</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s-ES_tradnl" smtClean="0"/>
              <a:t>Clic para editar título</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B449D725-AF79-4FB6-8D02-83EAC61E3211}" type="datetimeFigureOut">
              <a:rPr lang="en-US" smtClean="0"/>
              <a:t>10-03-15</a:t>
            </a:fld>
            <a:endParaRPr lang="en-US"/>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endParaRPr lang="en-US"/>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76629CB-7937-4506-A327-ACF88B95BB03}" type="slidenum">
              <a:rPr lang="en-US" smtClean="0"/>
              <a:t>‹Nr.›</a:t>
            </a:fld>
            <a:endParaRPr lang="en-US"/>
          </a:p>
        </p:txBody>
      </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Lst>
  <mc:AlternateContent xmlns:mc="http://schemas.openxmlformats.org/markup-compatibility/2006" xmlns:p14="http://schemas.microsoft.com/office/powerpoint/2010/main">
    <mc:Choice Requires="p14">
      <p:transition spd="slow" p14:dur="1200">
        <p14:prism/>
      </p:transition>
    </mc:Choice>
    <mc:Fallback xmlns="">
      <p:transition xmlns:p14="http://schemas.microsoft.com/office/powerpoint/2010/main" spd="slow">
        <p:fade/>
      </p:transition>
    </mc:Fallback>
  </mc:AlternateContent>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 Id="rId3" Type="http://schemas.openxmlformats.org/officeDocument/2006/relationships/image" Target="../media/image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7.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a:alphaModFix amt="54000"/>
          </a:blip>
          <a:stretch>
            <a:fillRect/>
          </a:stretch>
        </a:blipFill>
        <a:effectLst/>
      </p:bgPr>
    </p:bg>
    <p:spTree>
      <p:nvGrpSpPr>
        <p:cNvPr id="1" name=""/>
        <p:cNvGrpSpPr/>
        <p:nvPr/>
      </p:nvGrpSpPr>
      <p:grpSpPr>
        <a:xfrm>
          <a:off x="0" y="0"/>
          <a:ext cx="0" cy="0"/>
          <a:chOff x="0" y="0"/>
          <a:chExt cx="0" cy="0"/>
        </a:xfrm>
      </p:grpSpPr>
      <p:sp>
        <p:nvSpPr>
          <p:cNvPr id="4" name="CuadroTexto 3"/>
          <p:cNvSpPr txBox="1"/>
          <p:nvPr/>
        </p:nvSpPr>
        <p:spPr>
          <a:xfrm>
            <a:off x="116963" y="534769"/>
            <a:ext cx="3158001" cy="600164"/>
          </a:xfrm>
          <a:prstGeom prst="rect">
            <a:avLst/>
          </a:prstGeom>
          <a:noFill/>
        </p:spPr>
        <p:txBody>
          <a:bodyPr wrap="square" rtlCol="0">
            <a:spAutoFit/>
          </a:bodyPr>
          <a:lstStyle/>
          <a:p>
            <a:r>
              <a:rPr lang="es-ES" sz="1100" dirty="0" smtClean="0"/>
              <a:t>Colegio SSCC Providencia</a:t>
            </a:r>
          </a:p>
          <a:p>
            <a:r>
              <a:rPr lang="es-ES" sz="1100" dirty="0" smtClean="0"/>
              <a:t>Sector: Historia, Geografía y Cs. Sociales</a:t>
            </a:r>
          </a:p>
          <a:p>
            <a:r>
              <a:rPr lang="es-ES" sz="1100" dirty="0" smtClean="0"/>
              <a:t>Nivel: </a:t>
            </a:r>
            <a:r>
              <a:rPr lang="es-ES" sz="1100" dirty="0" err="1" smtClean="0"/>
              <a:t>Iº</a:t>
            </a:r>
            <a:r>
              <a:rPr lang="es-ES" sz="1100" dirty="0" smtClean="0"/>
              <a:t> Medio</a:t>
            </a:r>
            <a:endParaRPr lang="es-ES" sz="1100" dirty="0"/>
          </a:p>
        </p:txBody>
      </p:sp>
      <p:sp>
        <p:nvSpPr>
          <p:cNvPr id="5" name="Título 4"/>
          <p:cNvSpPr>
            <a:spLocks noGrp="1"/>
          </p:cNvSpPr>
          <p:nvPr>
            <p:ph type="ctrTitle"/>
          </p:nvPr>
        </p:nvSpPr>
        <p:spPr/>
        <p:txBody>
          <a:bodyPr/>
          <a:lstStyle/>
          <a:p>
            <a:r>
              <a:rPr lang="es-ES" sz="4800" dirty="0" smtClean="0"/>
              <a:t>LA restauración y las revoluciones</a:t>
            </a:r>
            <a:endParaRPr lang="es-ES" sz="4800" dirty="0"/>
          </a:p>
        </p:txBody>
      </p:sp>
    </p:spTree>
    <p:extLst>
      <p:ext uri="{BB962C8B-B14F-4D97-AF65-F5344CB8AC3E}">
        <p14:creationId xmlns:p14="http://schemas.microsoft.com/office/powerpoint/2010/main" val="894741168"/>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smtClean="0">
                <a:latin typeface="Bell MT"/>
                <a:cs typeface="Bell MT"/>
              </a:rPr>
              <a:t>La Restauración</a:t>
            </a:r>
            <a:endParaRPr lang="es-ES" b="1" dirty="0">
              <a:latin typeface="Bell MT"/>
              <a:cs typeface="Bell MT"/>
            </a:endParaRPr>
          </a:p>
        </p:txBody>
      </p:sp>
      <p:sp>
        <p:nvSpPr>
          <p:cNvPr id="5" name="Marcador de contenido 4"/>
          <p:cNvSpPr>
            <a:spLocks noGrp="1"/>
          </p:cNvSpPr>
          <p:nvPr>
            <p:ph sz="half" idx="2"/>
          </p:nvPr>
        </p:nvSpPr>
        <p:spPr>
          <a:xfrm>
            <a:off x="4648200" y="1673352"/>
            <a:ext cx="4038600" cy="4981448"/>
          </a:xfrm>
        </p:spPr>
        <p:txBody>
          <a:bodyPr>
            <a:normAutofit fontScale="77500" lnSpcReduction="20000"/>
          </a:bodyPr>
          <a:lstStyle/>
          <a:p>
            <a:pPr algn="just"/>
            <a:r>
              <a:rPr lang="es-ES" dirty="0" smtClean="0">
                <a:latin typeface="Bell MT"/>
                <a:cs typeface="Bell MT"/>
              </a:rPr>
              <a:t>Tras la derrota de Napoleón, las potencias vencedoras se reunieron en el Congreso de Viena (1814-15), para solucionar los problemas territoriales y restaurar las monarquías europeas, restableciendo el Antiguo Régimen.</a:t>
            </a:r>
          </a:p>
          <a:p>
            <a:pPr algn="just"/>
            <a:r>
              <a:rPr lang="es-ES" dirty="0" smtClean="0">
                <a:latin typeface="Bell MT"/>
                <a:cs typeface="Bell MT"/>
              </a:rPr>
              <a:t>Las resoluciones de este Congreso se enfrentarían a los ideales revolucionarios y a los nuevos grupos sociales surgidos de la Revolución Industrial.</a:t>
            </a:r>
          </a:p>
          <a:p>
            <a:pPr algn="just"/>
            <a:r>
              <a:rPr lang="es-ES" dirty="0" smtClean="0">
                <a:latin typeface="Bell MT"/>
                <a:cs typeface="Bell MT"/>
              </a:rPr>
              <a:t>Este choque provocaría las oleadas revolucionarias de 1820, 1830 y 1848.</a:t>
            </a:r>
            <a:endParaRPr lang="es-ES" dirty="0">
              <a:latin typeface="Bell MT"/>
              <a:cs typeface="Bell MT"/>
            </a:endParaRPr>
          </a:p>
        </p:txBody>
      </p:sp>
      <p:sp>
        <p:nvSpPr>
          <p:cNvPr id="3" name="Marcador de contenido 2"/>
          <p:cNvSpPr>
            <a:spLocks noGrp="1"/>
          </p:cNvSpPr>
          <p:nvPr>
            <p:ph sz="half" idx="1"/>
          </p:nvPr>
        </p:nvSpPr>
        <p:spPr/>
        <p:txBody>
          <a:bodyPr/>
          <a:lstStyle/>
          <a:p>
            <a:endParaRPr lang="es-ES"/>
          </a:p>
        </p:txBody>
      </p:sp>
    </p:spTree>
    <p:extLst>
      <p:ext uri="{BB962C8B-B14F-4D97-AF65-F5344CB8AC3E}">
        <p14:creationId xmlns:p14="http://schemas.microsoft.com/office/powerpoint/2010/main" val="106982076"/>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600" y="0"/>
            <a:ext cx="8926845" cy="6858000"/>
          </a:xfrm>
          <a:prstGeom prst="rect">
            <a:avLst/>
          </a:prstGeom>
        </p:spPr>
      </p:pic>
    </p:spTree>
    <p:extLst>
      <p:ext uri="{BB962C8B-B14F-4D97-AF65-F5344CB8AC3E}">
        <p14:creationId xmlns:p14="http://schemas.microsoft.com/office/powerpoint/2010/main" val="3265620515"/>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457200" y="626533"/>
            <a:ext cx="4038600" cy="5765123"/>
          </a:xfrm>
        </p:spPr>
        <p:txBody>
          <a:bodyPr>
            <a:normAutofit fontScale="85000" lnSpcReduction="20000"/>
          </a:bodyPr>
          <a:lstStyle/>
          <a:p>
            <a:pPr algn="just"/>
            <a:r>
              <a:rPr lang="es-ES" dirty="0" smtClean="0">
                <a:latin typeface="Bell MT"/>
                <a:cs typeface="Bell MT"/>
              </a:rPr>
              <a:t>Con el fin de proteger este orden contra cualquier movimiento democrático-liberal, se creó la Santa Alianza (Prusia, Rusia y Austria), que se atribuyó el derecho de intervenir militarmente en cualquier lugar del mundo donde surgiera una amenaza.*</a:t>
            </a:r>
          </a:p>
          <a:p>
            <a:pPr algn="just"/>
            <a:r>
              <a:rPr lang="es-ES" dirty="0" smtClean="0">
                <a:latin typeface="Bell MT"/>
                <a:cs typeface="Bell MT"/>
              </a:rPr>
              <a:t>El canciller </a:t>
            </a:r>
            <a:r>
              <a:rPr lang="es-ES" dirty="0" err="1" smtClean="0">
                <a:latin typeface="Bell MT"/>
                <a:cs typeface="Bell MT"/>
              </a:rPr>
              <a:t>Metternich</a:t>
            </a:r>
            <a:r>
              <a:rPr lang="es-ES" dirty="0" smtClean="0">
                <a:latin typeface="Bell MT"/>
                <a:cs typeface="Bell MT"/>
              </a:rPr>
              <a:t>, propició la idea de seguir reuniéndose en congresos periódicos de las grandes potencias para examinar la situación internacional y controlar las revoluciones en Europa.</a:t>
            </a:r>
            <a:endParaRPr lang="es-ES" dirty="0">
              <a:latin typeface="Bell MT"/>
              <a:cs typeface="Bell MT"/>
            </a:endParaRPr>
          </a:p>
        </p:txBody>
      </p:sp>
      <p:pic>
        <p:nvPicPr>
          <p:cNvPr id="5" name="Marcador de contenido 4"/>
          <p:cNvPicPr>
            <a:picLocks noGrp="1" noChangeAspect="1"/>
          </p:cNvPicPr>
          <p:nvPr>
            <p:ph sz="half" idx="2"/>
          </p:nvPr>
        </p:nvPicPr>
        <p:blipFill>
          <a:blip r:embed="rId3" cstate="email">
            <a:extLst>
              <a:ext uri="{28A0092B-C50C-407E-A947-70E740481C1C}">
                <a14:useLocalDpi xmlns:a14="http://schemas.microsoft.com/office/drawing/2010/main"/>
              </a:ext>
            </a:extLst>
          </a:blip>
          <a:srcRect l="-5322" r="-5322"/>
          <a:stretch>
            <a:fillRect/>
          </a:stretch>
        </p:blipFill>
        <p:spPr>
          <a:xfrm>
            <a:off x="5105400" y="830644"/>
            <a:ext cx="3344279" cy="4604956"/>
          </a:xfrm>
        </p:spPr>
      </p:pic>
      <p:sp>
        <p:nvSpPr>
          <p:cNvPr id="6" name="CuadroTexto 5"/>
          <p:cNvSpPr txBox="1"/>
          <p:nvPr/>
        </p:nvSpPr>
        <p:spPr>
          <a:xfrm>
            <a:off x="5240866" y="5791200"/>
            <a:ext cx="3716867" cy="646331"/>
          </a:xfrm>
          <a:prstGeom prst="rect">
            <a:avLst/>
          </a:prstGeom>
          <a:noFill/>
        </p:spPr>
        <p:txBody>
          <a:bodyPr wrap="square" rtlCol="0">
            <a:spAutoFit/>
          </a:bodyPr>
          <a:lstStyle/>
          <a:p>
            <a:r>
              <a:rPr lang="es-ES" b="1" dirty="0" smtClean="0">
                <a:latin typeface="Bell MT"/>
                <a:cs typeface="Bell MT"/>
              </a:rPr>
              <a:t>Canciller </a:t>
            </a:r>
            <a:r>
              <a:rPr lang="es-ES" b="1" dirty="0" err="1" smtClean="0">
                <a:latin typeface="Bell MT"/>
                <a:cs typeface="Bell MT"/>
              </a:rPr>
              <a:t>Klemens</a:t>
            </a:r>
            <a:r>
              <a:rPr lang="es-ES" b="1" dirty="0" smtClean="0">
                <a:latin typeface="Bell MT"/>
                <a:cs typeface="Bell MT"/>
              </a:rPr>
              <a:t> von </a:t>
            </a:r>
            <a:r>
              <a:rPr lang="es-ES" b="1" dirty="0" err="1" smtClean="0">
                <a:latin typeface="Bell MT"/>
                <a:cs typeface="Bell MT"/>
              </a:rPr>
              <a:t>Metternich</a:t>
            </a:r>
            <a:endParaRPr lang="es-ES" b="1" dirty="0" smtClean="0">
              <a:latin typeface="Bell MT"/>
              <a:cs typeface="Bell MT"/>
            </a:endParaRPr>
          </a:p>
          <a:p>
            <a:pPr algn="ctr"/>
            <a:r>
              <a:rPr lang="es-ES" b="1" dirty="0" smtClean="0">
                <a:latin typeface="Bell MT"/>
                <a:cs typeface="Bell MT"/>
              </a:rPr>
              <a:t>(Austria)</a:t>
            </a:r>
            <a:endParaRPr lang="es-ES" b="1" dirty="0">
              <a:latin typeface="Bell MT"/>
              <a:cs typeface="Bell MT"/>
            </a:endParaRPr>
          </a:p>
        </p:txBody>
      </p:sp>
    </p:spTree>
    <p:extLst>
      <p:ext uri="{BB962C8B-B14F-4D97-AF65-F5344CB8AC3E}">
        <p14:creationId xmlns:p14="http://schemas.microsoft.com/office/powerpoint/2010/main" val="3051500717"/>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157117" y="1510261"/>
            <a:ext cx="8772479" cy="4401205"/>
          </a:xfrm>
          <a:prstGeom prst="rect">
            <a:avLst/>
          </a:prstGeom>
        </p:spPr>
        <p:txBody>
          <a:bodyPr wrap="square">
            <a:spAutoFit/>
          </a:bodyPr>
          <a:lstStyle/>
          <a:p>
            <a:pPr algn="just"/>
            <a:r>
              <a:rPr lang="es-ES" sz="2000" dirty="0">
                <a:latin typeface="Apple Chancery"/>
                <a:cs typeface="Apple Chancery"/>
              </a:rPr>
              <a:t>“En nombre de la muy Santa e indivisible Trinidad.</a:t>
            </a:r>
          </a:p>
          <a:p>
            <a:pPr algn="just"/>
            <a:r>
              <a:rPr lang="es-ES" sz="2000" dirty="0">
                <a:latin typeface="Apple Chancery"/>
                <a:cs typeface="Apple Chancery"/>
              </a:rPr>
              <a:t>SS.MM. El Emperador de Austria, el Rey de Prusia, y el Emperador de Rusia, como consecuencia de los grandes acontecimientos que han señalado Europa en el curso de los tres últimos años (...).</a:t>
            </a:r>
          </a:p>
          <a:p>
            <a:pPr algn="just"/>
            <a:r>
              <a:rPr lang="es-ES" sz="2000" dirty="0">
                <a:latin typeface="Apple Chancery"/>
                <a:cs typeface="Apple Chancery"/>
              </a:rPr>
              <a:t>En consecuencia, Sus Majestades han convenido los artículos siguientes:</a:t>
            </a:r>
          </a:p>
          <a:p>
            <a:pPr algn="just"/>
            <a:r>
              <a:rPr lang="es-ES" sz="2000" dirty="0">
                <a:latin typeface="Apple Chancery"/>
                <a:cs typeface="Apple Chancery"/>
              </a:rPr>
              <a:t>Art. I. Conforme a las palabras de las Santas Escrituras, que ordenan a todos los hombres mirarse como hermanos, los tres monarcas contratantes permanecerán unidos por los lazos de una verdadera e indisoluble fraternidad y se considerarán como patriotas, se prestarán en toda ocasión y en todo lugar asistencia, ayuda y socorro...</a:t>
            </a:r>
          </a:p>
          <a:p>
            <a:pPr algn="just"/>
            <a:r>
              <a:rPr lang="es-ES" sz="2000" dirty="0">
                <a:latin typeface="Apple Chancery"/>
                <a:cs typeface="Apple Chancery"/>
              </a:rPr>
              <a:t>Art. II. En consecuencia, el único principio en vigor, ya sea entre dichos gobernantes, ya sea entre los súbditos, será el de prestarse recíprocamente servicio.</a:t>
            </a:r>
          </a:p>
          <a:p>
            <a:pPr algn="just"/>
            <a:r>
              <a:rPr lang="es-ES" sz="2000" dirty="0">
                <a:latin typeface="Apple Chancery"/>
                <a:cs typeface="Apple Chancery"/>
              </a:rPr>
              <a:t>Hecho, triplicado y firmado en París el año de gracia de 1815, el 26 de septiembre. Francisco, Federico-Guillermo y Alejandro."</a:t>
            </a:r>
          </a:p>
        </p:txBody>
      </p:sp>
    </p:spTree>
    <p:extLst>
      <p:ext uri="{BB962C8B-B14F-4D97-AF65-F5344CB8AC3E}">
        <p14:creationId xmlns:p14="http://schemas.microsoft.com/office/powerpoint/2010/main" val="1140951495"/>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pPr algn="ctr"/>
            <a:r>
              <a:rPr lang="es-ES" b="1" dirty="0" smtClean="0">
                <a:latin typeface="Bell MT"/>
                <a:cs typeface="Bell MT"/>
              </a:rPr>
              <a:t>Las revoluciones burguesas de la primera mitad del siglo XIX</a:t>
            </a:r>
            <a:endParaRPr lang="es-ES" b="1" dirty="0">
              <a:latin typeface="Bell MT"/>
              <a:cs typeface="Bell MT"/>
            </a:endParaRPr>
          </a:p>
        </p:txBody>
      </p:sp>
      <p:sp>
        <p:nvSpPr>
          <p:cNvPr id="3" name="Marcador de contenido 2"/>
          <p:cNvSpPr>
            <a:spLocks noGrp="1"/>
          </p:cNvSpPr>
          <p:nvPr>
            <p:ph idx="1"/>
          </p:nvPr>
        </p:nvSpPr>
        <p:spPr/>
        <p:txBody>
          <a:bodyPr>
            <a:normAutofit fontScale="92500"/>
          </a:bodyPr>
          <a:lstStyle/>
          <a:p>
            <a:pPr algn="just"/>
            <a:r>
              <a:rPr lang="es-ES" dirty="0" smtClean="0">
                <a:latin typeface="Bell MT"/>
                <a:cs typeface="Bell MT"/>
              </a:rPr>
              <a:t>Las ideas de la Revolución Francesa estaban lejos de extinguirse y los </a:t>
            </a:r>
            <a:r>
              <a:rPr lang="es-ES" i="1" dirty="0" smtClean="0">
                <a:latin typeface="Bell MT"/>
                <a:cs typeface="Bell MT"/>
              </a:rPr>
              <a:t>liberales</a:t>
            </a:r>
            <a:r>
              <a:rPr lang="es-ES" dirty="0" smtClean="0">
                <a:latin typeface="Bell MT"/>
                <a:cs typeface="Bell MT"/>
              </a:rPr>
              <a:t>, que querían acabar con el absolutismo y obtener la libertad política, aunque fueron perseguidos, crearon organizaciones secretas y conspiraciones para lograr derrocar al Antiguo Régimen.</a:t>
            </a:r>
          </a:p>
          <a:p>
            <a:pPr algn="just"/>
            <a:r>
              <a:rPr lang="es-ES" dirty="0" smtClean="0">
                <a:latin typeface="Bell MT"/>
                <a:cs typeface="Bell MT"/>
              </a:rPr>
              <a:t>Así, en 1820, 1830 y 1848, estallarán diversas revoluciones en Europa en las que se juntarán estas ideas liberales con otras, como el nacionalismo, el romanticismo y las aspiraciones obreras.</a:t>
            </a:r>
          </a:p>
          <a:p>
            <a:pPr algn="just"/>
            <a:r>
              <a:rPr lang="es-ES" dirty="0" smtClean="0">
                <a:latin typeface="Bell MT"/>
                <a:cs typeface="Bell MT"/>
              </a:rPr>
              <a:t>Comenzaba la era de las ideologías.</a:t>
            </a:r>
          </a:p>
          <a:p>
            <a:pPr algn="just"/>
            <a:r>
              <a:rPr lang="es-ES" b="1" u="sng" dirty="0" smtClean="0">
                <a:solidFill>
                  <a:srgbClr val="FF0000"/>
                </a:solidFill>
                <a:latin typeface="Bell MT"/>
                <a:cs typeface="Bell MT"/>
              </a:rPr>
              <a:t>Ideología: </a:t>
            </a:r>
            <a:r>
              <a:rPr lang="es-ES" b="1" dirty="0">
                <a:latin typeface="Bell MT"/>
                <a:cs typeface="Bell MT"/>
              </a:rPr>
              <a:t>conjunto de ideas fundamentales</a:t>
            </a:r>
            <a:r>
              <a:rPr lang="es-ES" dirty="0">
                <a:latin typeface="Bell MT"/>
                <a:cs typeface="Bell MT"/>
              </a:rPr>
              <a:t> que caracteriza el pensamiento de una </a:t>
            </a:r>
            <a:r>
              <a:rPr lang="es-ES" dirty="0" smtClean="0">
                <a:latin typeface="Bell MT"/>
                <a:cs typeface="Bell MT"/>
              </a:rPr>
              <a:t>persona, </a:t>
            </a:r>
            <a:r>
              <a:rPr lang="es-ES" dirty="0">
                <a:latin typeface="Bell MT"/>
                <a:cs typeface="Bell MT"/>
              </a:rPr>
              <a:t>una colectividad o una época</a:t>
            </a:r>
            <a:r>
              <a:rPr lang="es-ES" dirty="0" smtClean="0">
                <a:latin typeface="Bell MT"/>
                <a:cs typeface="Bell MT"/>
              </a:rPr>
              <a:t>.</a:t>
            </a:r>
            <a:r>
              <a:rPr lang="es-ES" dirty="0"/>
              <a:t> </a:t>
            </a:r>
            <a:r>
              <a:rPr lang="es-ES" dirty="0">
                <a:latin typeface="Bell MT"/>
                <a:cs typeface="Bell MT"/>
              </a:rPr>
              <a:t>La ideología tiende a </a:t>
            </a:r>
            <a:r>
              <a:rPr lang="es-ES" b="1" dirty="0">
                <a:latin typeface="Bell MT"/>
                <a:cs typeface="Bell MT"/>
              </a:rPr>
              <a:t>conservar</a:t>
            </a:r>
            <a:r>
              <a:rPr lang="es-ES" dirty="0">
                <a:latin typeface="Bell MT"/>
                <a:cs typeface="Bell MT"/>
              </a:rPr>
              <a:t> o a </a:t>
            </a:r>
            <a:r>
              <a:rPr lang="es-ES" b="1" dirty="0">
                <a:latin typeface="Bell MT"/>
                <a:cs typeface="Bell MT"/>
              </a:rPr>
              <a:t>transformar el sistema social, económico, político o cultural existente</a:t>
            </a:r>
            <a:r>
              <a:rPr lang="es-ES" dirty="0" smtClean="0">
                <a:latin typeface="Bell MT"/>
                <a:cs typeface="Bell MT"/>
              </a:rPr>
              <a:t>. Aunque se basa en la razón, tiende a generar pasión y compele a la acción.</a:t>
            </a:r>
            <a:endParaRPr lang="es-ES" dirty="0">
              <a:latin typeface="Bell MT"/>
              <a:cs typeface="Bell MT"/>
            </a:endParaRPr>
          </a:p>
        </p:txBody>
      </p:sp>
    </p:spTree>
    <p:extLst>
      <p:ext uri="{BB962C8B-B14F-4D97-AF65-F5344CB8AC3E}">
        <p14:creationId xmlns:p14="http://schemas.microsoft.com/office/powerpoint/2010/main" val="1260749695"/>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b="1" dirty="0" smtClean="0">
                <a:latin typeface="Bell MT"/>
                <a:cs typeface="Bell MT"/>
              </a:rPr>
              <a:t>Las revoluciones de 1820</a:t>
            </a:r>
            <a:endParaRPr lang="es-ES" b="1" dirty="0">
              <a:latin typeface="Bell MT"/>
              <a:cs typeface="Bell MT"/>
            </a:endParaRPr>
          </a:p>
        </p:txBody>
      </p:sp>
      <p:sp>
        <p:nvSpPr>
          <p:cNvPr id="4" name="Marcador de contenido 3"/>
          <p:cNvSpPr>
            <a:spLocks noGrp="1"/>
          </p:cNvSpPr>
          <p:nvPr>
            <p:ph sz="half" idx="1"/>
          </p:nvPr>
        </p:nvSpPr>
        <p:spPr>
          <a:xfrm>
            <a:off x="457200" y="1524000"/>
            <a:ext cx="4038600" cy="5184648"/>
          </a:xfrm>
        </p:spPr>
        <p:txBody>
          <a:bodyPr>
            <a:normAutofit fontScale="77500" lnSpcReduction="20000"/>
          </a:bodyPr>
          <a:lstStyle/>
          <a:p>
            <a:pPr algn="just"/>
            <a:r>
              <a:rPr lang="es-ES" dirty="0" smtClean="0">
                <a:latin typeface="Bell MT"/>
                <a:cs typeface="Bell MT"/>
              </a:rPr>
              <a:t>Lideradas por liberales.</a:t>
            </a:r>
          </a:p>
          <a:p>
            <a:pPr algn="just"/>
            <a:r>
              <a:rPr lang="es-ES" b="1" dirty="0" smtClean="0">
                <a:solidFill>
                  <a:srgbClr val="FF0000"/>
                </a:solidFill>
                <a:latin typeface="Bell MT"/>
                <a:cs typeface="Bell MT"/>
              </a:rPr>
              <a:t>España:</a:t>
            </a:r>
            <a:r>
              <a:rPr lang="es-ES" dirty="0" smtClean="0">
                <a:latin typeface="Bell MT"/>
                <a:cs typeface="Bell MT"/>
              </a:rPr>
              <a:t> Esta revolución evitó el envío de militares a América y estableció una monarquía constitucional.</a:t>
            </a:r>
          </a:p>
          <a:p>
            <a:pPr algn="just"/>
            <a:r>
              <a:rPr lang="es-ES" b="1" dirty="0" smtClean="0">
                <a:solidFill>
                  <a:srgbClr val="FF0000"/>
                </a:solidFill>
                <a:latin typeface="Bell MT"/>
                <a:cs typeface="Bell MT"/>
              </a:rPr>
              <a:t>Nápoles, Piamonte y Portugal: </a:t>
            </a:r>
            <a:r>
              <a:rPr lang="es-ES" dirty="0" smtClean="0">
                <a:latin typeface="Bell MT"/>
                <a:cs typeface="Bell MT"/>
              </a:rPr>
              <a:t>Los liberales logran imponer constituciones en estos territorios.</a:t>
            </a:r>
          </a:p>
          <a:p>
            <a:pPr algn="just"/>
            <a:r>
              <a:rPr lang="es-ES" b="1" dirty="0" smtClean="0">
                <a:solidFill>
                  <a:srgbClr val="FF0000"/>
                </a:solidFill>
                <a:latin typeface="Bell MT"/>
                <a:cs typeface="Bell MT"/>
              </a:rPr>
              <a:t>Grecia:</a:t>
            </a:r>
            <a:r>
              <a:rPr lang="es-ES" dirty="0" smtClean="0">
                <a:latin typeface="Bell MT"/>
                <a:cs typeface="Bell MT"/>
              </a:rPr>
              <a:t> Inicia la lucha por su independencia del Imperio Turco.</a:t>
            </a:r>
          </a:p>
          <a:p>
            <a:pPr algn="just"/>
            <a:r>
              <a:rPr lang="es-ES" dirty="0" smtClean="0">
                <a:latin typeface="Bell MT"/>
                <a:cs typeface="Bell MT"/>
              </a:rPr>
              <a:t>En España, Portugal y los estados italianos, la Santa Alianza intervendrá, devolviendo el poder a los monarcas.*</a:t>
            </a:r>
          </a:p>
          <a:p>
            <a:endParaRPr lang="es-ES" dirty="0"/>
          </a:p>
        </p:txBody>
      </p:sp>
    </p:spTree>
    <p:extLst>
      <p:ext uri="{BB962C8B-B14F-4D97-AF65-F5344CB8AC3E}">
        <p14:creationId xmlns:p14="http://schemas.microsoft.com/office/powerpoint/2010/main" val="4049427176"/>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11666"/>
            <a:ext cx="8229600" cy="990600"/>
          </a:xfrm>
        </p:spPr>
        <p:txBody>
          <a:bodyPr>
            <a:noAutofit/>
          </a:bodyPr>
          <a:lstStyle/>
          <a:p>
            <a:pPr algn="ctr"/>
            <a:r>
              <a:rPr lang="es-ES" sz="3200" b="1" dirty="0" smtClean="0">
                <a:latin typeface="Bell MT"/>
                <a:cs typeface="Bell MT"/>
              </a:rPr>
              <a:t>Las revoluciones de 1830: </a:t>
            </a:r>
            <a:br>
              <a:rPr lang="es-ES" sz="3200" b="1" dirty="0" smtClean="0">
                <a:latin typeface="Bell MT"/>
                <a:cs typeface="Bell MT"/>
              </a:rPr>
            </a:br>
            <a:r>
              <a:rPr lang="es-ES" sz="3200" b="1" dirty="0" smtClean="0">
                <a:latin typeface="Bell MT"/>
                <a:cs typeface="Bell MT"/>
              </a:rPr>
              <a:t>liberalismo, nacionalismo y obrerismo</a:t>
            </a:r>
            <a:endParaRPr lang="es-ES" sz="3200" b="1" dirty="0">
              <a:latin typeface="Bell MT"/>
              <a:cs typeface="Bell MT"/>
            </a:endParaRPr>
          </a:p>
        </p:txBody>
      </p:sp>
      <p:sp>
        <p:nvSpPr>
          <p:cNvPr id="4" name="Marcador de contenido 3"/>
          <p:cNvSpPr>
            <a:spLocks noGrp="1"/>
          </p:cNvSpPr>
          <p:nvPr>
            <p:ph sz="half" idx="2"/>
          </p:nvPr>
        </p:nvSpPr>
        <p:spPr>
          <a:xfrm>
            <a:off x="4648200" y="1490133"/>
            <a:ext cx="4038600" cy="5283037"/>
          </a:xfrm>
        </p:spPr>
        <p:txBody>
          <a:bodyPr>
            <a:normAutofit fontScale="70000" lnSpcReduction="20000"/>
          </a:bodyPr>
          <a:lstStyle/>
          <a:p>
            <a:pPr algn="just"/>
            <a:r>
              <a:rPr lang="es-ES" dirty="0" smtClean="0">
                <a:latin typeface="Bell MT"/>
                <a:cs typeface="Bell MT"/>
              </a:rPr>
              <a:t>Esta oleada se inició en París y se expandió por Bélgica, Polonia, los estados alemanes e italianos, teniendo repercusiones posteriores en España y Portugal.</a:t>
            </a:r>
          </a:p>
          <a:p>
            <a:pPr algn="just"/>
            <a:r>
              <a:rPr lang="es-ES" b="1" dirty="0" smtClean="0">
                <a:latin typeface="Bell MT"/>
                <a:cs typeface="Bell MT"/>
              </a:rPr>
              <a:t>Nacionalismo: </a:t>
            </a:r>
            <a:r>
              <a:rPr lang="es-ES" dirty="0" smtClean="0">
                <a:latin typeface="Bell MT"/>
                <a:cs typeface="Bell MT"/>
              </a:rPr>
              <a:t>ideología que exalta a la nación.</a:t>
            </a:r>
          </a:p>
          <a:p>
            <a:pPr algn="just"/>
            <a:r>
              <a:rPr lang="es-ES" b="1" dirty="0" smtClean="0">
                <a:solidFill>
                  <a:srgbClr val="FF0000"/>
                </a:solidFill>
                <a:latin typeface="Bell MT"/>
                <a:cs typeface="Bell MT"/>
              </a:rPr>
              <a:t>Francia: </a:t>
            </a:r>
            <a:r>
              <a:rPr lang="es-ES" dirty="0" smtClean="0">
                <a:latin typeface="Bell MT"/>
                <a:cs typeface="Bell MT"/>
              </a:rPr>
              <a:t>Bajo el rey Carlos X, la crisis económica y la falta de participación de la burguesía se sumaron al descontento del proletariado. Carlos X se volvió más absoluto lo que generó la insurrección y la toma de París, los revolucionarios obligaron a Carlos X a abdicar. La burguesía puso en su lugar a Luis Felipe de Orleans, temerosa del protagonismo del proletariado y la pequeña burguesía.</a:t>
            </a:r>
            <a:endParaRPr lang="es-ES" dirty="0">
              <a:latin typeface="Bell MT"/>
              <a:cs typeface="Bell MT"/>
            </a:endParaRPr>
          </a:p>
        </p:txBody>
      </p:sp>
    </p:spTree>
    <p:extLst>
      <p:ext uri="{BB962C8B-B14F-4D97-AF65-F5344CB8AC3E}">
        <p14:creationId xmlns:p14="http://schemas.microsoft.com/office/powerpoint/2010/main" val="2112305368"/>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457200" y="609601"/>
            <a:ext cx="4038600" cy="5782056"/>
          </a:xfrm>
        </p:spPr>
        <p:txBody>
          <a:bodyPr>
            <a:normAutofit fontScale="85000" lnSpcReduction="20000"/>
          </a:bodyPr>
          <a:lstStyle/>
          <a:p>
            <a:pPr algn="just"/>
            <a:r>
              <a:rPr lang="es-ES" b="1" dirty="0" smtClean="0">
                <a:solidFill>
                  <a:srgbClr val="FF0000"/>
                </a:solidFill>
                <a:latin typeface="Bell MT"/>
                <a:cs typeface="Bell MT"/>
              </a:rPr>
              <a:t>Bélgica: </a:t>
            </a:r>
            <a:r>
              <a:rPr lang="es-ES" dirty="0" smtClean="0">
                <a:latin typeface="Bell MT"/>
                <a:cs typeface="Bell MT"/>
              </a:rPr>
              <a:t>Logró su independencia de Holanda.</a:t>
            </a:r>
          </a:p>
          <a:p>
            <a:pPr algn="just"/>
            <a:r>
              <a:rPr lang="es-ES" b="1" dirty="0" smtClean="0">
                <a:solidFill>
                  <a:srgbClr val="FF0000"/>
                </a:solidFill>
                <a:latin typeface="Bell MT"/>
                <a:cs typeface="Bell MT"/>
              </a:rPr>
              <a:t>Polonia: </a:t>
            </a:r>
            <a:r>
              <a:rPr lang="es-ES" dirty="0" smtClean="0">
                <a:solidFill>
                  <a:srgbClr val="292934"/>
                </a:solidFill>
                <a:latin typeface="Bell MT"/>
                <a:cs typeface="Bell MT"/>
              </a:rPr>
              <a:t>Buscó independizarse de Rusia, pero fracasó y fue brutalmente reprimida por el zar de Rusia.</a:t>
            </a:r>
          </a:p>
          <a:p>
            <a:pPr algn="just"/>
            <a:r>
              <a:rPr lang="es-ES" b="1" dirty="0" smtClean="0">
                <a:solidFill>
                  <a:srgbClr val="FF0000"/>
                </a:solidFill>
                <a:latin typeface="Bell MT"/>
                <a:cs typeface="Bell MT"/>
              </a:rPr>
              <a:t>Estados italianos: </a:t>
            </a:r>
            <a:r>
              <a:rPr lang="es-ES" dirty="0" smtClean="0">
                <a:latin typeface="Bell MT"/>
                <a:cs typeface="Bell MT"/>
              </a:rPr>
              <a:t>Buscaron democratizar las instituciones e intentaron la unificación de Italia. Fracasó por la intervención austríaca.</a:t>
            </a:r>
          </a:p>
          <a:p>
            <a:pPr algn="just"/>
            <a:r>
              <a:rPr lang="es-ES" b="1" dirty="0" smtClean="0">
                <a:solidFill>
                  <a:srgbClr val="FF0000"/>
                </a:solidFill>
                <a:latin typeface="Bell MT"/>
                <a:cs typeface="Bell MT"/>
              </a:rPr>
              <a:t>Estados alemanes: </a:t>
            </a:r>
            <a:r>
              <a:rPr lang="es-ES" dirty="0" smtClean="0">
                <a:solidFill>
                  <a:srgbClr val="292934"/>
                </a:solidFill>
                <a:latin typeface="Bell MT"/>
                <a:cs typeface="Bell MT"/>
              </a:rPr>
              <a:t>Rebeliones que fueron sofocadas por Austria.</a:t>
            </a:r>
          </a:p>
          <a:p>
            <a:pPr algn="just"/>
            <a:r>
              <a:rPr lang="es-ES" b="1" dirty="0" smtClean="0">
                <a:solidFill>
                  <a:srgbClr val="FF0000"/>
                </a:solidFill>
                <a:latin typeface="Bell MT"/>
                <a:cs typeface="Bell MT"/>
              </a:rPr>
              <a:t>España y Portugal: </a:t>
            </a:r>
            <a:r>
              <a:rPr lang="es-ES" dirty="0" smtClean="0">
                <a:latin typeface="Bell MT"/>
                <a:cs typeface="Bell MT"/>
              </a:rPr>
              <a:t>Triunfaron las monarquías constitucionales.</a:t>
            </a:r>
            <a:endParaRPr lang="es-ES" b="1" dirty="0">
              <a:solidFill>
                <a:srgbClr val="FF0000"/>
              </a:solidFill>
              <a:latin typeface="Bell MT"/>
              <a:cs typeface="Bell MT"/>
            </a:endParaRPr>
          </a:p>
        </p:txBody>
      </p:sp>
      <p:pic>
        <p:nvPicPr>
          <p:cNvPr id="5" name="Marcador de contenido 4"/>
          <p:cNvPicPr>
            <a:picLocks noGrp="1" noChangeAspect="1"/>
          </p:cNvPicPr>
          <p:nvPr>
            <p:ph sz="half" idx="2"/>
          </p:nvPr>
        </p:nvPicPr>
        <p:blipFill>
          <a:blip r:embed="rId2" cstate="email">
            <a:extLst>
              <a:ext uri="{28A0092B-C50C-407E-A947-70E740481C1C}">
                <a14:useLocalDpi xmlns:a14="http://schemas.microsoft.com/office/drawing/2010/main"/>
              </a:ext>
            </a:extLst>
          </a:blip>
          <a:srcRect t="-830" b="-830"/>
          <a:stretch>
            <a:fillRect/>
          </a:stretch>
        </p:blipFill>
        <p:spPr>
          <a:xfrm>
            <a:off x="4648200" y="826685"/>
            <a:ext cx="4394282" cy="5133848"/>
          </a:xfrm>
        </p:spPr>
      </p:pic>
    </p:spTree>
    <p:extLst>
      <p:ext uri="{BB962C8B-B14F-4D97-AF65-F5344CB8AC3E}">
        <p14:creationId xmlns:p14="http://schemas.microsoft.com/office/powerpoint/2010/main" val="4131295765"/>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47133"/>
            <a:ext cx="8229600" cy="990600"/>
          </a:xfrm>
        </p:spPr>
        <p:txBody>
          <a:bodyPr>
            <a:normAutofit fontScale="90000"/>
          </a:bodyPr>
          <a:lstStyle/>
          <a:p>
            <a:pPr algn="just"/>
            <a:r>
              <a:rPr lang="es-ES" b="1" dirty="0" smtClean="0">
                <a:latin typeface="Bell MT"/>
                <a:cs typeface="Bell MT"/>
              </a:rPr>
              <a:t>Las revoluciones de 1848: nacionalismo, obrerismo y liberalismo del “pueblo”</a:t>
            </a:r>
            <a:endParaRPr lang="es-ES" b="1" dirty="0">
              <a:latin typeface="Bell MT"/>
              <a:cs typeface="Bell MT"/>
            </a:endParaRPr>
          </a:p>
        </p:txBody>
      </p:sp>
      <p:sp>
        <p:nvSpPr>
          <p:cNvPr id="3" name="Marcador de contenido 2"/>
          <p:cNvSpPr>
            <a:spLocks noGrp="1"/>
          </p:cNvSpPr>
          <p:nvPr>
            <p:ph sz="half" idx="1"/>
          </p:nvPr>
        </p:nvSpPr>
        <p:spPr/>
        <p:txBody>
          <a:bodyPr>
            <a:normAutofit fontScale="85000" lnSpcReduction="20000"/>
          </a:bodyPr>
          <a:lstStyle/>
          <a:p>
            <a:pPr algn="just"/>
            <a:r>
              <a:rPr lang="es-ES" dirty="0" smtClean="0">
                <a:latin typeface="Bell MT"/>
                <a:cs typeface="Bell MT"/>
              </a:rPr>
              <a:t>Se inicia en París, mezclando con mayor fuerza los nacionalismos y un liberalismo más democrático.</a:t>
            </a:r>
          </a:p>
          <a:p>
            <a:pPr algn="just"/>
            <a:r>
              <a:rPr lang="es-ES" b="1" dirty="0" smtClean="0">
                <a:solidFill>
                  <a:srgbClr val="FF0000"/>
                </a:solidFill>
                <a:latin typeface="Bell MT"/>
                <a:cs typeface="Bell MT"/>
              </a:rPr>
              <a:t>Francia: </a:t>
            </a:r>
            <a:r>
              <a:rPr lang="es-ES" dirty="0" smtClean="0">
                <a:latin typeface="Bell MT"/>
                <a:cs typeface="Bell MT"/>
              </a:rPr>
              <a:t>Obreros y clase media insatisfechos con la monarquía de Luis Felipe de Orleans, pusieron fin a la monarquía y establecieron la II República que durará hasta el golpe de estado de Luis Napoleón Bonaparte que proclamó el Segundo Imperio en 1851.*</a:t>
            </a:r>
            <a:endParaRPr lang="es-ES" b="1" dirty="0">
              <a:solidFill>
                <a:srgbClr val="FF0000"/>
              </a:solidFill>
              <a:latin typeface="Bell MT"/>
              <a:cs typeface="Bell MT"/>
            </a:endParaRPr>
          </a:p>
        </p:txBody>
      </p:sp>
      <p:pic>
        <p:nvPicPr>
          <p:cNvPr id="5" name="Marcador de contenido 4"/>
          <p:cNvPicPr>
            <a:picLocks noGrp="1" noChangeAspect="1"/>
          </p:cNvPicPr>
          <p:nvPr>
            <p:ph sz="half" idx="2"/>
          </p:nvPr>
        </p:nvPicPr>
        <p:blipFill>
          <a:blip r:embed="rId3" cstate="email">
            <a:extLst>
              <a:ext uri="{28A0092B-C50C-407E-A947-70E740481C1C}">
                <a14:useLocalDpi xmlns:a14="http://schemas.microsoft.com/office/drawing/2010/main"/>
              </a:ext>
            </a:extLst>
          </a:blip>
          <a:srcRect t="-20174" b="-20174"/>
          <a:stretch>
            <a:fillRect/>
          </a:stretch>
        </p:blipFill>
        <p:spPr>
          <a:xfrm>
            <a:off x="5122333" y="792818"/>
            <a:ext cx="3564467" cy="4164374"/>
          </a:xfrm>
        </p:spPr>
      </p:pic>
    </p:spTree>
    <p:extLst>
      <p:ext uri="{BB962C8B-B14F-4D97-AF65-F5344CB8AC3E}">
        <p14:creationId xmlns:p14="http://schemas.microsoft.com/office/powerpoint/2010/main" val="2926679224"/>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457200" y="508000"/>
            <a:ext cx="4038600" cy="5883656"/>
          </a:xfrm>
        </p:spPr>
        <p:txBody>
          <a:bodyPr>
            <a:normAutofit fontScale="92500"/>
          </a:bodyPr>
          <a:lstStyle/>
          <a:p>
            <a:pPr algn="just"/>
            <a:r>
              <a:rPr lang="es-ES" b="1" dirty="0" smtClean="0">
                <a:solidFill>
                  <a:srgbClr val="FF0000"/>
                </a:solidFill>
                <a:latin typeface="Bell MT"/>
                <a:cs typeface="Bell MT"/>
              </a:rPr>
              <a:t>Austria: </a:t>
            </a:r>
            <a:r>
              <a:rPr lang="es-ES" dirty="0" smtClean="0">
                <a:latin typeface="Bell MT"/>
                <a:cs typeface="Bell MT"/>
              </a:rPr>
              <a:t>Liberales austríacos lograron expulsar al Canciller </a:t>
            </a:r>
            <a:r>
              <a:rPr lang="es-ES" dirty="0" err="1" smtClean="0">
                <a:latin typeface="Bell MT"/>
                <a:cs typeface="Bell MT"/>
              </a:rPr>
              <a:t>Metternich</a:t>
            </a:r>
            <a:r>
              <a:rPr lang="es-ES" dirty="0" smtClean="0">
                <a:latin typeface="Bell MT"/>
                <a:cs typeface="Bell MT"/>
              </a:rPr>
              <a:t> e instalar una monarquía constitucional por unos meses. El emperador Francisco José logra vencerlos. Otras minorías sometidas al Imperio Austríaco, como los húngaros, buscaron la independencia, pero fueron brutamente sometidos, con la ayuda de Rusia. </a:t>
            </a:r>
            <a:endParaRPr lang="es-ES" b="1" dirty="0">
              <a:solidFill>
                <a:srgbClr val="FF0000"/>
              </a:solidFill>
              <a:latin typeface="Bell MT"/>
              <a:cs typeface="Bell MT"/>
            </a:endParaRPr>
          </a:p>
        </p:txBody>
      </p:sp>
      <p:pic>
        <p:nvPicPr>
          <p:cNvPr id="5" name="Marcador de contenido 4"/>
          <p:cNvPicPr>
            <a:picLocks noGrp="1" noChangeAspect="1"/>
          </p:cNvPicPr>
          <p:nvPr>
            <p:ph sz="half" idx="2"/>
          </p:nvPr>
        </p:nvPicPr>
        <p:blipFill>
          <a:blip r:embed="rId2" cstate="email">
            <a:extLst>
              <a:ext uri="{28A0092B-C50C-407E-A947-70E740481C1C}">
                <a14:useLocalDpi xmlns:a14="http://schemas.microsoft.com/office/drawing/2010/main"/>
              </a:ext>
            </a:extLst>
          </a:blip>
          <a:srcRect t="-20907" b="-20907"/>
          <a:stretch>
            <a:fillRect/>
          </a:stretch>
        </p:blipFill>
        <p:spPr>
          <a:xfrm>
            <a:off x="4648200" y="0"/>
            <a:ext cx="3695963" cy="4318000"/>
          </a:xfrm>
        </p:spPr>
      </p:pic>
    </p:spTree>
    <p:extLst>
      <p:ext uri="{BB962C8B-B14F-4D97-AF65-F5344CB8AC3E}">
        <p14:creationId xmlns:p14="http://schemas.microsoft.com/office/powerpoint/2010/main" val="1684243945"/>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Marcador de contenido 4"/>
          <p:cNvPicPr>
            <a:picLocks noGrp="1" noChangeAspect="1"/>
          </p:cNvPicPr>
          <p:nvPr>
            <p:ph sz="half" idx="1"/>
          </p:nvPr>
        </p:nvPicPr>
        <p:blipFill>
          <a:blip r:embed="rId2" cstate="email">
            <a:extLst>
              <a:ext uri="{28A0092B-C50C-407E-A947-70E740481C1C}">
                <a14:useLocalDpi xmlns:a14="http://schemas.microsoft.com/office/drawing/2010/main"/>
              </a:ext>
            </a:extLst>
          </a:blip>
          <a:srcRect t="-16139" b="-16139"/>
          <a:stretch>
            <a:fillRect/>
          </a:stretch>
        </p:blipFill>
        <p:spPr>
          <a:xfrm>
            <a:off x="457200" y="439738"/>
            <a:ext cx="4038600" cy="5951537"/>
          </a:xfrm>
        </p:spPr>
      </p:pic>
      <p:sp>
        <p:nvSpPr>
          <p:cNvPr id="4" name="Marcador de contenido 3"/>
          <p:cNvSpPr>
            <a:spLocks noGrp="1"/>
          </p:cNvSpPr>
          <p:nvPr>
            <p:ph sz="half" idx="2"/>
          </p:nvPr>
        </p:nvSpPr>
        <p:spPr>
          <a:xfrm>
            <a:off x="4648200" y="440267"/>
            <a:ext cx="4038600" cy="5951389"/>
          </a:xfrm>
        </p:spPr>
        <p:txBody>
          <a:bodyPr>
            <a:normAutofit lnSpcReduction="10000"/>
          </a:bodyPr>
          <a:lstStyle/>
          <a:p>
            <a:pPr algn="just"/>
            <a:r>
              <a:rPr lang="es-ES" b="1" dirty="0" smtClean="0">
                <a:solidFill>
                  <a:srgbClr val="FF0000"/>
                </a:solidFill>
                <a:latin typeface="Bell MT"/>
                <a:cs typeface="Bell MT"/>
              </a:rPr>
              <a:t>Estados italianos: </a:t>
            </a:r>
            <a:r>
              <a:rPr lang="es-ES" dirty="0" smtClean="0">
                <a:latin typeface="Bell MT"/>
                <a:cs typeface="Bell MT"/>
              </a:rPr>
              <a:t>Los acontecimientos en Austria estimularon la insurrección en Venecia, Milán y otros estados italianos que intentaron expulsar a las tropas austríacas que ocupaban estos territorios, pero finalmente fueron vencidos. El rey Carlos Alberto de Piamonte debió abdicar a favor de su hijo, Víctor Manuel II.</a:t>
            </a:r>
            <a:endParaRPr lang="es-ES" b="1" dirty="0">
              <a:solidFill>
                <a:srgbClr val="FF0000"/>
              </a:solidFill>
              <a:latin typeface="Bell MT"/>
              <a:cs typeface="Bell MT"/>
            </a:endParaRPr>
          </a:p>
        </p:txBody>
      </p:sp>
      <p:sp>
        <p:nvSpPr>
          <p:cNvPr id="6" name="CuadroTexto 5"/>
          <p:cNvSpPr txBox="1"/>
          <p:nvPr/>
        </p:nvSpPr>
        <p:spPr>
          <a:xfrm>
            <a:off x="457200" y="677333"/>
            <a:ext cx="4038600" cy="400110"/>
          </a:xfrm>
          <a:prstGeom prst="rect">
            <a:avLst/>
          </a:prstGeom>
          <a:noFill/>
        </p:spPr>
        <p:txBody>
          <a:bodyPr wrap="square" rtlCol="0">
            <a:spAutoFit/>
          </a:bodyPr>
          <a:lstStyle/>
          <a:p>
            <a:pPr algn="ctr"/>
            <a:r>
              <a:rPr lang="es-ES" sz="2000" dirty="0" smtClean="0">
                <a:latin typeface="Bell MT"/>
                <a:cs typeface="Bell MT"/>
              </a:rPr>
              <a:t>Estados italianos (1848)</a:t>
            </a:r>
            <a:endParaRPr lang="es-ES" sz="2000" dirty="0">
              <a:latin typeface="Bell MT"/>
              <a:cs typeface="Bell MT"/>
            </a:endParaRPr>
          </a:p>
        </p:txBody>
      </p:sp>
    </p:spTree>
    <p:extLst>
      <p:ext uri="{BB962C8B-B14F-4D97-AF65-F5344CB8AC3E}">
        <p14:creationId xmlns:p14="http://schemas.microsoft.com/office/powerpoint/2010/main" val="2165435464"/>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4">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4">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 calcmode="lin" valueType="num">
                                      <p:cBhvr>
                                        <p:cTn id="17" dur="500" fill="hold"/>
                                        <p:tgtEl>
                                          <p:spTgt spid="5"/>
                                        </p:tgtEl>
                                        <p:attrNameLst>
                                          <p:attrName>style.rotation</p:attrName>
                                        </p:attrNameLst>
                                      </p:cBhvr>
                                      <p:tavLst>
                                        <p:tav tm="0">
                                          <p:val>
                                            <p:fltVal val="360"/>
                                          </p:val>
                                        </p:tav>
                                        <p:tav tm="100000">
                                          <p:val>
                                            <p:fltVal val="0"/>
                                          </p:val>
                                        </p:tav>
                                      </p:tavLst>
                                    </p:anim>
                                    <p:animEffect transition="in" filter="fade">
                                      <p:cBhvr>
                                        <p:cTn id="18" dur="500"/>
                                        <p:tgtEl>
                                          <p:spTgt spid="5"/>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 calcmode="lin" valueType="num">
                                      <p:cBhvr>
                                        <p:cTn id="23" dur="500" fill="hold"/>
                                        <p:tgtEl>
                                          <p:spTgt spid="6"/>
                                        </p:tgtEl>
                                        <p:attrNameLst>
                                          <p:attrName>style.rotation</p:attrName>
                                        </p:attrNameLst>
                                      </p:cBhvr>
                                      <p:tavLst>
                                        <p:tav tm="0">
                                          <p:val>
                                            <p:fltVal val="360"/>
                                          </p:val>
                                        </p:tav>
                                        <p:tav tm="100000">
                                          <p:val>
                                            <p:fltVal val="0"/>
                                          </p:val>
                                        </p:tav>
                                      </p:tavLst>
                                    </p:anim>
                                    <p:animEffect transition="in" filter="fade">
                                      <p:cBhvr>
                                        <p:cTn id="2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sz="half" idx="1"/>
          </p:nvPr>
        </p:nvSpPr>
        <p:spPr>
          <a:xfrm>
            <a:off x="457200" y="1083733"/>
            <a:ext cx="4038600" cy="5307923"/>
          </a:xfrm>
        </p:spPr>
        <p:txBody>
          <a:bodyPr>
            <a:normAutofit fontScale="92500" lnSpcReduction="20000"/>
          </a:bodyPr>
          <a:lstStyle/>
          <a:p>
            <a:pPr algn="just"/>
            <a:r>
              <a:rPr lang="es-ES" b="1" dirty="0" smtClean="0">
                <a:solidFill>
                  <a:srgbClr val="FF0000"/>
                </a:solidFill>
                <a:latin typeface="Bell MT"/>
                <a:cs typeface="Bell MT"/>
              </a:rPr>
              <a:t>Confederación Germánica: </a:t>
            </a:r>
            <a:r>
              <a:rPr lang="es-ES" dirty="0" smtClean="0">
                <a:latin typeface="Bell MT"/>
                <a:cs typeface="Bell MT"/>
              </a:rPr>
              <a:t>En varios Estados los revolucionarios lograron imponer constituciones liberales y organizaron la primera asamblea de representantes de los Estados de la Confederación Alemana, pues buscaban la unificación de Alemania. Sin embargo, estos cambios fueron efímeros y la Asamblea fue disuelta en 1849.</a:t>
            </a:r>
            <a:endParaRPr lang="es-ES" b="1" dirty="0">
              <a:solidFill>
                <a:srgbClr val="FF0000"/>
              </a:solidFill>
              <a:latin typeface="Bell MT"/>
              <a:cs typeface="Bell MT"/>
            </a:endParaRPr>
          </a:p>
        </p:txBody>
      </p:sp>
      <p:sp>
        <p:nvSpPr>
          <p:cNvPr id="2" name="Marcador de contenido 1"/>
          <p:cNvSpPr>
            <a:spLocks noGrp="1"/>
          </p:cNvSpPr>
          <p:nvPr>
            <p:ph sz="half" idx="2"/>
          </p:nvPr>
        </p:nvSpPr>
        <p:spPr/>
        <p:txBody>
          <a:bodyPr/>
          <a:lstStyle/>
          <a:p>
            <a:endParaRPr lang="es-ES"/>
          </a:p>
        </p:txBody>
      </p:sp>
    </p:spTree>
    <p:extLst>
      <p:ext uri="{BB962C8B-B14F-4D97-AF65-F5344CB8AC3E}">
        <p14:creationId xmlns:p14="http://schemas.microsoft.com/office/powerpoint/2010/main" val="56424438"/>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ES" b="1" dirty="0" smtClean="0">
                <a:latin typeface="Bell MT"/>
                <a:cs typeface="Bell MT"/>
              </a:rPr>
              <a:t>Consecuencias</a:t>
            </a:r>
            <a:endParaRPr lang="es-ES" b="1" dirty="0">
              <a:latin typeface="Bell MT"/>
              <a:cs typeface="Bell MT"/>
            </a:endParaRPr>
          </a:p>
        </p:txBody>
      </p:sp>
      <p:sp>
        <p:nvSpPr>
          <p:cNvPr id="3" name="Marcador de contenido 2"/>
          <p:cNvSpPr>
            <a:spLocks noGrp="1"/>
          </p:cNvSpPr>
          <p:nvPr>
            <p:ph idx="1"/>
          </p:nvPr>
        </p:nvSpPr>
        <p:spPr>
          <a:xfrm>
            <a:off x="457200" y="1405467"/>
            <a:ext cx="8229600" cy="5071533"/>
          </a:xfrm>
        </p:spPr>
        <p:txBody>
          <a:bodyPr/>
          <a:lstStyle/>
          <a:p>
            <a:pPr algn="just"/>
            <a:r>
              <a:rPr lang="es-ES" dirty="0" smtClean="0">
                <a:latin typeface="Bell MT"/>
                <a:cs typeface="Bell MT"/>
              </a:rPr>
              <a:t>Pese a que las revoluciones de la primera mitad del siglo XIX pueden parecer un fracaso, muchas de las reformas por las que lucharon fueron implementadas en la segunda mitad del siglo. Las ideologías que sustentaron estas revoluciones (y otras) fueron tomando cada vez más fuerza y serán el motor de los cambios y conflictos del resto del siglo XIX y del XX.</a:t>
            </a:r>
            <a:endParaRPr lang="es-ES" dirty="0">
              <a:latin typeface="Bell MT"/>
              <a:cs typeface="Bell MT"/>
            </a:endParaRPr>
          </a:p>
        </p:txBody>
      </p:sp>
    </p:spTree>
    <p:extLst>
      <p:ext uri="{BB962C8B-B14F-4D97-AF65-F5344CB8AC3E}">
        <p14:creationId xmlns:p14="http://schemas.microsoft.com/office/powerpoint/2010/main" val="1519820831"/>
      </p:ext>
    </p:extLst>
  </p:cSld>
  <p:clrMapOvr>
    <a:masterClrMapping/>
  </p:clrMapOvr>
  <mc:AlternateContent xmlns:mc="http://schemas.openxmlformats.org/markup-compatibility/2006" xmlns:p14="http://schemas.microsoft.com/office/powerpoint/2010/main">
    <mc:Choice Requires="p14">
      <p:transition p14:dur="0"/>
    </mc:Choice>
    <mc:Fallback xmlns="">
      <p:transition xmlns:p14="http://schemas.microsoft.com/office/powerpoint/2010/main"/>
    </mc:Fallback>
  </mc:AlternateContent>
  <p:timing>
    <p:tnLst>
      <p:par>
        <p:cTn xmlns:p14="http://schemas.microsoft.com/office/powerpoint/2010/mai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dad">
  <a:themeElements>
    <a:clrScheme name="Claridad">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Clásico de Office 2">
      <a:maj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华文新魏"/>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dad">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Claridad.thmx</Template>
  <TotalTime>237</TotalTime>
  <Words>1140</Words>
  <Application>Microsoft Macintosh PowerPoint</Application>
  <PresentationFormat>Presentación en pantalla (4:3)</PresentationFormat>
  <Paragraphs>53</Paragraphs>
  <Slides>14</Slides>
  <Notes>3</Notes>
  <HiddenSlides>0</HiddenSlides>
  <MMClips>0</MMClips>
  <ScaleCrop>false</ScaleCrop>
  <HeadingPairs>
    <vt:vector size="4" baseType="variant">
      <vt:variant>
        <vt:lpstr>Tema</vt:lpstr>
      </vt:variant>
      <vt:variant>
        <vt:i4>1</vt:i4>
      </vt:variant>
      <vt:variant>
        <vt:lpstr>Títulos de diapositiva</vt:lpstr>
      </vt:variant>
      <vt:variant>
        <vt:i4>14</vt:i4>
      </vt:variant>
    </vt:vector>
  </HeadingPairs>
  <TitlesOfParts>
    <vt:vector size="15" baseType="lpstr">
      <vt:lpstr>Claridad</vt:lpstr>
      <vt:lpstr>LA restauración y las revoluciones</vt:lpstr>
      <vt:lpstr>La Restauración</vt:lpstr>
      <vt:lpstr>Presentación de PowerPoint</vt:lpstr>
      <vt:lpstr>Presentación de PowerPoint</vt:lpstr>
      <vt:lpstr>Presentación de PowerPoint</vt:lpstr>
      <vt:lpstr>Las revoluciones burguesas de la primera mitad del siglo XIX</vt:lpstr>
      <vt:lpstr>Las revoluciones de 1820</vt:lpstr>
      <vt:lpstr>Las revoluciones de 1830:  liberalismo, nacionalismo y obrerismo</vt:lpstr>
      <vt:lpstr>Presentación de PowerPoint</vt:lpstr>
      <vt:lpstr>Las revoluciones de 1848: nacionalismo, obrerismo y liberalismo del “pueblo”</vt:lpstr>
      <vt:lpstr>Presentación de PowerPoint</vt:lpstr>
      <vt:lpstr>Presentación de PowerPoint</vt:lpstr>
      <vt:lpstr>Presentación de PowerPoint</vt:lpstr>
      <vt:lpstr>Consecuencias</vt:lpstr>
    </vt:vector>
  </TitlesOfParts>
  <Company>SSCC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CARACTERÍSTICAS POLÍTICAS Y SOCIALES DEL SIGLO XIX</dc:title>
  <dc:creator>Jimena Bustos Perez</dc:creator>
  <cp:lastModifiedBy>Jimena Bustos Perez</cp:lastModifiedBy>
  <cp:revision>29</cp:revision>
  <dcterms:created xsi:type="dcterms:W3CDTF">2011-10-25T16:31:56Z</dcterms:created>
  <dcterms:modified xsi:type="dcterms:W3CDTF">2015-03-10T19:06:10Z</dcterms:modified>
</cp:coreProperties>
</file>