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4" r:id="rId3"/>
    <p:sldId id="265" r:id="rId4"/>
    <p:sldId id="266" r:id="rId5"/>
    <p:sldId id="267" r:id="rId6"/>
    <p:sldId id="268" r:id="rId7"/>
    <p:sldId id="269" r:id="rId8"/>
    <p:sldId id="270" r:id="rId9"/>
    <p:sldId id="271" r:id="rId10"/>
    <p:sldId id="272" r:id="rId11"/>
    <p:sldId id="273" r:id="rId12"/>
  </p:sldIdLst>
  <p:sldSz cx="9144000" cy="6858000" type="screen4x3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96" autoAdjust="0"/>
    <p:restoredTop sz="94595" autoAdjust="0"/>
  </p:normalViewPr>
  <p:slideViewPr>
    <p:cSldViewPr>
      <p:cViewPr>
        <p:scale>
          <a:sx n="46" d="100"/>
          <a:sy n="46" d="100"/>
        </p:scale>
        <p:origin x="-1206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13 Título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22" name="21 Subtítulo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s-ES" smtClean="0"/>
              <a:t>Haga clic para modificar el estilo de subtítulo del patrón</a:t>
            </a:r>
            <a:endParaRPr kumimoji="0"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4A3BF52-69C0-4D9F-A21F-BC23E88DA503}" type="datetimeFigureOut">
              <a:rPr lang="es-CL" smtClean="0"/>
              <a:pPr/>
              <a:t>11-10-2014</a:t>
            </a:fld>
            <a:endParaRPr lang="es-CL"/>
          </a:p>
        </p:txBody>
      </p:sp>
      <p:sp>
        <p:nvSpPr>
          <p:cNvPr id="20" name="19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CL"/>
          </a:p>
        </p:txBody>
      </p:sp>
      <p:sp>
        <p:nvSpPr>
          <p:cNvPr id="10" name="9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CD77EF7-0A71-4914-B0F9-CC33A6EA341E}" type="slidenum">
              <a:rPr lang="es-CL" smtClean="0"/>
              <a:pPr/>
              <a:t>‹Nº›</a:t>
            </a:fld>
            <a:endParaRPr lang="es-CL"/>
          </a:p>
        </p:txBody>
      </p:sp>
      <p:sp>
        <p:nvSpPr>
          <p:cNvPr id="8" name="7 Elipse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8 Elipse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4A3BF52-69C0-4D9F-A21F-BC23E88DA503}" type="datetimeFigureOut">
              <a:rPr lang="es-CL" smtClean="0"/>
              <a:pPr/>
              <a:t>11-10-2014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CD77EF7-0A71-4914-B0F9-CC33A6EA341E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4A3BF52-69C0-4D9F-A21F-BC23E88DA503}" type="datetimeFigureOut">
              <a:rPr lang="es-CL" smtClean="0"/>
              <a:pPr/>
              <a:t>11-10-2014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CD77EF7-0A71-4914-B0F9-CC33A6EA341E}" type="slidenum">
              <a:rPr lang="es-CL" smtClean="0"/>
              <a:pPr/>
              <a:t>‹Nº›</a:t>
            </a:fld>
            <a:endParaRPr lang="es-CL"/>
          </a:p>
        </p:txBody>
      </p:sp>
      <p:sp>
        <p:nvSpPr>
          <p:cNvPr id="10" name="9 Rectángulo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7 Elipse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8 Elipse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4A3BF52-69C0-4D9F-A21F-BC23E88DA503}" type="datetimeFigureOut">
              <a:rPr lang="es-CL" smtClean="0"/>
              <a:pPr/>
              <a:t>11-10-2014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CD77EF7-0A71-4914-B0F9-CC33A6EA341E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5" name="4 Marcador de contenido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4A3BF52-69C0-4D9F-A21F-BC23E88DA503}" type="datetimeFigureOut">
              <a:rPr lang="es-CL" smtClean="0"/>
              <a:pPr/>
              <a:t>11-10-2014</a:t>
            </a:fld>
            <a:endParaRPr lang="es-C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C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CD77EF7-0A71-4914-B0F9-CC33A6EA341E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4A3BF52-69C0-4D9F-A21F-BC23E88DA503}" type="datetimeFigureOut">
              <a:rPr lang="es-CL" smtClean="0"/>
              <a:pPr/>
              <a:t>11-10-2014</a:t>
            </a:fld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CD77EF7-0A71-4914-B0F9-CC33A6EA341E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4A3BF52-69C0-4D9F-A21F-BC23E88DA503}" type="datetimeFigureOut">
              <a:rPr lang="es-CL" smtClean="0"/>
              <a:pPr/>
              <a:t>11-10-2014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C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CD77EF7-0A71-4914-B0F9-CC33A6EA341E}" type="slidenum">
              <a:rPr lang="es-CL" smtClean="0"/>
              <a:pPr/>
              <a:t>‹Nº›</a:t>
            </a:fld>
            <a:endParaRPr lang="es-CL"/>
          </a:p>
        </p:txBody>
      </p:sp>
      <p:sp>
        <p:nvSpPr>
          <p:cNvPr id="6" name="5 Rectángulo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4A3BF52-69C0-4D9F-A21F-BC23E88DA503}" type="datetimeFigureOut">
              <a:rPr lang="es-CL" smtClean="0"/>
              <a:pPr/>
              <a:t>11-10-2014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CD77EF7-0A71-4914-B0F9-CC33A6EA341E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4A3BF52-69C0-4D9F-A21F-BC23E88DA503}" type="datetimeFigureOut">
              <a:rPr lang="es-CL" smtClean="0"/>
              <a:pPr/>
              <a:t>11-10-2014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CD77EF7-0A71-4914-B0F9-CC33A6EA341E}" type="slidenum">
              <a:rPr lang="es-CL" smtClean="0"/>
              <a:pPr/>
              <a:t>‹Nº›</a:t>
            </a:fld>
            <a:endParaRPr lang="es-CL"/>
          </a:p>
        </p:txBody>
      </p:sp>
      <p:sp>
        <p:nvSpPr>
          <p:cNvPr id="8" name="7 Rectángulo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s-ES" smtClean="0"/>
              <a:t>Haga clic en el icono para agregar una imagen</a:t>
            </a:r>
            <a:endParaRPr kumimoji="0" lang="en-US" dirty="0"/>
          </a:p>
        </p:txBody>
      </p:sp>
      <p:sp>
        <p:nvSpPr>
          <p:cNvPr id="9" name="8 Proceso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9 Proceso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4A3BF52-69C0-4D9F-A21F-BC23E88DA503}" type="datetimeFigureOut">
              <a:rPr lang="es-CL" smtClean="0"/>
              <a:pPr/>
              <a:t>11-10-2014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CD77EF7-0A71-4914-B0F9-CC33A6EA341E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4A3BF52-69C0-4D9F-A21F-BC23E88DA503}" type="datetimeFigureOut">
              <a:rPr lang="es-CL" smtClean="0"/>
              <a:pPr/>
              <a:t>11-10-2014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CD77EF7-0A71-4914-B0F9-CC33A6EA341E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Circular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7 Elipse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10 Anillo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11 Rectángulo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4 Marcador de título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9" name="8 Marcador de texto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  <a:p>
            <a:pPr lvl="1" eaLnBrk="1" latinLnBrk="0" hangingPunct="1"/>
            <a:r>
              <a:rPr kumimoji="0" lang="es-ES" smtClean="0"/>
              <a:t>Segundo nivel</a:t>
            </a:r>
          </a:p>
          <a:p>
            <a:pPr lvl="2" eaLnBrk="1" latinLnBrk="0" hangingPunct="1"/>
            <a:r>
              <a:rPr kumimoji="0" lang="es-ES" smtClean="0"/>
              <a:t>Tercer nivel</a:t>
            </a:r>
          </a:p>
          <a:p>
            <a:pPr lvl="3" eaLnBrk="1" latinLnBrk="0" hangingPunct="1"/>
            <a:r>
              <a:rPr kumimoji="0" lang="es-ES" smtClean="0"/>
              <a:t>Cuarto nivel</a:t>
            </a:r>
          </a:p>
          <a:p>
            <a:pPr lvl="4" eaLnBrk="1" latinLnBrk="0" hangingPunct="1"/>
            <a:r>
              <a:rPr kumimoji="0" lang="es-ES" smtClean="0"/>
              <a:t>Quinto nivel</a:t>
            </a:r>
            <a:endParaRPr kumimoji="0" lang="en-US"/>
          </a:p>
        </p:txBody>
      </p:sp>
      <p:sp>
        <p:nvSpPr>
          <p:cNvPr id="24" name="23 Marcador de fecha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F4A3BF52-69C0-4D9F-A21F-BC23E88DA503}" type="datetimeFigureOut">
              <a:rPr lang="es-CL" smtClean="0"/>
              <a:pPr/>
              <a:t>11-10-2014</a:t>
            </a:fld>
            <a:endParaRPr lang="es-CL"/>
          </a:p>
        </p:txBody>
      </p:sp>
      <p:sp>
        <p:nvSpPr>
          <p:cNvPr id="10" name="9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es-CL"/>
          </a:p>
        </p:txBody>
      </p:sp>
      <p:sp>
        <p:nvSpPr>
          <p:cNvPr id="22" name="21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3CD77EF7-0A71-4914-B0F9-CC33A6EA341E}" type="slidenum">
              <a:rPr lang="es-CL" smtClean="0"/>
              <a:pPr/>
              <a:t>‹Nº›</a:t>
            </a:fld>
            <a:endParaRPr lang="es-CL"/>
          </a:p>
        </p:txBody>
      </p:sp>
      <p:sp>
        <p:nvSpPr>
          <p:cNvPr id="15" name="14 Rectángulo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187624" y="620688"/>
            <a:ext cx="7406640" cy="635330"/>
          </a:xfrm>
        </p:spPr>
        <p:txBody>
          <a:bodyPr>
            <a:normAutofit/>
          </a:bodyPr>
          <a:lstStyle/>
          <a:p>
            <a:r>
              <a:rPr lang="es-MX" sz="1000" dirty="0" smtClean="0">
                <a:latin typeface="Times New Roman" pitchFamily="18" charset="0"/>
                <a:cs typeface="Times New Roman" pitchFamily="18" charset="0"/>
              </a:rPr>
              <a:t>Colegio de los </a:t>
            </a:r>
            <a:r>
              <a:rPr lang="es-MX" sz="1000" dirty="0" smtClean="0">
                <a:latin typeface="Times New Roman" pitchFamily="18" charset="0"/>
                <a:cs typeface="Times New Roman" pitchFamily="18" charset="0"/>
              </a:rPr>
              <a:t>SS.CC. - Providencia</a:t>
            </a:r>
            <a:r>
              <a:rPr lang="es-MX" sz="1000" dirty="0" smtClean="0">
                <a:latin typeface="Times New Roman" pitchFamily="18" charset="0"/>
                <a:cs typeface="Times New Roman" pitchFamily="18" charset="0"/>
              </a:rPr>
              <a:t>.</a:t>
            </a:r>
            <a:br>
              <a:rPr lang="es-MX" sz="1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s-MX" sz="1000" dirty="0" smtClean="0">
                <a:latin typeface="Times New Roman" pitchFamily="18" charset="0"/>
                <a:cs typeface="Times New Roman" pitchFamily="18" charset="0"/>
              </a:rPr>
              <a:t>Sector</a:t>
            </a:r>
            <a:r>
              <a:rPr lang="es-MX" sz="1000" dirty="0" smtClean="0">
                <a:latin typeface="Times New Roman" pitchFamily="18" charset="0"/>
                <a:cs typeface="Times New Roman" pitchFamily="18" charset="0"/>
              </a:rPr>
              <a:t>: Historia, Geografía </a:t>
            </a:r>
            <a:r>
              <a:rPr lang="es-MX" sz="1000" dirty="0" smtClean="0">
                <a:latin typeface="Times New Roman" pitchFamily="18" charset="0"/>
                <a:cs typeface="Times New Roman" pitchFamily="18" charset="0"/>
              </a:rPr>
              <a:t>y Ciencias Sociales</a:t>
            </a:r>
            <a:br>
              <a:rPr lang="es-MX" sz="1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s-MX" sz="1000" dirty="0" smtClean="0">
                <a:latin typeface="Times New Roman" pitchFamily="18" charset="0"/>
                <a:cs typeface="Times New Roman" pitchFamily="18" charset="0"/>
              </a:rPr>
              <a:t>Nivel: 8° </a:t>
            </a:r>
            <a:r>
              <a:rPr lang="es-MX" sz="1000" dirty="0" smtClean="0">
                <a:latin typeface="Times New Roman" pitchFamily="18" charset="0"/>
                <a:cs typeface="Times New Roman" pitchFamily="18" charset="0"/>
              </a:rPr>
              <a:t>Básico</a:t>
            </a:r>
            <a:endParaRPr lang="es-CL" sz="1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2051720" y="2348880"/>
            <a:ext cx="6091768" cy="1752600"/>
          </a:xfrm>
        </p:spPr>
        <p:txBody>
          <a:bodyPr>
            <a:noAutofit/>
          </a:bodyPr>
          <a:lstStyle/>
          <a:p>
            <a:r>
              <a:rPr lang="es-MX" sz="8000" dirty="0" smtClean="0"/>
              <a:t>PATRIA VIEJA</a:t>
            </a:r>
            <a:endParaRPr lang="es-CL" sz="80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CL" smtClean="0"/>
              <a:t>La Independencia de Chile</a:t>
            </a:r>
          </a:p>
        </p:txBody>
      </p:sp>
      <p:sp>
        <p:nvSpPr>
          <p:cNvPr id="4099" name="2 Marcador de contenido"/>
          <p:cNvSpPr>
            <a:spLocks noGrp="1"/>
          </p:cNvSpPr>
          <p:nvPr>
            <p:ph idx="1"/>
          </p:nvPr>
        </p:nvSpPr>
        <p:spPr>
          <a:xfrm>
            <a:off x="0" y="3886200"/>
            <a:ext cx="9144000" cy="3581400"/>
          </a:xfrm>
        </p:spPr>
        <p:txBody>
          <a:bodyPr/>
          <a:lstStyle/>
          <a:p>
            <a:pPr algn="just" eaLnBrk="1" hangingPunct="1"/>
            <a:r>
              <a:rPr lang="es-CL" dirty="0" smtClean="0"/>
              <a:t>El proceso de emancipación de Chile fue muy complejo, con avances y retrocesos. Se dio en </a:t>
            </a:r>
            <a:r>
              <a:rPr lang="es-CL" b="1" dirty="0" smtClean="0"/>
              <a:t>tres grandes momentos </a:t>
            </a:r>
            <a:r>
              <a:rPr lang="es-CL" dirty="0" smtClean="0"/>
              <a:t>o etapas, con características particulares: la </a:t>
            </a:r>
            <a:r>
              <a:rPr lang="es-CL" b="1" dirty="0" smtClean="0"/>
              <a:t>Patria vieja</a:t>
            </a:r>
            <a:r>
              <a:rPr lang="es-CL" dirty="0" smtClean="0"/>
              <a:t>, la </a:t>
            </a:r>
            <a:r>
              <a:rPr lang="es-CL" b="1" dirty="0" smtClean="0"/>
              <a:t>Reconquista</a:t>
            </a:r>
            <a:r>
              <a:rPr lang="es-CL" dirty="0" smtClean="0"/>
              <a:t> y la </a:t>
            </a:r>
            <a:r>
              <a:rPr lang="es-CL" b="1" dirty="0" smtClean="0"/>
              <a:t>Patria Nueva</a:t>
            </a:r>
            <a:r>
              <a:rPr lang="es-CL" dirty="0" smtClean="0"/>
              <a:t>.</a:t>
            </a:r>
          </a:p>
        </p:txBody>
      </p:sp>
      <p:pic>
        <p:nvPicPr>
          <p:cNvPr id="4100" name="Picture 4" descr="independencia de chile lt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600200"/>
            <a:ext cx="9144000" cy="2130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_tradnl" smtClean="0"/>
              <a:t>Patria Vieja (1810-1814)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52400" y="2057400"/>
            <a:ext cx="4953000" cy="4343400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s-ES_tradnl" sz="2400" smtClean="0"/>
              <a:t>En esta etapa se inicia el proceso de Independencia de Chile.</a:t>
            </a:r>
          </a:p>
          <a:p>
            <a:pPr eaLnBrk="1" hangingPunct="1">
              <a:lnSpc>
                <a:spcPct val="80000"/>
              </a:lnSpc>
            </a:pPr>
            <a:r>
              <a:rPr lang="es-ES_tradnl" sz="2400" smtClean="0"/>
              <a:t>El Gobernador Francisco Antonio García Carrasco es destituido y es reemplazado por el criollo </a:t>
            </a:r>
            <a:r>
              <a:rPr lang="es-ES_tradnl" sz="2400" b="1" smtClean="0"/>
              <a:t>Mateo de Toro y Zambrano</a:t>
            </a:r>
            <a:r>
              <a:rPr lang="es-ES_tradnl" sz="2400" smtClean="0"/>
              <a:t>.</a:t>
            </a:r>
          </a:p>
          <a:p>
            <a:pPr eaLnBrk="1" hangingPunct="1">
              <a:lnSpc>
                <a:spcPct val="80000"/>
              </a:lnSpc>
            </a:pPr>
            <a:r>
              <a:rPr lang="es-ES_tradnl" sz="2400" smtClean="0"/>
              <a:t>El nuevo gobernador autoriza el </a:t>
            </a:r>
            <a:r>
              <a:rPr lang="es-ES_tradnl" sz="2400" b="1" smtClean="0"/>
              <a:t>Cabildo Abierto</a:t>
            </a:r>
            <a:r>
              <a:rPr lang="es-ES_tradnl" sz="2400" smtClean="0"/>
              <a:t> para discutir la situación política.</a:t>
            </a:r>
          </a:p>
        </p:txBody>
      </p:sp>
      <p:pic>
        <p:nvPicPr>
          <p:cNvPr id="5124" name="Picture 4" descr="mateo de toro y zambran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638800" y="2133600"/>
            <a:ext cx="2838450" cy="381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304800"/>
            <a:ext cx="7772400" cy="1143000"/>
          </a:xfrm>
        </p:spPr>
        <p:txBody>
          <a:bodyPr/>
          <a:lstStyle/>
          <a:p>
            <a:pPr eaLnBrk="1" hangingPunct="1"/>
            <a:r>
              <a:rPr lang="es-ES_tradnl" smtClean="0"/>
              <a:t>Patria Vieja (1810-1814)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267200" y="1371600"/>
            <a:ext cx="4876800" cy="548640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s-ES_tradnl" sz="2400" smtClean="0"/>
              <a:t>El 18 de septiembre de 1810 se reúne el Cabildo Abierto y se forma la </a:t>
            </a:r>
            <a:r>
              <a:rPr lang="es-ES_tradnl" sz="2400" b="1" smtClean="0"/>
              <a:t>Primera Junta Nacional de Gobierno.</a:t>
            </a:r>
          </a:p>
          <a:p>
            <a:pPr eaLnBrk="1" hangingPunct="1">
              <a:lnSpc>
                <a:spcPct val="90000"/>
              </a:lnSpc>
            </a:pPr>
            <a:endParaRPr lang="es-ES_tradnl" sz="2400" b="1" smtClean="0"/>
          </a:p>
          <a:p>
            <a:pPr eaLnBrk="1" hangingPunct="1">
              <a:lnSpc>
                <a:spcPct val="90000"/>
              </a:lnSpc>
            </a:pPr>
            <a:r>
              <a:rPr lang="es-ES_tradnl" sz="2400" smtClean="0"/>
              <a:t>Toma las siguientes medidas:</a:t>
            </a:r>
          </a:p>
          <a:p>
            <a:pPr lvl="1" eaLnBrk="1" hangingPunct="1">
              <a:lnSpc>
                <a:spcPct val="90000"/>
              </a:lnSpc>
            </a:pPr>
            <a:r>
              <a:rPr lang="es-ES_tradnl" sz="2000" smtClean="0"/>
              <a:t>Jura lealtad al rey Fernando VII.</a:t>
            </a:r>
          </a:p>
          <a:p>
            <a:pPr lvl="1" eaLnBrk="1" hangingPunct="1">
              <a:lnSpc>
                <a:spcPct val="90000"/>
              </a:lnSpc>
            </a:pPr>
            <a:r>
              <a:rPr lang="es-ES_tradnl" sz="2000" smtClean="0"/>
              <a:t>Decreta libertad de Comercio.</a:t>
            </a:r>
          </a:p>
          <a:p>
            <a:pPr lvl="1" eaLnBrk="1" hangingPunct="1">
              <a:lnSpc>
                <a:spcPct val="90000"/>
              </a:lnSpc>
            </a:pPr>
            <a:r>
              <a:rPr lang="es-ES_tradnl" sz="2000" smtClean="0"/>
              <a:t>Se comienzan a organizar fuerzas militares.</a:t>
            </a:r>
          </a:p>
          <a:p>
            <a:pPr lvl="1" eaLnBrk="1" hangingPunct="1">
              <a:lnSpc>
                <a:spcPct val="90000"/>
              </a:lnSpc>
            </a:pPr>
            <a:r>
              <a:rPr lang="es-ES_tradnl" sz="2000" smtClean="0"/>
              <a:t>Se convoca a elecciones para conformar primer Congreso Nacional.</a:t>
            </a:r>
            <a:endParaRPr lang="es-ES_tradnl" sz="2000" b="1" smtClean="0"/>
          </a:p>
        </p:txBody>
      </p:sp>
      <p:pic>
        <p:nvPicPr>
          <p:cNvPr id="6148" name="Picture 4" descr="primera junta de gobierno santiago 181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3501008"/>
            <a:ext cx="4117032" cy="2873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_tradnl" smtClean="0"/>
              <a:t>Patria Vieja (1810-1814)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905000"/>
            <a:ext cx="4419600" cy="4724400"/>
          </a:xfrm>
        </p:spPr>
        <p:txBody>
          <a:bodyPr/>
          <a:lstStyle/>
          <a:p>
            <a:pPr eaLnBrk="1" hangingPunct="1"/>
            <a:r>
              <a:rPr lang="es-ES_tradnl" smtClean="0"/>
              <a:t>El 4 de julio de 1811 se inaugura el </a:t>
            </a:r>
            <a:r>
              <a:rPr lang="es-ES_tradnl" b="1" smtClean="0"/>
              <a:t>Primer Congreso Nacional</a:t>
            </a:r>
            <a:r>
              <a:rPr lang="es-ES_tradnl" smtClean="0"/>
              <a:t>, quedando a cargo del gobierno.</a:t>
            </a:r>
          </a:p>
          <a:p>
            <a:pPr eaLnBrk="1" hangingPunct="1"/>
            <a:r>
              <a:rPr lang="es-ES_tradnl" smtClean="0"/>
              <a:t>Principales obras del Congreso:</a:t>
            </a:r>
          </a:p>
          <a:p>
            <a:pPr eaLnBrk="1" hangingPunct="1"/>
            <a:endParaRPr lang="es-ES_tradnl" smtClean="0"/>
          </a:p>
        </p:txBody>
      </p:sp>
      <p:pic>
        <p:nvPicPr>
          <p:cNvPr id="7172" name="Picture 4" descr="primer congreso de chile sesio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19600" y="1295400"/>
            <a:ext cx="4328864" cy="3079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6 Redondear rectángulo de esquina diagonal"/>
          <p:cNvSpPr/>
          <p:nvPr/>
        </p:nvSpPr>
        <p:spPr>
          <a:xfrm>
            <a:off x="2195736" y="5013176"/>
            <a:ext cx="6781800" cy="1612776"/>
          </a:xfrm>
          <a:prstGeom prst="round2Diag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buFont typeface="Wingdings" pitchFamily="2" charset="2"/>
              <a:buChar char="v"/>
              <a:defRPr/>
            </a:pPr>
            <a:r>
              <a:rPr lang="es-CL" sz="2500" dirty="0">
                <a:solidFill>
                  <a:schemeClr val="tx1"/>
                </a:solidFill>
              </a:rPr>
              <a:t>Se decreta la </a:t>
            </a:r>
            <a:r>
              <a:rPr lang="es-CL" sz="2500" b="1" dirty="0">
                <a:solidFill>
                  <a:schemeClr val="tx1"/>
                </a:solidFill>
              </a:rPr>
              <a:t>libertad de vientre</a:t>
            </a:r>
            <a:r>
              <a:rPr lang="es-CL" sz="2500" dirty="0">
                <a:solidFill>
                  <a:schemeClr val="tx1"/>
                </a:solidFill>
              </a:rPr>
              <a:t>.</a:t>
            </a:r>
          </a:p>
          <a:p>
            <a:pPr>
              <a:buFont typeface="Wingdings" pitchFamily="2" charset="2"/>
              <a:buChar char="v"/>
              <a:defRPr/>
            </a:pPr>
            <a:r>
              <a:rPr lang="es-CL" sz="2500" dirty="0">
                <a:solidFill>
                  <a:schemeClr val="tx1"/>
                </a:solidFill>
              </a:rPr>
              <a:t>Se </a:t>
            </a:r>
            <a:r>
              <a:rPr lang="es-CL" sz="2500" dirty="0" smtClean="0">
                <a:solidFill>
                  <a:schemeClr val="tx1"/>
                </a:solidFill>
              </a:rPr>
              <a:t>creó </a:t>
            </a:r>
            <a:r>
              <a:rPr lang="es-CL" sz="2500" dirty="0">
                <a:solidFill>
                  <a:schemeClr val="tx1"/>
                </a:solidFill>
              </a:rPr>
              <a:t>el </a:t>
            </a:r>
            <a:r>
              <a:rPr lang="es-CL" sz="2500" b="1" dirty="0">
                <a:solidFill>
                  <a:schemeClr val="tx1"/>
                </a:solidFill>
              </a:rPr>
              <a:t>Tribunal Supremo Judiciario </a:t>
            </a:r>
            <a:r>
              <a:rPr lang="es-CL" sz="2500" dirty="0">
                <a:solidFill>
                  <a:schemeClr val="tx1"/>
                </a:solidFill>
              </a:rPr>
              <a:t>en reemplazo de la Real Audiencia.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0"/>
            <a:ext cx="7772400" cy="1143000"/>
          </a:xfrm>
        </p:spPr>
        <p:txBody>
          <a:bodyPr/>
          <a:lstStyle/>
          <a:p>
            <a:pPr eaLnBrk="1" hangingPunct="1"/>
            <a:r>
              <a:rPr lang="es-ES_tradnl" smtClean="0"/>
              <a:t>Patria Vieja (1810-1814)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48200" y="1905000"/>
            <a:ext cx="3886200" cy="3962400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s-ES_tradnl" b="1" smtClean="0"/>
              <a:t>José Miguel Carrera</a:t>
            </a:r>
            <a:r>
              <a:rPr lang="es-ES_tradnl" smtClean="0"/>
              <a:t>, ansioso de nuevas reformas, da un </a:t>
            </a:r>
            <a:r>
              <a:rPr lang="es-ES_tradnl" b="1" smtClean="0"/>
              <a:t>golpe de Estado</a:t>
            </a:r>
            <a:r>
              <a:rPr lang="es-ES_tradnl" smtClean="0"/>
              <a:t>, disolviendo el Congreso, quedando a cargo del gobierno.</a:t>
            </a:r>
          </a:p>
          <a:p>
            <a:pPr eaLnBrk="1" hangingPunct="1">
              <a:lnSpc>
                <a:spcPct val="80000"/>
              </a:lnSpc>
            </a:pPr>
            <a:endParaRPr lang="es-ES_tradnl" smtClean="0"/>
          </a:p>
        </p:txBody>
      </p:sp>
      <p:pic>
        <p:nvPicPr>
          <p:cNvPr id="8196" name="Picture 6" descr="jose miguel carrer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2133600"/>
            <a:ext cx="3209925" cy="381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0"/>
            <a:ext cx="7772400" cy="1143000"/>
          </a:xfrm>
        </p:spPr>
        <p:txBody>
          <a:bodyPr/>
          <a:lstStyle/>
          <a:p>
            <a:pPr eaLnBrk="1" hangingPunct="1"/>
            <a:r>
              <a:rPr lang="es-ES_tradnl" smtClean="0"/>
              <a:t>Patria Vieja (1810-1814)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048000" y="1600200"/>
            <a:ext cx="6096000" cy="5410200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s-ES_tradnl" sz="2700" dirty="0" smtClean="0"/>
              <a:t>Principales obras:</a:t>
            </a:r>
          </a:p>
          <a:p>
            <a:pPr lvl="1" eaLnBrk="1" hangingPunct="1">
              <a:lnSpc>
                <a:spcPct val="80000"/>
              </a:lnSpc>
            </a:pPr>
            <a:r>
              <a:rPr lang="es-ES_tradnl" sz="2300" dirty="0" smtClean="0"/>
              <a:t>Se dicta </a:t>
            </a:r>
            <a:r>
              <a:rPr lang="es-ES_tradnl" sz="2300" b="1" dirty="0" smtClean="0"/>
              <a:t>Reglamento Constitucional</a:t>
            </a:r>
            <a:r>
              <a:rPr lang="es-ES_tradnl" sz="2300" dirty="0" smtClean="0"/>
              <a:t> (1812)</a:t>
            </a:r>
          </a:p>
          <a:p>
            <a:pPr lvl="2" eaLnBrk="1" hangingPunct="1">
              <a:lnSpc>
                <a:spcPct val="80000"/>
              </a:lnSpc>
            </a:pPr>
            <a:r>
              <a:rPr lang="es-ES_tradnl" sz="2000" dirty="0" smtClean="0"/>
              <a:t>Reconoce autoridad del Rey, pero éste debía aceptar la Constitución de Chile.</a:t>
            </a:r>
          </a:p>
          <a:p>
            <a:pPr lvl="2" eaLnBrk="1" hangingPunct="1">
              <a:lnSpc>
                <a:spcPct val="80000"/>
              </a:lnSpc>
            </a:pPr>
            <a:r>
              <a:rPr lang="es-ES_tradnl" sz="2000" dirty="0" smtClean="0"/>
              <a:t>Decreta libertad y derechos de las personas.</a:t>
            </a:r>
          </a:p>
          <a:p>
            <a:pPr lvl="2" eaLnBrk="1" hangingPunct="1">
              <a:lnSpc>
                <a:spcPct val="80000"/>
              </a:lnSpc>
              <a:buNone/>
            </a:pPr>
            <a:endParaRPr lang="es-ES_tradnl" sz="2000" dirty="0" smtClean="0"/>
          </a:p>
          <a:p>
            <a:pPr lvl="1" eaLnBrk="1" hangingPunct="1">
              <a:lnSpc>
                <a:spcPct val="80000"/>
              </a:lnSpc>
            </a:pPr>
            <a:r>
              <a:rPr lang="es-ES_tradnl" sz="2300" dirty="0" smtClean="0"/>
              <a:t>Presenta los primeros </a:t>
            </a:r>
            <a:r>
              <a:rPr lang="es-ES_tradnl" sz="2300" b="1" dirty="0" smtClean="0"/>
              <a:t>símbolos patrios.</a:t>
            </a:r>
          </a:p>
          <a:p>
            <a:pPr lvl="1" eaLnBrk="1" hangingPunct="1">
              <a:lnSpc>
                <a:spcPct val="80000"/>
              </a:lnSpc>
            </a:pPr>
            <a:r>
              <a:rPr lang="es-ES_tradnl" sz="2300" dirty="0" smtClean="0"/>
              <a:t>Se publica el primer periódico de Chile: </a:t>
            </a:r>
            <a:r>
              <a:rPr lang="es-ES_tradnl" sz="2300" b="1" dirty="0" smtClean="0"/>
              <a:t>La Aurora de Chile</a:t>
            </a:r>
            <a:r>
              <a:rPr lang="es-ES_tradnl" sz="2300" dirty="0" smtClean="0"/>
              <a:t>, dirigido por el fraile Camilo Henríquez.</a:t>
            </a:r>
          </a:p>
          <a:p>
            <a:pPr lvl="1" eaLnBrk="1" hangingPunct="1">
              <a:lnSpc>
                <a:spcPct val="80000"/>
              </a:lnSpc>
            </a:pPr>
            <a:r>
              <a:rPr lang="es-ES_tradnl" sz="2300" dirty="0" smtClean="0"/>
              <a:t>Establece </a:t>
            </a:r>
            <a:r>
              <a:rPr lang="es-ES_tradnl" sz="2300" b="1" dirty="0" smtClean="0"/>
              <a:t>relaciones diplomáticas </a:t>
            </a:r>
            <a:r>
              <a:rPr lang="es-ES_tradnl" sz="2300" dirty="0" smtClean="0"/>
              <a:t>con </a:t>
            </a:r>
            <a:r>
              <a:rPr lang="es-ES_tradnl" sz="2300" b="1" dirty="0" smtClean="0"/>
              <a:t>EEUU</a:t>
            </a:r>
            <a:r>
              <a:rPr lang="es-ES_tradnl" sz="2300" dirty="0" smtClean="0"/>
              <a:t>.</a:t>
            </a:r>
          </a:p>
          <a:p>
            <a:pPr eaLnBrk="1" hangingPunct="1">
              <a:lnSpc>
                <a:spcPct val="80000"/>
              </a:lnSpc>
            </a:pPr>
            <a:endParaRPr lang="es-ES_tradnl" sz="2400" dirty="0" smtClean="0"/>
          </a:p>
        </p:txBody>
      </p:sp>
      <p:pic>
        <p:nvPicPr>
          <p:cNvPr id="9220" name="Picture 4" descr="escudo chile 181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68338"/>
            <a:ext cx="3352800" cy="3314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1" name="Picture 5" descr="bandera chile 1812-181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1000" y="4419600"/>
            <a:ext cx="2743200" cy="1828800"/>
          </a:xfrm>
          <a:prstGeom prst="rect">
            <a:avLst/>
          </a:prstGeom>
          <a:noFill/>
          <a:ln w="38100">
            <a:solidFill>
              <a:srgbClr val="000000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-304800"/>
            <a:ext cx="7772400" cy="1143000"/>
          </a:xfrm>
        </p:spPr>
        <p:txBody>
          <a:bodyPr/>
          <a:lstStyle/>
          <a:p>
            <a:pPr eaLnBrk="1" hangingPunct="1"/>
            <a:r>
              <a:rPr lang="es-ES_tradnl" smtClean="0"/>
              <a:t>Patria Vieja (1810-1814)</a:t>
            </a:r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3568" y="1752600"/>
            <a:ext cx="4574232" cy="3764632"/>
          </a:xfrm>
        </p:spPr>
        <p:txBody>
          <a:bodyPr>
            <a:normAutofit lnSpcReduction="10000"/>
          </a:bodyPr>
          <a:lstStyle/>
          <a:p>
            <a:pPr eaLnBrk="1" hangingPunct="1"/>
            <a:r>
              <a:rPr lang="es-ES_tradnl" sz="2800" dirty="0" smtClean="0">
                <a:solidFill>
                  <a:srgbClr val="00B050"/>
                </a:solidFill>
              </a:rPr>
              <a:t>Expediciones realistas</a:t>
            </a:r>
          </a:p>
          <a:p>
            <a:pPr eaLnBrk="1" hangingPunct="1"/>
            <a:r>
              <a:rPr lang="es-ES_tradnl" sz="2800" dirty="0" smtClean="0"/>
              <a:t>El Virrey del Perú, </a:t>
            </a:r>
            <a:r>
              <a:rPr lang="es-ES_tradnl" sz="2800" b="1" dirty="0" smtClean="0"/>
              <a:t>Fernando de Abascal</a:t>
            </a:r>
            <a:r>
              <a:rPr lang="es-ES_tradnl" sz="2800" dirty="0" smtClean="0"/>
              <a:t>  reprime los intentos emancipadores de Chile.</a:t>
            </a:r>
          </a:p>
          <a:p>
            <a:pPr eaLnBrk="1" hangingPunct="1"/>
            <a:r>
              <a:rPr lang="es-ES_tradnl" sz="2800" dirty="0" smtClean="0"/>
              <a:t>Envía oficiales del ejército hacia Chiloé y Valdivia, para desde el Sur, avanzar hacia el Centro del país.</a:t>
            </a:r>
          </a:p>
          <a:p>
            <a:pPr eaLnBrk="1" hangingPunct="1"/>
            <a:endParaRPr lang="es-ES_tradnl" sz="2800" dirty="0" smtClean="0"/>
          </a:p>
        </p:txBody>
      </p:sp>
      <p:pic>
        <p:nvPicPr>
          <p:cNvPr id="10244" name="Picture 4" descr="fernando de abascal virrey peru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34000" y="2105025"/>
            <a:ext cx="3559175" cy="3305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6 Redondear rectángulo de esquina diagonal"/>
          <p:cNvSpPr/>
          <p:nvPr/>
        </p:nvSpPr>
        <p:spPr>
          <a:xfrm>
            <a:off x="5715000" y="5257800"/>
            <a:ext cx="2819400" cy="609600"/>
          </a:xfrm>
          <a:prstGeom prst="round2Diag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s-CL" b="1" dirty="0">
                <a:solidFill>
                  <a:schemeClr val="tx1"/>
                </a:solidFill>
              </a:rPr>
              <a:t>Fernando de Abascal, Virrey </a:t>
            </a:r>
            <a:r>
              <a:rPr lang="es-CL" b="1" dirty="0">
                <a:solidFill>
                  <a:schemeClr val="bg1"/>
                </a:solidFill>
              </a:rPr>
              <a:t>del Perú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2 Marcador de contenido"/>
          <p:cNvSpPr>
            <a:spLocks noGrp="1"/>
          </p:cNvSpPr>
          <p:nvPr>
            <p:ph idx="1"/>
          </p:nvPr>
        </p:nvSpPr>
        <p:spPr>
          <a:xfrm>
            <a:off x="3657600" y="609600"/>
            <a:ext cx="5257800" cy="2819400"/>
          </a:xfrm>
        </p:spPr>
        <p:txBody>
          <a:bodyPr>
            <a:normAutofit lnSpcReduction="10000"/>
          </a:bodyPr>
          <a:lstStyle/>
          <a:p>
            <a:pPr eaLnBrk="1" hangingPunct="1"/>
            <a:r>
              <a:rPr lang="es-CL" sz="2500" dirty="0" smtClean="0"/>
              <a:t>Ante la embestida de Antonio Pareja y sus tropas, a inicios de 1813 se conforma una </a:t>
            </a:r>
            <a:r>
              <a:rPr lang="es-CL" sz="2500" b="1" dirty="0" smtClean="0"/>
              <a:t>nueva junta de gobierno</a:t>
            </a:r>
            <a:r>
              <a:rPr lang="es-CL" sz="2500" dirty="0" smtClean="0"/>
              <a:t>, dirigida por </a:t>
            </a:r>
            <a:r>
              <a:rPr lang="es-CL" sz="2500" b="1" dirty="0" smtClean="0"/>
              <a:t>José Miguel Infante</a:t>
            </a:r>
            <a:r>
              <a:rPr lang="es-CL" sz="2500" dirty="0" smtClean="0"/>
              <a:t>, que asume como comandante en jefe de las tropas.</a:t>
            </a:r>
          </a:p>
          <a:p>
            <a:pPr eaLnBrk="1" hangingPunct="1"/>
            <a:r>
              <a:rPr lang="es-CL" sz="2500" dirty="0" smtClean="0"/>
              <a:t>Logros de la nueva junta:</a:t>
            </a:r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0" y="-3048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>
              <a:defRPr/>
            </a:pPr>
            <a:r>
              <a:rPr lang="es-ES_tradnl" sz="4400" i="1" ker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Patria Vieja (1810-1814)</a:t>
            </a:r>
            <a:endParaRPr lang="es-ES_tradnl" sz="4400" i="1" kern="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5" name="4 Redondear rectángulo de esquina diagonal"/>
          <p:cNvSpPr/>
          <p:nvPr/>
        </p:nvSpPr>
        <p:spPr>
          <a:xfrm>
            <a:off x="1547664" y="3861048"/>
            <a:ext cx="6858000" cy="2286000"/>
          </a:xfrm>
          <a:prstGeom prst="round2Diag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buFont typeface="Wingdings" pitchFamily="2" charset="2"/>
              <a:buChar char="v"/>
              <a:defRPr/>
            </a:pPr>
            <a:r>
              <a:rPr lang="es-CL" sz="2500" dirty="0">
                <a:solidFill>
                  <a:schemeClr val="tx1"/>
                </a:solidFill>
              </a:rPr>
              <a:t>Fundación del </a:t>
            </a:r>
            <a:r>
              <a:rPr lang="es-CL" sz="2500" b="1" dirty="0">
                <a:solidFill>
                  <a:schemeClr val="tx1"/>
                </a:solidFill>
              </a:rPr>
              <a:t>Instituto Nacional </a:t>
            </a:r>
            <a:r>
              <a:rPr lang="es-CL" sz="2500" dirty="0">
                <a:solidFill>
                  <a:schemeClr val="tx1"/>
                </a:solidFill>
              </a:rPr>
              <a:t>y 50 “escuelas de primeras letras”.</a:t>
            </a:r>
            <a:endParaRPr lang="es-CL" sz="2500" b="1" dirty="0">
              <a:solidFill>
                <a:schemeClr val="tx1"/>
              </a:solidFill>
            </a:endParaRPr>
          </a:p>
          <a:p>
            <a:pPr>
              <a:buFont typeface="Wingdings" pitchFamily="2" charset="2"/>
              <a:buChar char="v"/>
              <a:defRPr/>
            </a:pPr>
            <a:r>
              <a:rPr lang="es-CL" sz="2500" dirty="0">
                <a:solidFill>
                  <a:schemeClr val="tx1"/>
                </a:solidFill>
              </a:rPr>
              <a:t>Fundación de </a:t>
            </a:r>
            <a:r>
              <a:rPr lang="es-CL" sz="2500" b="1" dirty="0">
                <a:solidFill>
                  <a:schemeClr val="tx1"/>
                </a:solidFill>
              </a:rPr>
              <a:t>Biblioteca Nacional</a:t>
            </a:r>
          </a:p>
          <a:p>
            <a:pPr>
              <a:buFont typeface="Wingdings" pitchFamily="2" charset="2"/>
              <a:buChar char="v"/>
              <a:defRPr/>
            </a:pPr>
            <a:r>
              <a:rPr lang="es-CL" sz="2500" dirty="0">
                <a:solidFill>
                  <a:schemeClr val="tx1"/>
                </a:solidFill>
              </a:rPr>
              <a:t>Decreto de </a:t>
            </a:r>
            <a:r>
              <a:rPr lang="es-CL" sz="2500" b="1" dirty="0">
                <a:solidFill>
                  <a:schemeClr val="tx1"/>
                </a:solidFill>
              </a:rPr>
              <a:t>Libertad de </a:t>
            </a:r>
            <a:r>
              <a:rPr lang="es-CL" sz="2500" dirty="0">
                <a:solidFill>
                  <a:schemeClr val="tx1"/>
                </a:solidFill>
              </a:rPr>
              <a:t>Imprenta y se comienza a </a:t>
            </a:r>
            <a:r>
              <a:rPr lang="es-CL" sz="2500" dirty="0" smtClean="0">
                <a:solidFill>
                  <a:schemeClr val="tx1"/>
                </a:solidFill>
              </a:rPr>
              <a:t>publicar. </a:t>
            </a:r>
            <a:r>
              <a:rPr lang="es-CL" sz="2500" dirty="0">
                <a:solidFill>
                  <a:schemeClr val="bg1"/>
                </a:solidFill>
              </a:rPr>
              <a:t>el </a:t>
            </a:r>
            <a:r>
              <a:rPr lang="es-CL" sz="2500" b="1" dirty="0">
                <a:solidFill>
                  <a:schemeClr val="bg1"/>
                </a:solidFill>
              </a:rPr>
              <a:t>“Monitor Araucano”.</a:t>
            </a:r>
          </a:p>
        </p:txBody>
      </p:sp>
      <p:pic>
        <p:nvPicPr>
          <p:cNvPr id="12295" name="Picture 4" descr="Archivo:Jose Miguel Infante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38200" y="685800"/>
            <a:ext cx="2438400" cy="304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-304800"/>
            <a:ext cx="7772400" cy="1143000"/>
          </a:xfrm>
        </p:spPr>
        <p:txBody>
          <a:bodyPr/>
          <a:lstStyle/>
          <a:p>
            <a:pPr eaLnBrk="1" hangingPunct="1"/>
            <a:r>
              <a:rPr lang="es-ES_tradnl" smtClean="0"/>
              <a:t>Patria Vieja (1810-1814)</a:t>
            </a:r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55576" y="2204864"/>
            <a:ext cx="5323656" cy="3751312"/>
          </a:xfrm>
          <a:solidFill>
            <a:schemeClr val="bg1">
              <a:alpha val="70195"/>
            </a:schemeClr>
          </a:solidFill>
        </p:spPr>
        <p:txBody>
          <a:bodyPr>
            <a:normAutofit lnSpcReduction="10000"/>
          </a:bodyPr>
          <a:lstStyle/>
          <a:p>
            <a:pPr eaLnBrk="1" hangingPunct="1">
              <a:lnSpc>
                <a:spcPct val="90000"/>
              </a:lnSpc>
              <a:buNone/>
            </a:pPr>
            <a:endParaRPr lang="es-ES_tradnl" sz="2400" dirty="0" smtClean="0"/>
          </a:p>
          <a:p>
            <a:pPr lvl="1" eaLnBrk="1" hangingPunct="1">
              <a:lnSpc>
                <a:spcPct val="90000"/>
              </a:lnSpc>
            </a:pPr>
            <a:r>
              <a:rPr lang="es-ES_tradnl" sz="2400" dirty="0" smtClean="0"/>
              <a:t>Conflicto de poderes entre Carrera y O’Higgins. Ante el peligro, O’Higgins cede el poder a Carrera.</a:t>
            </a:r>
          </a:p>
          <a:p>
            <a:pPr lvl="1" eaLnBrk="1" hangingPunct="1">
              <a:lnSpc>
                <a:spcPct val="90000"/>
              </a:lnSpc>
            </a:pPr>
            <a:r>
              <a:rPr lang="es-ES_tradnl" sz="2400" dirty="0" smtClean="0"/>
              <a:t>Las tropas patriotas son sitiadas en </a:t>
            </a:r>
            <a:r>
              <a:rPr lang="es-ES_tradnl" sz="2400" b="1" dirty="0" smtClean="0"/>
              <a:t>Rancagua</a:t>
            </a:r>
            <a:r>
              <a:rPr lang="es-ES_tradnl" sz="2400" dirty="0" smtClean="0"/>
              <a:t> (1 y 2 de octubre). Se defienden y al no llegar las tropas de Carrera, los pocos sobrevivientes huyen. </a:t>
            </a:r>
          </a:p>
          <a:p>
            <a:pPr lvl="1" eaLnBrk="1" hangingPunct="1">
              <a:lnSpc>
                <a:spcPct val="90000"/>
              </a:lnSpc>
            </a:pPr>
            <a:r>
              <a:rPr lang="es-ES_tradnl" sz="2400" dirty="0" smtClean="0"/>
              <a:t>Sólo 300 patriotas de un total de 1800 salvaron con vida.</a:t>
            </a:r>
          </a:p>
          <a:p>
            <a:pPr eaLnBrk="1" hangingPunct="1">
              <a:lnSpc>
                <a:spcPct val="90000"/>
              </a:lnSpc>
            </a:pPr>
            <a:endParaRPr lang="es-ES_tradnl" sz="2800" dirty="0" smtClean="0"/>
          </a:p>
        </p:txBody>
      </p:sp>
      <p:pic>
        <p:nvPicPr>
          <p:cNvPr id="14340" name="Picture 4" descr="patria vieja expedicione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72200" y="2132856"/>
            <a:ext cx="2543943" cy="40050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1" name="Picture 5" descr="mariano osorio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80112" y="188640"/>
            <a:ext cx="1493838" cy="1866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5" descr="batalla rancagua ohiggins la merce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52600" y="685800"/>
            <a:ext cx="2571750" cy="350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3" name="Picture 4" descr="batalla rancagua ultimos momento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59632" y="4365104"/>
            <a:ext cx="3331096" cy="22044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4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-152400"/>
            <a:ext cx="7772400" cy="1143000"/>
          </a:xfrm>
        </p:spPr>
        <p:txBody>
          <a:bodyPr/>
          <a:lstStyle/>
          <a:p>
            <a:pPr eaLnBrk="1" hangingPunct="1"/>
            <a:r>
              <a:rPr lang="es-ES_tradnl" smtClean="0"/>
              <a:t>Patria Vieja (1810-1814)</a:t>
            </a:r>
          </a:p>
        </p:txBody>
      </p:sp>
      <p:sp>
        <p:nvSpPr>
          <p:cNvPr id="1536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419600" y="1052736"/>
            <a:ext cx="4328864" cy="3810000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s-ES_tradnl" sz="2800" dirty="0" smtClean="0"/>
              <a:t>Luego del </a:t>
            </a:r>
            <a:r>
              <a:rPr lang="es-ES_tradnl" sz="2800" b="1" dirty="0" smtClean="0"/>
              <a:t>Desastre de Rancagua,</a:t>
            </a:r>
            <a:r>
              <a:rPr lang="es-ES_tradnl" sz="2800" dirty="0" smtClean="0"/>
              <a:t> las tropas Realistas entran a Santiago tres días después, siendo recibidos con algarabía por gran parte de la población.</a:t>
            </a:r>
          </a:p>
          <a:p>
            <a:pPr eaLnBrk="1" hangingPunct="1">
              <a:lnSpc>
                <a:spcPct val="80000"/>
              </a:lnSpc>
            </a:pPr>
            <a:r>
              <a:rPr lang="es-ES_tradnl" sz="2800" dirty="0" smtClean="0"/>
              <a:t>Los principales líderes Patriotas huyen hacia Argentina.</a:t>
            </a:r>
          </a:p>
          <a:p>
            <a:pPr eaLnBrk="1" hangingPunct="1">
              <a:lnSpc>
                <a:spcPct val="80000"/>
              </a:lnSpc>
            </a:pPr>
            <a:endParaRPr lang="es-ES_tradnl" sz="28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lsticio">
  <a:themeElements>
    <a:clrScheme name="Solsticio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io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olsticio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30</TotalTime>
  <Words>548</Words>
  <Application>Microsoft Office PowerPoint</Application>
  <PresentationFormat>Presentación en pantalla (4:3)</PresentationFormat>
  <Paragraphs>51</Paragraphs>
  <Slides>11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11</vt:i4>
      </vt:variant>
    </vt:vector>
  </HeadingPairs>
  <TitlesOfParts>
    <vt:vector size="12" baseType="lpstr">
      <vt:lpstr>Solsticio</vt:lpstr>
      <vt:lpstr>Colegio de los SS.CC. - Providencia. Sector: Historia, Geografía y Ciencias Sociales Nivel: 8° Básico</vt:lpstr>
      <vt:lpstr>La Independencia de Chile</vt:lpstr>
      <vt:lpstr>Patria Vieja (1810-1814)</vt:lpstr>
      <vt:lpstr>Patria Vieja (1810-1814)</vt:lpstr>
      <vt:lpstr>Patria Vieja (1810-1814)</vt:lpstr>
      <vt:lpstr>Patria Vieja (1810-1814)</vt:lpstr>
      <vt:lpstr>Patria Vieja (1810-1814)</vt:lpstr>
      <vt:lpstr>Patria Vieja (1810-1814)</vt:lpstr>
      <vt:lpstr>Diapositiva 9</vt:lpstr>
      <vt:lpstr>Patria Vieja (1810-1814)</vt:lpstr>
      <vt:lpstr>Patria Vieja (1810-1814)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mane</dc:creator>
  <cp:lastModifiedBy>PACKARD BELL</cp:lastModifiedBy>
  <cp:revision>6</cp:revision>
  <dcterms:created xsi:type="dcterms:W3CDTF">2014-10-11T21:38:54Z</dcterms:created>
  <dcterms:modified xsi:type="dcterms:W3CDTF">2014-10-12T00:33:51Z</dcterms:modified>
</cp:coreProperties>
</file>