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8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86E4AFEB-0254-4B16-9836-E21A9D9A16A5}" type="datetimeFigureOut">
              <a:rPr lang="es-CL" smtClean="0"/>
              <a:pPr/>
              <a:t>27-04-2014</a:t>
            </a:fld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02BE4E8-8BC7-4490-AAB0-48E95C309106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187624" y="1988840"/>
            <a:ext cx="712879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rgbClr val="FFFF00"/>
                </a:solidFill>
              </a:rPr>
              <a:t>-MONARCAS    </a:t>
            </a:r>
            <a:r>
              <a:rPr lang="es-MX" sz="4000" b="1" dirty="0" smtClean="0">
                <a:solidFill>
                  <a:srgbClr val="FFFF00"/>
                </a:solidFill>
              </a:rPr>
              <a:t>ESPAÑOLES DURANTE    LA    </a:t>
            </a:r>
          </a:p>
          <a:p>
            <a:pPr algn="ctr"/>
            <a:r>
              <a:rPr lang="es-MX" sz="4000" b="1" dirty="0" smtClean="0">
                <a:solidFill>
                  <a:srgbClr val="FFFF00"/>
                </a:solidFill>
              </a:rPr>
              <a:t>COLONIA</a:t>
            </a:r>
          </a:p>
          <a:p>
            <a:pPr algn="ctr"/>
            <a:r>
              <a:rPr lang="es-MX" sz="4000" b="1" dirty="0" smtClean="0">
                <a:solidFill>
                  <a:srgbClr val="FFFF00"/>
                </a:solidFill>
              </a:rPr>
              <a:t>-GLOSARIO</a:t>
            </a:r>
          </a:p>
          <a:p>
            <a:pPr algn="ctr"/>
            <a:r>
              <a:rPr lang="es-MX" sz="6000" b="1" dirty="0" smtClean="0">
                <a:solidFill>
                  <a:srgbClr val="FFFF00"/>
                </a:solidFill>
              </a:rPr>
              <a:t>  </a:t>
            </a:r>
            <a:endParaRPr lang="es-CL" sz="6000" b="1" dirty="0">
              <a:solidFill>
                <a:srgbClr val="FFFF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332656"/>
            <a:ext cx="70567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Colegio de los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SS.CC. 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Providencia</a:t>
            </a:r>
          </a:p>
          <a:p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Sector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Historia , Geografía y C Sociales</a:t>
            </a:r>
          </a:p>
          <a:p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Nivel: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° Medio</a:t>
            </a:r>
            <a:endParaRPr lang="es-MX" sz="11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Unidad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Temática:  </a:t>
            </a:r>
            <a:r>
              <a:rPr lang="es-MX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endParaRPr lang="es-CL" sz="11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67544" y="1484784"/>
            <a:ext cx="8208912" cy="41910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s-ES" sz="36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Mayordomo</a:t>
            </a:r>
            <a:r>
              <a:rPr lang="es-ES" sz="3600" b="1" dirty="0">
                <a:latin typeface="Times New Roman" pitchFamily="18" charset="0"/>
                <a:cs typeface="Times New Roman" pitchFamily="18" charset="0"/>
              </a:rPr>
              <a:t>: Encargado de velar por el funcionamiento de la Hacienda, lazo jerárquico entre el </a:t>
            </a:r>
            <a:r>
              <a:rPr lang="es-ES" sz="3600" b="1" dirty="0" smtClean="0">
                <a:latin typeface="Times New Roman" pitchFamily="18" charset="0"/>
                <a:cs typeface="Times New Roman" pitchFamily="18" charset="0"/>
              </a:rPr>
              <a:t>patrón </a:t>
            </a:r>
            <a:r>
              <a:rPr lang="es-ES" sz="3600" b="1" dirty="0">
                <a:latin typeface="Times New Roman" pitchFamily="18" charset="0"/>
                <a:cs typeface="Times New Roman" pitchFamily="18" charset="0"/>
              </a:rPr>
              <a:t>y sus </a:t>
            </a:r>
            <a:r>
              <a:rPr lang="es-ES" sz="3600" b="1" dirty="0" smtClean="0">
                <a:latin typeface="Times New Roman" pitchFamily="18" charset="0"/>
                <a:cs typeface="Times New Roman" pitchFamily="18" charset="0"/>
              </a:rPr>
              <a:t>trabajadores</a:t>
            </a:r>
            <a:r>
              <a:rPr lang="es-ES" sz="3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endParaRPr lang="es-ES" sz="36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s-ES" sz="36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s-ES" sz="36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Peones</a:t>
            </a:r>
            <a:r>
              <a:rPr lang="es-E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3600" b="1" dirty="0">
                <a:latin typeface="Times New Roman" pitchFamily="18" charset="0"/>
                <a:cs typeface="Times New Roman" pitchFamily="18" charset="0"/>
              </a:rPr>
              <a:t>Trabajadores esporádicos que solo en caso de cosechas acudían a la Hacienda, se caracterizan por sus precarias condiciones de vida.</a:t>
            </a:r>
          </a:p>
          <a:p>
            <a:pPr>
              <a:lnSpc>
                <a:spcPct val="80000"/>
              </a:lnSpc>
            </a:pPr>
            <a:endParaRPr lang="es-E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8496944" cy="8309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Patronato Real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: Derecho que tenían los Reyes de España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sobre la Iglesia en América para dirigirla en lugar del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Papa.</a:t>
            </a:r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Acéfalo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: Sin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cabeza,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en este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caso,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gobierno.</a:t>
            </a:r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MX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Despotismo </a:t>
            </a:r>
            <a:r>
              <a:rPr lang="es-MX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Ilustrado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: Forma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de gobierno propia del siglo XVIII,  caracterizada por una monarquía absoluta que promueve  el progreso sin contar con la participación del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pueblo.</a:t>
            </a:r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MX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Hueste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:  Grupo militar no profesional que acompaña al 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conquistador.</a:t>
            </a:r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Mercantilismo: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Doctrina económica que promueve el comercio de manufacturas y   busca la acumulación de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metales preciosos.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ara ello,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los países disponen del monopolio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comercial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con sus </a:t>
            </a:r>
            <a:r>
              <a:rPr lang="es-MX" sz="2400" b="1" dirty="0" smtClean="0">
                <a:latin typeface="Times New Roman" pitchFamily="18" charset="0"/>
                <a:cs typeface="Times New Roman" pitchFamily="18" charset="0"/>
              </a:rPr>
              <a:t>colonias.</a:t>
            </a:r>
            <a:endParaRPr lang="es-MX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 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8194" name="Picture 2" descr="http://image.slidesharecdn.com/lacoloniaenchile1600-1810-090531124327-phpapp02/95/slide-4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8352928" cy="62646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7170" name="Picture 2" descr="http://image.slidesharecdn.com/lacoloniaenchile1600-1810-090531124327-phpapp02/95/slide-7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mage.slidesharecdn.com/lacoloniaenchile1600-1810-090531124327-phpapp02/95/slide-8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age.slidesharecdn.com/lacoloniaenchile1600-1810-090531124327-phpapp02/95/slide-9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496944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age.slidesharecdn.com/lacoloniaenchile1600-1810-090531124327-phpapp02/95/slide-10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568952" cy="63367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http://image.slidesharecdn.com/lacoloniaenchile1600-1810-090531124327-phpapp02/95/slide-27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280920" cy="61926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http://image.slidesharecdn.com/lacoloniaenchile1600-1810-090531124327-phpapp02/95/slide-33-728.jpg?cb=13359949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8064896" cy="5200651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2339752" y="260648"/>
            <a:ext cx="5256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6000" dirty="0" smtClean="0"/>
              <a:t>GLOSARIO</a:t>
            </a:r>
            <a:endParaRPr lang="es-CL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536" y="908050"/>
            <a:ext cx="5256584" cy="4465166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s-ES" sz="2400" u="sng" dirty="0"/>
          </a:p>
          <a:p>
            <a:pPr>
              <a:lnSpc>
                <a:spcPct val="80000"/>
              </a:lnSpc>
            </a:pPr>
            <a:endParaRPr lang="es-ES" sz="2400" u="sng" dirty="0"/>
          </a:p>
          <a:p>
            <a:pPr>
              <a:lnSpc>
                <a:spcPct val="80000"/>
              </a:lnSpc>
            </a:pPr>
            <a:endParaRPr lang="es-ES" sz="2400" u="sng" dirty="0"/>
          </a:p>
          <a:p>
            <a:pPr>
              <a:lnSpc>
                <a:spcPct val="80000"/>
              </a:lnSpc>
            </a:pPr>
            <a:r>
              <a:rPr lang="es-ES" sz="2400" b="1" u="sng" dirty="0">
                <a:solidFill>
                  <a:srgbClr val="FFFF00"/>
                </a:solidFill>
              </a:rPr>
              <a:t>El Hacendado</a:t>
            </a:r>
            <a:r>
              <a:rPr lang="es-ES" sz="2400" b="1" dirty="0">
                <a:solidFill>
                  <a:srgbClr val="FFFF00"/>
                </a:solidFill>
              </a:rPr>
              <a:t>: </a:t>
            </a:r>
            <a:r>
              <a:rPr lang="es-ES" sz="2400" dirty="0"/>
              <a:t>D</a:t>
            </a:r>
            <a:r>
              <a:rPr lang="es-ES" sz="2400" dirty="0" smtClean="0"/>
              <a:t>ueño </a:t>
            </a:r>
            <a:r>
              <a:rPr lang="es-ES" sz="2400" dirty="0"/>
              <a:t>y señor de las tierras, generalmente descendiente criollo de los primeros conquistadores.</a:t>
            </a:r>
          </a:p>
          <a:p>
            <a:pPr>
              <a:lnSpc>
                <a:spcPct val="80000"/>
              </a:lnSpc>
            </a:pPr>
            <a:endParaRPr lang="es-ES" sz="2400" dirty="0"/>
          </a:p>
          <a:p>
            <a:pPr>
              <a:lnSpc>
                <a:spcPct val="80000"/>
              </a:lnSpc>
            </a:pPr>
            <a:endParaRPr lang="es-ES" sz="2400" dirty="0"/>
          </a:p>
          <a:p>
            <a:pPr>
              <a:lnSpc>
                <a:spcPct val="80000"/>
              </a:lnSpc>
            </a:pPr>
            <a:r>
              <a:rPr lang="es-ES" sz="2400" b="1" u="sng" dirty="0">
                <a:solidFill>
                  <a:srgbClr val="FFFF00"/>
                </a:solidFill>
              </a:rPr>
              <a:t>Los Inquilinos</a:t>
            </a:r>
            <a:r>
              <a:rPr lang="es-ES" sz="2400" b="1" dirty="0">
                <a:solidFill>
                  <a:srgbClr val="FFFF00"/>
                </a:solidFill>
              </a:rPr>
              <a:t>: </a:t>
            </a:r>
            <a:r>
              <a:rPr lang="es-ES" sz="2400" dirty="0"/>
              <a:t>Trabajadores de la hacienda que a cambio de sus servicios </a:t>
            </a:r>
            <a:r>
              <a:rPr lang="es-ES" sz="2400" dirty="0" smtClean="0"/>
              <a:t>recibían </a:t>
            </a:r>
            <a:r>
              <a:rPr lang="es-ES" sz="2400" dirty="0"/>
              <a:t>en arriendo una porción de tierra dentro de esta.</a:t>
            </a:r>
          </a:p>
        </p:txBody>
      </p:sp>
      <p:pic>
        <p:nvPicPr>
          <p:cNvPr id="6151" name="Picture 7" descr="MC00277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149725"/>
            <a:ext cx="2986088" cy="2239963"/>
          </a:xfrm>
          <a:prstGeom prst="rect">
            <a:avLst/>
          </a:prstGeom>
          <a:noFill/>
        </p:spPr>
      </p:pic>
      <p:pic>
        <p:nvPicPr>
          <p:cNvPr id="6153" name="Picture 9" descr="pag_101_joven_hacendado_ch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124744"/>
            <a:ext cx="1762125" cy="23764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67</TotalTime>
  <Words>225</Words>
  <Application>Microsoft Office PowerPoint</Application>
  <PresentationFormat>Presentación en pantalla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Fundición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mane</dc:creator>
  <cp:lastModifiedBy>PACKARD BELL</cp:lastModifiedBy>
  <cp:revision>9</cp:revision>
  <dcterms:created xsi:type="dcterms:W3CDTF">2014-04-27T15:29:34Z</dcterms:created>
  <dcterms:modified xsi:type="dcterms:W3CDTF">2014-04-27T18:13:48Z</dcterms:modified>
</cp:coreProperties>
</file>