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84" r:id="rId8"/>
    <p:sldId id="283" r:id="rId9"/>
    <p:sldId id="271" r:id="rId10"/>
    <p:sldId id="282" r:id="rId11"/>
    <p:sldId id="272" r:id="rId12"/>
    <p:sldId id="286" r:id="rId13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19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B2C5-F9F8-E542-A431-6D6AD72B7AED}" type="datetimeFigureOut">
              <a:rPr lang="es-ES" smtClean="0"/>
              <a:pPr/>
              <a:t>10-03-15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F953-D690-DA43-B743-F20F31A1B86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6181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B2C5-F9F8-E542-A431-6D6AD72B7AED}" type="datetimeFigureOut">
              <a:rPr lang="es-ES" smtClean="0"/>
              <a:pPr/>
              <a:t>10-03-15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F953-D690-DA43-B743-F20F31A1B86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3211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B2C5-F9F8-E542-A431-6D6AD72B7AED}" type="datetimeFigureOut">
              <a:rPr lang="es-ES" smtClean="0"/>
              <a:pPr/>
              <a:t>10-03-15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F953-D690-DA43-B743-F20F31A1B86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7150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B2C5-F9F8-E542-A431-6D6AD72B7AED}" type="datetimeFigureOut">
              <a:rPr lang="es-ES" smtClean="0"/>
              <a:pPr/>
              <a:t>10-03-15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F953-D690-DA43-B743-F20F31A1B86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991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B2C5-F9F8-E542-A431-6D6AD72B7AED}" type="datetimeFigureOut">
              <a:rPr lang="es-ES" smtClean="0"/>
              <a:pPr/>
              <a:t>10-03-15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F953-D690-DA43-B743-F20F31A1B86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0066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B2C5-F9F8-E542-A431-6D6AD72B7AED}" type="datetimeFigureOut">
              <a:rPr lang="es-ES" smtClean="0"/>
              <a:pPr/>
              <a:t>10-03-15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F953-D690-DA43-B743-F20F31A1B86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7461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B2C5-F9F8-E542-A431-6D6AD72B7AED}" type="datetimeFigureOut">
              <a:rPr lang="es-ES" smtClean="0"/>
              <a:pPr/>
              <a:t>10-03-15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F953-D690-DA43-B743-F20F31A1B86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8962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B2C5-F9F8-E542-A431-6D6AD72B7AED}" type="datetimeFigureOut">
              <a:rPr lang="es-ES" smtClean="0"/>
              <a:pPr/>
              <a:t>10-03-15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F953-D690-DA43-B743-F20F31A1B86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4778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B2C5-F9F8-E542-A431-6D6AD72B7AED}" type="datetimeFigureOut">
              <a:rPr lang="es-ES" smtClean="0"/>
              <a:pPr/>
              <a:t>10-03-15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F953-D690-DA43-B743-F20F31A1B86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7442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B2C5-F9F8-E542-A431-6D6AD72B7AED}" type="datetimeFigureOut">
              <a:rPr lang="es-ES" smtClean="0"/>
              <a:pPr/>
              <a:t>10-03-15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F953-D690-DA43-B743-F20F31A1B86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5855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B2C5-F9F8-E542-A431-6D6AD72B7AED}" type="datetimeFigureOut">
              <a:rPr lang="es-ES" smtClean="0"/>
              <a:pPr/>
              <a:t>10-03-15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F953-D690-DA43-B743-F20F31A1B86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0251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7B2C5-F9F8-E542-A431-6D6AD72B7AED}" type="datetimeFigureOut">
              <a:rPr lang="es-ES" smtClean="0"/>
              <a:pPr/>
              <a:t>10-03-15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EF953-D690-DA43-B743-F20F31A1B86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292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5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4" Type="http://schemas.openxmlformats.org/officeDocument/2006/relationships/image" Target="../media/image13.jpeg"/><Relationship Id="rId5" Type="http://schemas.openxmlformats.org/officeDocument/2006/relationships/image" Target="../media/image14.jpeg"/><Relationship Id="rId6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4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433582" cy="1162050"/>
          </a:xfrm>
        </p:spPr>
        <p:txBody>
          <a:bodyPr>
            <a:normAutofit fontScale="90000"/>
          </a:bodyPr>
          <a:lstStyle/>
          <a:p>
            <a:r>
              <a:rPr lang="es-ES_tradnl" sz="1300" dirty="0" smtClean="0">
                <a:solidFill>
                  <a:srgbClr val="C00000"/>
                </a:solidFill>
                <a:latin typeface="Times New Roman" pitchFamily="18" charset="0"/>
              </a:rPr>
              <a:t/>
            </a:r>
            <a:br>
              <a:rPr lang="es-ES_tradnl" sz="1300" dirty="0" smtClean="0">
                <a:solidFill>
                  <a:srgbClr val="C00000"/>
                </a:solidFill>
                <a:latin typeface="Times New Roman" pitchFamily="18" charset="0"/>
              </a:rPr>
            </a:br>
            <a:r>
              <a:rPr lang="es-ES_tradnl" sz="1300" dirty="0" smtClean="0">
                <a:solidFill>
                  <a:srgbClr val="C00000"/>
                </a:solidFill>
                <a:latin typeface="Times New Roman" pitchFamily="18" charset="0"/>
              </a:rPr>
              <a:t>COLEGIO DE LOS SS.CC. PROVIDENCIA</a:t>
            </a:r>
            <a:br>
              <a:rPr lang="es-ES_tradnl" sz="1300" dirty="0" smtClean="0">
                <a:solidFill>
                  <a:srgbClr val="C00000"/>
                </a:solidFill>
                <a:latin typeface="Times New Roman" pitchFamily="18" charset="0"/>
              </a:rPr>
            </a:br>
            <a:r>
              <a:rPr lang="es-ES_tradnl" sz="1300" dirty="0" smtClean="0">
                <a:solidFill>
                  <a:srgbClr val="C00000"/>
                </a:solidFill>
                <a:latin typeface="Times New Roman" pitchFamily="18" charset="0"/>
              </a:rPr>
              <a:t>SECTOR: HISTORIA, GEOGRAFÍA Y CIENCIAS SOCIALES</a:t>
            </a:r>
            <a:br>
              <a:rPr lang="es-ES_tradnl" sz="1300" dirty="0" smtClean="0">
                <a:solidFill>
                  <a:srgbClr val="C00000"/>
                </a:solidFill>
                <a:latin typeface="Times New Roman" pitchFamily="18" charset="0"/>
              </a:rPr>
            </a:br>
            <a:r>
              <a:rPr lang="es-ES_tradnl" sz="1300" dirty="0" smtClean="0">
                <a:solidFill>
                  <a:srgbClr val="C00000"/>
                </a:solidFill>
                <a:latin typeface="Times New Roman" pitchFamily="18" charset="0"/>
              </a:rPr>
              <a:t>NIVEL: 7°A</a:t>
            </a:r>
            <a:br>
              <a:rPr lang="es-ES_tradnl" sz="1300" dirty="0" smtClean="0">
                <a:solidFill>
                  <a:srgbClr val="C00000"/>
                </a:solidFill>
                <a:latin typeface="Times New Roman" pitchFamily="18" charset="0"/>
              </a:rPr>
            </a:br>
            <a:r>
              <a:rPr lang="es-ES_tradnl" sz="1300" dirty="0" smtClean="0">
                <a:solidFill>
                  <a:srgbClr val="C00000"/>
                </a:solidFill>
                <a:latin typeface="Times New Roman" pitchFamily="18" charset="0"/>
              </a:rPr>
              <a:t>UNIDAD TEMÁTICA: LA SOCIEDAD SE ORGANIZA</a:t>
            </a:r>
            <a:r>
              <a:rPr lang="es-ES" sz="7200" dirty="0" smtClean="0">
                <a:latin typeface="Times New Roman" pitchFamily="18" charset="0"/>
              </a:rPr>
              <a:t/>
            </a:r>
            <a:br>
              <a:rPr lang="es-ES" sz="7200" dirty="0" smtClean="0">
                <a:latin typeface="Times New Roman" pitchFamily="18" charset="0"/>
              </a:rPr>
            </a:br>
            <a:endParaRPr lang="es-CL" dirty="0"/>
          </a:p>
        </p:txBody>
      </p:sp>
      <p:sp>
        <p:nvSpPr>
          <p:cNvPr id="5" name="4 CuadroTexto"/>
          <p:cNvSpPr txBox="1"/>
          <p:nvPr/>
        </p:nvSpPr>
        <p:spPr>
          <a:xfrm>
            <a:off x="787791" y="2155318"/>
            <a:ext cx="70760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	</a:t>
            </a:r>
            <a:r>
              <a:rPr lang="es-CL" sz="4800" b="1" dirty="0" smtClean="0">
                <a:solidFill>
                  <a:srgbClr val="C00000"/>
                </a:solidFill>
              </a:rPr>
              <a:t>MEDIOAMBIENTE Y PATRIMONIO </a:t>
            </a:r>
            <a:endParaRPr lang="es-CL" sz="4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69862" y="303739"/>
            <a:ext cx="4332848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sz="2400" b="1" dirty="0" smtClean="0"/>
              <a:t>   Patrimonios de la humanidad </a:t>
            </a:r>
            <a:endParaRPr lang="es-CL" sz="2400" b="1" dirty="0"/>
          </a:p>
        </p:txBody>
      </p:sp>
      <p:pic>
        <p:nvPicPr>
          <p:cNvPr id="31746" name="Picture 2" descr="http://upload.wikimedia.org/wikipedia/commons/thumb/6/63/Iglesia_de_Castro.jpg/200px-Iglesia_de_Castr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862" y="1125415"/>
            <a:ext cx="2598420" cy="2180492"/>
          </a:xfrm>
          <a:prstGeom prst="rect">
            <a:avLst/>
          </a:prstGeom>
          <a:noFill/>
        </p:spPr>
      </p:pic>
      <p:pic>
        <p:nvPicPr>
          <p:cNvPr id="31748" name="Picture 4" descr="http://chile.travel/wp-content/uploads/2010/12/916751Sewell_chil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2066" y="924657"/>
            <a:ext cx="4381500" cy="238125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731521" y="3506665"/>
            <a:ext cx="844062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b="1" dirty="0" smtClean="0"/>
              <a:t>Chiloé</a:t>
            </a:r>
            <a:endParaRPr lang="es-CL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7061982" y="303739"/>
            <a:ext cx="970670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b="1" dirty="0" err="1" smtClean="0"/>
              <a:t>Sewell</a:t>
            </a:r>
            <a:endParaRPr lang="es-CL" b="1" dirty="0"/>
          </a:p>
        </p:txBody>
      </p:sp>
      <p:pic>
        <p:nvPicPr>
          <p:cNvPr id="31750" name="Picture 6" descr="http://imaginaisladepascua.com/wp-content/uploads/2013/08/05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9862" y="4101080"/>
            <a:ext cx="2385987" cy="2083832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1118383" y="6216134"/>
            <a:ext cx="914400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b="1" dirty="0" err="1" smtClean="0"/>
              <a:t>Moais</a:t>
            </a:r>
            <a:endParaRPr lang="es-CL" b="1" dirty="0"/>
          </a:p>
        </p:txBody>
      </p:sp>
      <p:pic>
        <p:nvPicPr>
          <p:cNvPr id="31752" name="Picture 8" descr="http://canal-i.cl/wp-content/uploads/2012/09/Cerro-Valpo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68282" y="3506665"/>
            <a:ext cx="5827374" cy="2678247"/>
          </a:xfrm>
          <a:prstGeom prst="rect">
            <a:avLst/>
          </a:prstGeom>
          <a:noFill/>
        </p:spPr>
      </p:pic>
      <p:sp>
        <p:nvSpPr>
          <p:cNvPr id="10" name="9 CuadroTexto"/>
          <p:cNvSpPr txBox="1"/>
          <p:nvPr/>
        </p:nvSpPr>
        <p:spPr>
          <a:xfrm>
            <a:off x="4702710" y="6216134"/>
            <a:ext cx="1480457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b="1" dirty="0" smtClean="0"/>
              <a:t>Valparaíso</a:t>
            </a:r>
            <a:endParaRPr lang="es-CL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8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 descr="Resultado de imagen para patrimonio cultural de la humanidad en todo el mund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0244" name="Picture 4" descr="http://images.china.cn/download/site1006/20120319/001fd04cfc6210d11a4801.jpe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40923" y="339383"/>
            <a:ext cx="3317631" cy="2488223"/>
          </a:xfrm>
          <a:prstGeom prst="rect">
            <a:avLst/>
          </a:prstGeom>
          <a:noFill/>
        </p:spPr>
      </p:pic>
      <p:pic>
        <p:nvPicPr>
          <p:cNvPr id="10246" name="Picture 6" descr="http://images.china.cn/download/site1006/20120319/001fd04cfc6210d119f962.jpe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5575" y="339384"/>
            <a:ext cx="4557102" cy="2741442"/>
          </a:xfrm>
          <a:prstGeom prst="rect">
            <a:avLst/>
          </a:prstGeom>
          <a:noFill/>
        </p:spPr>
      </p:pic>
      <p:pic>
        <p:nvPicPr>
          <p:cNvPr id="10248" name="Picture 8" descr="http://static.consumer.es/patrimonio/imagenes/fotografias/declaracion0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575" y="3300412"/>
            <a:ext cx="2329376" cy="3114455"/>
          </a:xfrm>
          <a:prstGeom prst="rect">
            <a:avLst/>
          </a:prstGeom>
          <a:noFill/>
        </p:spPr>
      </p:pic>
      <p:sp>
        <p:nvSpPr>
          <p:cNvPr id="10250" name="AutoShape 10" descr="data:image/jpeg;base64,/9j/4AAQSkZJRgABAQAAAQABAAD/2wCEAAkGBhQSERUUExQWFBQWGBcYGRgXFxwXGhgYHBgYGhwYGBgYHCYfFxkjGRkaHy8gIycpLCwsGh4xNTAqNSYrLCkBCQoKDgwOGg8PGiwkHCQsLCwsKSwsLCwpLCwsLCwsLCwsLCwsLCwsLCwpLCwsLCwsLCwsLCwsLCwsLCwsLCwsLP/AABEIAMIBAwMBIgACEQEDEQH/xAAbAAACAgMBAAAAAAAAAAAAAAADBAIFAAEGB//EAEMQAAECBAQDBgQFAwIEBQUAAAECEQADITEEEkFRBWFxBhMigZGxMqHB8BRC0eHxI1JicoIHJDOyFRZDY7M0c4OSov/EABkBAAMBAQEAAAAAAAAAAAAAAAECAwAEBf/EACcRAAICAgIBBAICAwAAAAAAAAABAhESIQMxQRMiUWEyQqHBBHGR/9oADAMBAAIRAxEAPwD0CROA0h9GLS0cIrtbfLLezVNRq7Ch9YkrtatzllgWyu/nmD36Q0pQ+R0pHZ4jG0oDFfMkKVVjHNzO106uVCQ7ZXq271r8vOE8b28ngK+EAsAwBKWu1KuxvvGXLGPQHH5Or7qkTl4Un+I4RPbSe/hUKANRKtNSRU9d+kRPa7EkkicRfQMPJt4Z/wCQhMDteLnuEhR1LWPnbWKX/wAxjRSaXoRro51Htzjm8R2hmGXkmqKwPh3G9WcvzekVKiWu37c4jLnm3pjVFeDvZHFFTPgL9MgsdipxT6RXDtkZM5cucklILBQbMOrUP3eOVlYiYlSVAl01s7aU8ifUxMoM/Ff1CEiYoZjYM+UqDvShhocsrtsLimqSPV8MUkA7gEQ8hQir4ejwISSAoJAI5pABp1+kPFLR1OpbJK0NUgYWxhdjpG8x1EDEOQ6J9IGqbC2aNwMTZA5q4CBBzJewgkvh5OrRS0kTptipAjWURZI4UNS8FPCxtC+ohsGU3dxNEt94tFcPazRFEloz5EZQFk4AmDy8C0NJLRsqiTm2VUUA7iBzZMN5DGd1vC2GhCXLPODCWIa7oRDIIzlZkhfuBA1IIhlQiOSNZqESi8CytrFmZMDOHhsjYlflMah/8KIyDmajxTD8QKCVA0cOBreGVcWWpz8L3Ec8qfsWfTeHpSyEh/OOKUaBkwi8cbE/OI/iHY6GhGsIYpbqbn99YclYYumummzwWkkKHlE3+7RuVNLkM2pPL6xBQ0cirC1T1gndkUCep6QthJIIJPKgP31gOKowSW5fWCSEEDxW86/s0ElS9RXZxztGtIxBEhRuTzh6ZJHdSlD4kFSVD/FSlEejP/ugCZoYNTlBpSyA9LHz5QMq2OtFxipS56JU6WoiYg5JnMXSvnQMTyi84XxeamWVTQVBJWFU8QKQGDMKPqed45DA8SXKWlSTlKa715isd3wufLmpBDEgHNS5UxUzWr90hfVlDrorGEZ99hsNx1Mw/wBMhY8T5bpYs5BahvFxh05gFA0MeZ8akKwmJHdlgoZkHa4Ia2p9TFnxbGDEYXvkHKpDd6gWe2YDa9eojoXNJb7TEfGvHZ6D+EBuRBpeEAEeQTuLYlC0lSlgoSACXomhF7ioNd6wfiHaTETpYlzFlTF6DIX0BIbN0h/VExPWhIETEsCPH+Gdrp8lSig0JBUkhwdHJNfnFkP+JU0FyEkVdJpci2oZqXvAzMelvziEzEtrHm2C/wCJKgWWywTd2YbUHyi0xHbyWUnKFBWhKXHyNYdOPlits69WMEV+K7RS0Alwpv7SD9Y4DG9tZ75UlOoon4vUODp5ecKYTjCiMqktS7N6NpzET5eTFewaCv8AI9FwXauRMUEpUQTZ0mp2B3i4St7R4pM4gQqlCliCHDF3DfrF/wAJ/wCISkFptdXAAc1uw53HKhjQnfZnR6gkxN4q+F8UTOAKSCCHDEnflQ0tFjFDE2jMkRBjbwAm+7jRQIzNG4ASJTAliDFUBWuCjATGRsqjIYB4BJw6QxU2bRmb94YVKGWutdoTlYZYuzdYbWlVANRU6Ryy77EMyoSAQAx1PyiOZ1UUGJr0/WDSMMkJCSxuSx13eNSkpS5TetXf2hUzDKSCQyWAF7k2vC+JmO9QeTPvtERPJ22F9eUCxMt2BISK2+7mAlvZgsqeMrUez394aXMYVIHTp0ivQhOU5XIDUsHvrr6QedNAcsRehGvUwWjGS5ocMonnt1+6wxhUqUqjNfaEVGYT4bfe8NpKgBYPdvVztAkMg5kly7Xo1axd9n8aZK7lKVEBuVQfvrFDhMU2bNVZ9vv2jcvGrdssTkpMaLrZ13bLDjEZUylZpksd4P8ATQEPvUXg/ZThJSgTDmJmCiBSgUXzPzRfR4q+y0s96VAKLA5i5ACfDetXINDQx3MtQRLOQZSQQSbhRCSkeqhTrGUmlidCV+44vjsiYZ0weAhyLHkG8mivXh5pbwoYEEVIttFjxLHAzZhIXVarpP8AcYUVg3nyZwdlyZ6Ug0eYgk5RTUEecdCEYuMNMKs3dpJAIorR3rTeKviWbvWISKfC7+btD+JxaFrkzAsgIKi2U1dLftrAMdMSqYFpYkBieVdSIz0ibK9UslyoJZ7HS0ZMml2Ft6/LSDGeDVnb4a3L2Da0Mb7wkBjlbMKXpoAL/vE8hCCSpWhKW0Y7a1gapqmdikH1NSAKv7Qb/wASQijPvQP6NQQRXdrDoAegDtRtNWPpGuttGoVVLJe9QND8zaMnFLJTSgoB6vz6RLEYdTqfMphRKbfr96wvhc4VVBSNzRuTmHT1YCw4XxibKU0mYoC5agPUGl23jveyfbMzT3U5Q7z8ptmFaWYKp5x52pJTq73IDdA+sQloKFpWlYBT91a23nDxnTBR7kMVGLxMeeYbt08wf2skZXtuQTU1e+0dlKnBYdJBHIv7R1xUZdCOTQ/+KjPxnUwoBGwtoZwQVJhziDtEfxB2gffGI948LiGwv4gxkLkmMg4oNs8Pm4okW1an6wWRmDsD8vv+IHJXQeEANTWv8QyCQgsHMcD+AkkBga1On7vCZmgG5JJ29njRxJaotqbebe0DUouGLEa/ubQVEAz3BcsXLvaotvygs5fhL3rz9WMRymrF6nWgbnSkJzJiiGcU1HzEBKwD8hRCRm2rrX60gAmBbuaCnnpcUMJ4SStasoJH8O55RbYfhRTLrlJemWo2ZiPijOo+RlsYQfCMpZtBaJmSlqnz002qYBOKh4UAknfoXfnBigggUar6E/ZiP2MbkSkoHhqaVP3QRs2NTyalOf3rEsInIhyASfMdHJq0YZDiob7vAsLLvs/xTuZcxkmY4JFSACwAJLUu2pj0ESwMpPiWVJ6IDh2GlBc1p5R5VKmAJUnMcpDEbWNNj4fnHovBeLpmYYTD4cmcqA1YfF0Nv4hbSLReijwxEyZlJ+IKZr5mPpC3EMUoYYZg03Bz5awdFoWpugPiqCXoDrDPZlaTOBUQkZS3MmjDc1Non2p4RMmSjWoVmYPlUBmIetHSTWtQkQ8ZrIZq46KLA8OzjFJl1MiaShJF0LqEkNQ0bq0UPE8cnOgsACCCGYgg1BHWOg4JxD8PiQZgYTAEzbkgWc/2qTSnXeNdtexawoTsOAUs+VNmIUQU0YjIjMeusWyV0yUo6tHPzsVlTQ8z7aQoEIUxcg6EFq0u+sMTMIS4KqjRq260/aK6aVIXlBpRhe9fXpAil4IseXloFFJZtC583pB5MsMFISlO5uT6FxXeK2eovlVXKHcVb52gs5RKHOxZhXqdg4jOJiwlzhUpAd6kGrRBOAJJUFkp0Dt+vpFdh8SsDKQoUuASXuHGtKQxh5Cz4nIYMPylQsPisBAcXHyazaMLMK7lhVr6FmZvpBZsjKlsxG5NfIAm0EkIysXIb4gfFWhvu+sCncPSoOFKpoa+8DLezCylKYtlU/TN6foY6Hsr2lOGSrM60k2JIysPyvTUaRUJwbIIQQa2Yb6udo1MljobX9TFFyV0arPUOC9o5WKUpKAoKSHII0dtIt+5jx3heOXhpveSl1DgghwRqk6HQjy8/UOBdokYoHKChSWzJUzh9mNRHVDksXEsCiIlJg8aMUs1AMhjINkMZGyNR4YiSlJPxdD7D7eMBNwGaz6+T2gKsSlLhJbZ6k8uQia8ezVofvyjg2FmpkhSjWtaEaG/iFrBniIwoAJNSSK7XevVoOvFAGp+2/mJYMAitSNNrwMmjC5WpVEUSKaP5irmJSsDVihi2pOUF+WsPlRYska6ByX60/aIT5E2/r9vWBn4Gq+gGFVlV4lJFSKXAIozh76dIiqaxAZWV7akuLAa1gmBwwWt1pZI2ep2YHzL7c4skpSkuACo1zEWPStYEpUwE1Bhtq23J/0jZlZg4A8/4gMzFJd1EfP6U5xJMx66aHRudftog7GDTZIZjQ097dIDiJjbk1tvygOIWLkg2YVv184zCoKqrcJB1H318jBSpWwG8LnUWsG267avFh+IWgBKSXsQmgr5sKQCVhWVdwWYHRvfWChASfCGcubnq20LJ2xkHlYoIIIclwWcFm25O3yjvsFMUuQheULIlp5P4RvcW9eUebCYEm1n6PuRrF7w/tFMSlhNCSkMAzgg0qHqRQh4VxorCVHTYzgyFeLKnMC4zDMkn+ooO4sVqcg0LNFNjeJzMIgySrMglQQVJcpSzZQbVqcugAa7QFXHSpIJWs5VEqBUbEigUCTVi9KaXg3FsJ+Jwy/Elak+JKk6A1YFnowBo7BmikHupdFHvoMmTJxoJGUTMpUo/mBK5j0uRUKvWg68JjHlqWhZ+EkGgvzYs/KGeEcSVKWmYGzoVUGlRQpL7hx5xf8AbvgYmS04qSMySHJ3SRtuCCSf8m2izjUqZKSyjZw8kOSUMG0Ir6xkycpKgrKH0Ouv7wimblUCPv1izlqUBXKT+V6mtfWKPRBGpc7x5iSdM1wObNSJoSouywo6OQnW7C8ZileF2AU1tDyYXpzjUmYTRsqiHFBQjyoITxYQqEq3TT8wNHfYiJJQQC5zFyd6N72vE+4S1wH2t0dqxFMhKcrMpR1vVtN4Sw0ZOxADBieg1hNU/MWBr6c7wyuUlQY3JcsdWaBrwaLkFIBbM9SfrDRaQoFeHUQCkPysbtcUNY3w/iapU0KdljUGoO4g0mSQ+WofUX/3CMmIBzZnFRsW6G8UUg0d3wjt2CEpm1Gq3Pskac7x2OGny5gBQtK3ANFAljyuI8NTLILoWG536GkPYPi0yUQQcihUEajViNIdcjX2bR7X3MZHn8j/AImTQkZkylFqmofyeNQ3qoJ5mrChSgc1DVvnSDzAgEXA2ZwT0ETyHwUULaD2aLNQI+FIJs7fXaJOVCUVs2SpYYoApu2UfrDsiQlLKKiVAVY8vnE5alF3FBTr8qftCeIBzCu1Wp+/7wlt6COKxH+4k0AD/I0Jt8oZkSSzr8gCWDRXyJQE0eI1e/IVFmbnD86ZVgQDp+sI/hDpmTcQE5m+/sQquYtQBD+WtfaJzCHDMVHK+m1ecYZBK1BzQiujfqB7xlSFBplkAuQNy58L2Z9etYPh5NBmIGVmFvUteJDBoqTQbuXJDH5NBZuIyimrmj73rAcrMQnTmUBlL1NLXY112e0blzSPyKJvX3gOEQGYnOS9TtoK2ptB+/Smlq1P0DwGvAQve5lWIZnJHyglwQHA33F2HtC5xwIoR4dNX+/eGJRBNAG0OnPqXesI00GyWCkALCVHwVrqC1Bz8XvGhLU6irK58mAoAqpiXdMXNSbNUfbRtaiBQfQQOw+CfDlhK0uPC4KiCQ7OPMVdm0FI6vgcpIUs946VB2ZgCasOYD03OmvGDFGxDdL+lxFpwXiKUqKZijl+IANcWooNb+RBaZSEtld2jwX4fEnKUhK6+b8h099Yv+xvGGJw80gomHwPVplCAaNlUQPMDcwv2+klUtK2bIpiHIZztqWbb4dYocESUgj9C8dK98FZn7ZEe2PAhhZqvC8pZJSW+E3yksKsym58oopyCAFAlqNV/mPv6encfkDG8OK6d7LFb0ULqYXK/CA+8edcMxUpKVAklRA+IUBD0oa3euw8tGTxsnONMr04utfV/prDGFkuQUrIL+Q8nhvBz0EvkSDvY1pG8R3Sasyhqk7eesFz8UJRpaS2ULNnHhoaua7atAFYkMUts2UM+7taHCvOo0AuHJA9H5iBycQpKkgpIHS/Tf8AaFTMLSJRU2W/rXctaHpIUkgKUlW4Z/Qt7w9g0JY5d9aWfQ2jMRiAlnV9QIR8lukhsROYs0ABvdyQA9m0jJ89QsA1iDR/XWM/HJFAAHAL7/OnUwvi8SCCCsKTyp6E/wAQ0V9Ci0rEZMz+kQw84EkVIctWoemtIVmkPSoNniaWZNDncVqzR0UgFkOHj+71/YRkAVJnPRmjInf2axgkhgKP5bWpyiczUqUaA63toPv0hUZ20q/mNNNoXxcksHPvU7DlAUUYeRi0UBci5qdufKkbOOQ5CRZ7ftAZXDlj4lAAB2AD/O1ockKS1ATrUUc+V23hJUEDhUusKLgbhmfZ3eGpUp1KzJF6Hd/YDWBeIOkIZNyQ30HlATLmLVlfKkXNqNSl3hXbMFVMVMfKWAL0pbUwxIkqCSLAfmUXKqbGwFhB0YEShd3vuTuf0geIxwSlPiq2uv6Qjd6QRea4DqLAu166n25RDOVNlzEdCBalTeCzMd/TBZ3u7GnSrQoviJDs4LEbVax5xRJgGkyaWY89RrT70jf4F6EUfz9NRAeHzlKIUSbXahY7vSG1kuOfl1bk0K206CAk4YJmMkU1zV6F+sOSZ5BLMNzl6lgfvWISsOQxUaMaW136e8EMq2bTxMC1H05QknfYSMzEKdw1wGrsXO2nLlBlTLB/sa1MLS0i5YNYanq8RVjAQRQDo/pWv7QUjBCotZ+T/Jx0hJeLL1AuKOa8y9/WNzVChLnS9h0vtCE+cXtWz7eUWjEJ6Bw/GonyJkklSjlUSSMoCQEJZ6jXnQa68dwqY2ZBFQTp5FmvWOr7IzgFqJS2cB6MGKQ9Op236RWdpuBGRP71/Ao1clwWYnYuK1tUbEjjkrcSslaUi27H8Qyzu7JYTRlrRlXQq2h944ztdwnuMXMSKJJKhV6GtaX18xeL/DySClSVMQQQaXFQY6Ttb2bPEJEucgsvKSBQpzfnB1FX3ogUMNeMrFayieXYOWVKFqmrmh9avB8RJKbC50rTnekKTuHTZcxUpaciw7pVR+j35Q1gpExQ+IAA6uflqP0h5fNkfozDz3Spg5+Y5vrWNS8W1FMw3fc2B11e0EnEBOXMBVwwHyb6wshBzOk21IZutXaFpMxby5qFJcKUwexdr6NatoUloLlnItQ5nsSweGZSUgFVDuwYfKv2IXnVqCQBsDff+YSPwggJs0ggd2HtUD579YXx2HY2Ynao8mtE8RNKS7lSSdaObP1hSdOJZ3++cXghWBEGS6WI+/0jMNhFKfL8y0EmYBaQSoMOoP1h210Asgp6jKBtWMipQaXHm/6RkS9MNovsLIZKSolwN7vX9IxJlh6Vfz5O+vKITVuaOW0swrVtf4hM4Ylqipe+m+0QW+2MMzZgXQHMLkijDalzaBY7iDBkl6O7vpYNZvpEZeEIILKDO5cUtZw5AGvSDr4QF1KilOgb1LNu3rDe1dg2D4ZmW5W5TS7gFj70hjEz1IPhUA1w31iElyQgJJCRQkMSfo1qRCRPVnCEpAUdGalKg608oD27MOyA6HKiymZ6ty5VjUyQldPhBZ6VbroP1iWTMWYNzUdRdUQXNysENW5JFqeLbyHpE/8AQQ2dNgH9rfRoTxUlIBaWknoT72b6xHFcUCfCAoNctruHOsBwmNKyQBozqUCRptDqL7BZMTyQKZbBgH3YACvy/c0qQVLzHwpFnf1uwN4FKmMS4GbSg5itBz+7akYlTklqWAZVq/Y9oZp+DFo4JFyXqWYM7VJiZQAC+7Bn3fX7qYQwneEgOp6qrRg+uxtzaLZOHKQApQdTn+6h+v3pEZaYwjiUghnJBsXtzcUVFeucSvKQ4e9SGsCzv84vpiElJDau7UYUsLl/rfQUqUA4oWuPLmffeGjOg0JKwBUKqbYM4bcOS1K0g8vBOlwkA6G/yP3SGCumz89LuRtGZwkM59IDk6Not+ymHJnISs5BmAJNilna9AWY3juccZaA8y4CmDfFQfNg0eYYPHHNQ2IpuPrHRL7SuiWCxErLTMSo0DlttdSC+kQ3ZWE0lRtXDwBLlkEErSkl6kEuoEPShDE6Rf4JK8OvukpzS1JKiVEhjmSMoNaEZtNOdeWws0zJjoX3Y1ILEUoPp5k7Rc8G4utKUJUtwGSSWJBGUgEjRW+1Lw9yKRpjc8YbEh5qGTLmzs+cDKV1chQskFWrWGzxXzuwyV51BWRGc923iT3YSnxXcuoq10EX+KQlYXLUlgoKCspOtDS4F4VVRajJUykoCQnQEkgqKTQgjJXZPWDnYXBHAcQ7GTBLlzilOVYRlCXC3W2VJYBy5F4o8bwteGU0xC0EvRQo1ri4fWPY5nEpaiEz0lu8GUhLpC0DM4YOLZq2OtIYRh0TCVhQK1SzKLFwA6iC1Dc18oop12SfGvB4jhpABot333trcfpG5s7KokE9H9gOo+celcb/AOH8iYlZQjIoCWlJRTxZilSiAKtS+3nHJY3sHiJS1ZCJqUKSh/hW6glgBUH4xqKmHUk9iPjaKDES3QFBy9x+ux8oBOxJYG7bg03+kWk7hK0LUJiVJIvmchql3taF/wALUku1ilgx5tDqS8k2iplOCSC3QWETONNXZVnd/t4amYUVKDlLGmnrpCeHQkk5gSdhQc7ftFLT2KTTxMAVlpJ6RkaTg3qHb/TGRqiDZaqlgggAkGrvcvv+kCkSlJAKi1ncvTTrYxiMEsp1JLP9t8oLI4SuoKgwra9mq9vto5rSXY9DMuiSSRU3prXW4hZGLUpYSLVenWJcSVkSk5SQAUhx1q12fU7QhheKJSkf3VFEsHu51J+UBRtWgWXSV6ODv19o0tYQCoJNQHudD6QhIxQWCzqADZrA+pH7RGfPZYqGoCB4vNj51EDDYbGl5ix3qWcEwmhTnwV1JOYtevh9mg01Sgyiqn+mgB2L9IzBqSuiS4DE+Fm+VTDrSAJ/gwVJ8Ci5clVzs71blFt3CDQpzV26XbrExhwKZRoSRSz7XjWXKKJcm/iezfWA52GhbEJZ8qU32bqw2gBw6T4nqoMWGm1w4A5awwRnDmjUFfkxd9IjipAoHdrO48n/AIgpgoaPglAZhz/RyS1B9Y1wzHKVQBpYo5sQ5tvXWEk8PRMVldQo4Bcu7fFWlouky8oCQ2VIbqIm6QyA4nFjk29Q7WDbwuJ4CSQQ5dnNfLzhjugpyw999Kj3hPFKzUAAG4PR2e0FJdBZvD4ss5FetL7DW8QWpKncqz0y3BGu+wOkC7pDGhq9Mx3F2NbAtD+EwyQkam7mlC32/KDKlsU3gKy1FyGcWGwsd+fSGEIQgNRyH57te9h5QP8AFOWFh9s1oHisdkGiT82/WEpthLCStvElk6FwCKEV2p6xOXxA53BF3YXO5cW+kU86colJJCw4DJLfyR5wLDY0KJYsQfzEnloRS8HFjqR6JheLrmHKRQZT3gWAoDY5gxNG0+cXncJU0xN28KxsoA+YLC+0eX8Nxy0zUrBBQAkKCizpKqp2Y23rHe4LtOiatGVghTJZzfz2UQNjXlE3Gi8Z2b4VhVoUoTQ6QXQvmolJKmtRj061P/4QxSpJJCEEUJcq8NSRcsD6xZy5ZZ01udN9fvSIFIJqCk7p6NaFyaKUhHD4uegywshfgzKKkl8zpBGYM1zobRuVxkqErNKPjSJlF1dPdqBLgVdqQTGz1JDj+oKuGAI//ZQ+Q0guSzpcigIa1AdeXtDZAxEJmKlTEuULebNQ4ISQ6ClJTexEo1MIY3h+HmfiP6ZzjKxytldAJq4BNSdbxY49CUy6DJldQJFAWU7i35r845zs/wAZBnrkrIKVZnIcOcoAI8h8+UMpAaXTIYvsxhlKSUichCwkJAIfOXI+N2GWKuZ2QmeIBZBQEq8QBoQSw3onlHoChKZOb4ZbZX5JZyW5mpjX4qUoqUkZswSFNX8qtdWcDzgqYr40zg09hpygFd4lOYAsxo4drRkdsrG5fClBUAAAczabcrRuB6jD6MTymZiGoTo9aeX8REY41KgQzCjlx59Pn5QjjlqKQqmUWNqtDGEw6ijx2VXKPrqOkVxSVs4w8yWcQfDnKAKhILHQB/oYmey6alRU5sA1NhtAcHNXKX/TVkH9pq/TnF9h1qLO1AzZR7k00pE5ylH8WMkmU2KRkSlCKBtQ3k1b3hNWAUpQLsC9QKMH/WOkmYXMSQkEByovRxuNrxWYyfKTlPhWa2DtU6gHXzgw5PgVxoUVJRlCfFlU4dRF7b0Dj2gvDMMUu+VmowLlqZj5awHEYtQJVkZNkoYOOdL9H3h5HwpUAEpIvZ9aQzboxqesAlj83+ULylgBRLVsHL28/v0iS1AkVpe99n26Qri8VnYGgOoH66freClZic2ZSjglVCWN9940Xuo5ixJZTl2oaAtUxWnVzQdEjyD7PEsPMWXoTQ2elHdxRnpWKYCj3CcSSQcru4ejjVqn+Ivm03vrTfrFBwuUou4ISk5ifFU9Beg2i3nklwAbfoH5lonNe4ddEMTODFKSQzfrQ+VIRVUkPrRi4r73hqcWTlKrvXXz2/m0CnYUMSC4Pwsl25mMmkBiMxeVW412O8P4aXnzArqdEhyNnrpX1ELzsKGZz4dVFnP0/iJ8NnBIUo+FiHbZ7/NvODJ2tAH50jK2XYnnt684Rl4gF6gl2BUBZy4Ow6QbETiuxFHyn+57EOKECnzeJDhlNS5Zg2lKklxf0rCJ0tjCMoFwBpV3FPL7pDEjOBYkO4I36awVGECHWsFKUFkvXNqLcxBZWJUsklTJavrTyL84MpWAjhsK9HUG8WhA+yPu0WHBMUJWepdWViWa58TVfSFMGFLDS6qUS+wIrahYPeGZnD5oIqg2/OLktl6103heykflHoPCuLgjLLdYCLIbM7tR+Qc9ej3gIIAYPq4rYf8A9B48w4fxlUrwZkihfKUqJZ6h6hjf6amTx2collkg3IUK8qVHlE8WWyOz4nxnDo8Kll/8QFsx1qWsdXjneI9q8haQy0t8SgbsPvWOfmqUXJcCjUYnnCyZReqqftV4GhXOXg6HF9rZi0EBKUUrqdBR3BHtFbI4205MxTZgwJAALANa3w69Yqu7IUQ9rFnvSpFukHVJYs7ktUcw7h60Pt0jUkDOV2ek4DGIxAdCwSGP5nFtGhhHDQC5JDt7Ab8hHnXDMaqUvwlzZ7s9C46OfIR3s3ifdolqWknNloDrqxb5GAkWU7RYLkAFnMZG1kPS3X9o3A0PbPFcSAWBSVPpdvlEJmLa21iPm+kKnHUqodGzV0Ph0dqQJWLWpxlJBqzZfMh+X3aOhQZ59hlY9WVRQDm0OVIIt7h/T1FhMZNWEuohINVGpVXSj09IZwWGcEqBSCbGxDW5B6312h4IGrMGDs1HoAxp0EFuK1QSQxZQkKfoW5V5WrCUzi6VgnKAQ1QGd6AnLentGsZkUpsxZ2pVuQF3pr1gctCBMSygEiyblVA70Z310reBGKBYxhlrmMrKCLknxAXACX5CHsdJUtaSKIoRQPSrAG0VqsQ9QWT05e33ygOD4iScjkv1d+WsZxb2jDy5Etagam/R+mg6H6wLHSQkApAHWrXq2ntDkrBKUzIUKXKWD7urrcQXC8CSx705g1gXD3qaN6xkxlFsqZGHMwgFCVKsQzvfXUt6PFxJwWQM6UtcEkt+/VrXgn46WmXM7oozIAcBNDW7hwRXd4r8LjJk8zO8IpKWWYaNqqp/mGxb7KYJFrIVJGYElWUOSgv6gfrCOJ4snKSiUkOoA5q3BLumxo14DwP4cR/9o/f2doRSn+io/wDuI+aV8oZQSYX0M4uWnJLzBQMxL0Yj4yLFjdO7xmEw5CigzQ0vMT4SHymtQ4bzgeLmeCQf8T8pi4ZUHxOIAckpndbE6wWlQuKsUxGEUtylQVLS2YpslyLml+evWLLhOElJTmWQvT4gw5E2gPClD8LiaOf6LchmU5fTQekDKHwSF/mE4gl//bSa1fz6xnx2qsXFFkqW7AeJgW2o9mo3SFpiVKIBDpArXL1sdd3Le0ux0oLnkKFMijQtYob31/muGPXmainNlAHpUMdon6VPTNiGxExQUAJYAuSS4FWdrAOdoZw2HJUEKUVFSgwZgklT70++UH7RLEieZaUOGSbqSqr3qfsw9weXnRJmqSfFPTLAc7irkQHF1YVDY1+DSlDS1VJdRyEg8nOnSOZVjFLxEsFICUTpQYWJc3Au/tHoPFeCzBkTKJ8RW4AcgAOAlR5PzprHP4vCyZahnKzMSpK2qTmBo4IpaHg0kVaOXwsn/nZiSAHM8MbVRMpUDy5tSFghJwqvCHE1JdtCki7f476xdSuHEYhU5WYS1CcXKSkpKpa25M5H6RRonpElaT8SlSyOgC39xFk7/gk1/ZPic5SFSyhRT/Qk/DT8o2gs7GzJciUqis+ckqd/CtrvtC+KxaVNc/0UItZSW+VLxvF41KsNh0A+KX3uYNYKUCK6xsU6tGfkscVie5MsTP8A1EJmOKgZq11g0wKDhTjy0GjtFfx+elSMOUqCiJCEliPCpLuC1ja8MdrzlxCVodOeUhdCRcdYi+JOqC12MAVBTy110iyHFF1KyVuxqbM7+49IquMYjJiUy0hIlqEoi/hCgl2a+txEUTs01UoA5wVJrrlfaxpyiD45dm2i5R23nIGUMw3FfOMhCVglsGSW6RqEpfAcpHNplzFroAW1Ltsz7gaDeLSThBLSS4L9SL7E0iU7ishFHcjRIPvQPCh7Tpq0sk75gD8gY7HCUidJB5RWuiUKI6Fj9BeGFYCaSGSUtZyL9DEOFYxc/NQIZgHUAOhzkfKKbiHEp2ZSStmJDJIAuQzpuPOMuLZqSH8RwQkutZSaVyKIsx2+USk4CTJU5xBKm1TUP0cxWcMBVNQ7q8QuaeZce4hvtAkd6coSkAAf3bl3dXvFcf1NSqxqTNkrVlSlc5q/ma9Xa99ohL49kJ7mRLl1LlTE9KsQOUB7PSlGbR1EIOoSBbWF8RhiBnAclagfECXcuANWDV684FRTphSfgv8AifaCaAkMkFaQom99q0830hVaTNkIJUSpUzKXcvoKN8tYHxpJHdc5abJbTU2ix4NglzcOnIwac7lRYMASw1Z60/efSsr52AnSPw6pslWYqMtQ2Ayl2N2LB2hXgy/FMfWVMHX3POsP9q+J91PmFTrzJIBIKSxSxUKAuVOC/OOfzuNnA/ikGKbVs0mlKkN4LG92FuHzpKej2NxC6prJIeju3MA/vECt3G0RZwfOKCEjNdvJq26ecTTi1BRVmOYg1erEMXPSA5fpGKIgmDyMQoApBICqKFGLVDvsYnLxasuTMSh8zaZrP6UhMzgPV/usRRNtlBPlBoWy34bxhWHmFaGJIaocEEgtQ0sK8oAmdXMzsQfSA4fBTFBgg+dPeLTC9l8TMLhDA6qIA+cBqgp2Q4xxUYmaZuXK+WnT5Rd9muLhRkYbKXTO7zNoaKLb/SBJ7AzWDzJYt/cfpFv2b7GKlYlEwzEKCc1ADV0ka9YlJrGikbuztcXLebK//JoaeEC7unoYTxHDBOxEwF8yUpILJ1zas6hbWlYdxP8A15e2WZof8RfRvlGYVP8Azc2l0S77+La1r60jlTKs52Xw9XerStSFNRABIsK5gQL0asQxU2Wf6akhdKoy5Ryd7e8W2IlviZz5TVDgpAV8B/PrTpCGAlIVi5iVArAQPCzFJYO5o9A0P9mOR4l2VknxBXcvo4UOgr7Qh/5NUstLUT/kpOVLdXJPkI6/tZw2WlCDlU2Yv4iNDq3OL38AyUqcMQx0ZhRmu9uV4d8rSVMT002eaTOwM0PlWhR2qPofpD8jsVOm5fxExsiQkBIzKCQ7AqomnnF9wuWteMWkqZISugL0cAABgBoX/WLbtJIyyiUrBJAu4flQUP6Qr5ZDLjic1xDsoiatC+8PgCEUAL5QwfYmLTA8DkomKWlIzKJJVcjM9A9g+0Z2YklYUJjfEGYmnttFzP4ZLIKWvRsxem1X1MTc31Y6ijmp/aHKojJY6qb5RkK4nhksLUMrVNApX6xkGomtnBhAM8uAa69IUxCznIcs9tIyMj0EcBccCPhX1TFb/wCp/uV9YyMhV2xn4GOCF5yHr4tfOD8ZHiV/t9oyMjfsb9RzsMM2IY1Hdm9dRGIlDKSwfOrT/ARkZE59stxguK2k/wChMdR2S+CV0X/8iv0EZGQsvxB5KTt4mqug9z+g9BHO4U/0x1EZGRSH4kv2JyzU/egjJxpGRkEYGqoL8oXxHxRuMh0JIZw6BsIucAkM7VjUZDgR03ZZIMxTh2S4erHcR1CTGRkc0/yLx6Jkwxw3/qD71jIyJS6KIsD/ANRH+lf/AHN7UjWE/wDq1/6UDydcZGRAcTXVeJerZGfShhXhg/5pZ17tNdbt7RkZDroDJ9pT4E/6j7Q7xD/pJ6p9jGoyEfX/AEZdnO8AD4uY9aL/AO4QbtUfBM5ENyoLRkZDSNEU7EIBRMJAPjTeuhjqsPKALAAClh/lGRkK+zCmNlATFsB8StOcZGRkO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10252" name="AutoShape 12" descr="data:image/jpeg;base64,/9j/4AAQSkZJRgABAQAAAQABAAD/2wCEAAkGBhQSERUUExQWFBQWGBcYGRgXFxwXGhgYHBgYGhwYGBgYHCYfFxkjGRkaHy8gIycpLCwsGh4xNTAqNSYrLCkBCQoKDgwOGg8PGiwkHCQsLCwsKSwsLCwpLCwsLCwsLCwsLCwsLCwsLCwpLCwsLCwsLCwsLCwsLCwsLCwsLCwsLP/AABEIAMIBAwMBIgACEQEDEQH/xAAbAAACAgMBAAAAAAAAAAAAAAADBAIFAAEGB//EAEMQAAECBAQDBgQFAwIEBQUAAAECEQADITEEEkFRBWFxBhMigZGxMqHB8BRC0eHxI1JicoIHJDOyFRZDY7M0c4OSov/EABkBAAMBAQEAAAAAAAAAAAAAAAECAwAEBf/EACcRAAICAgIBBAICAwAAAAAAAAABAhESIQMxQRMiUWEyQqHBBHGR/9oADAMBAAIRAxEAPwD0CROA0h9GLS0cIrtbfLLezVNRq7Ch9YkrtatzllgWyu/nmD36Q0pQ+R0pHZ4jG0oDFfMkKVVjHNzO106uVCQ7ZXq271r8vOE8b28ngK+EAsAwBKWu1KuxvvGXLGPQHH5Or7qkTl4Un+I4RPbSe/hUKANRKtNSRU9d+kRPa7EkkicRfQMPJt4Z/wCQhMDteLnuEhR1LWPnbWKX/wAxjRSaXoRro51Htzjm8R2hmGXkmqKwPh3G9WcvzekVKiWu37c4jLnm3pjVFeDvZHFFTPgL9MgsdipxT6RXDtkZM5cucklILBQbMOrUP3eOVlYiYlSVAl01s7aU8ifUxMoM/Ff1CEiYoZjYM+UqDvShhocsrtsLimqSPV8MUkA7gEQ8hQir4ejwISSAoJAI5pABp1+kPFLR1OpbJK0NUgYWxhdjpG8x1EDEOQ6J9IGqbC2aNwMTZA5q4CBBzJewgkvh5OrRS0kTptipAjWURZI4UNS8FPCxtC+ohsGU3dxNEt94tFcPazRFEloz5EZQFk4AmDy8C0NJLRsqiTm2VUUA7iBzZMN5DGd1vC2GhCXLPODCWIa7oRDIIzlZkhfuBA1IIhlQiOSNZqESi8CytrFmZMDOHhsjYlflMah/8KIyDmajxTD8QKCVA0cOBreGVcWWpz8L3Ec8qfsWfTeHpSyEh/OOKUaBkwi8cbE/OI/iHY6GhGsIYpbqbn99YclYYumummzwWkkKHlE3+7RuVNLkM2pPL6xBQ0cirC1T1gndkUCep6QthJIIJPKgP31gOKowSW5fWCSEEDxW86/s0ElS9RXZxztGtIxBEhRuTzh6ZJHdSlD4kFSVD/FSlEejP/ugCZoYNTlBpSyA9LHz5QMq2OtFxipS56JU6WoiYg5JnMXSvnQMTyi84XxeamWVTQVBJWFU8QKQGDMKPqed45DA8SXKWlSTlKa715isd3wufLmpBDEgHNS5UxUzWr90hfVlDrorGEZ99hsNx1Mw/wBMhY8T5bpYs5BahvFxh05gFA0MeZ8akKwmJHdlgoZkHa4Ia2p9TFnxbGDEYXvkHKpDd6gWe2YDa9eojoXNJb7TEfGvHZ6D+EBuRBpeEAEeQTuLYlC0lSlgoSACXomhF7ioNd6wfiHaTETpYlzFlTF6DIX0BIbN0h/VExPWhIETEsCPH+Gdrp8lSig0JBUkhwdHJNfnFkP+JU0FyEkVdJpci2oZqXvAzMelvziEzEtrHm2C/wCJKgWWywTd2YbUHyi0xHbyWUnKFBWhKXHyNYdOPlits69WMEV+K7RS0Alwpv7SD9Y4DG9tZ75UlOoon4vUODp5ecKYTjCiMqktS7N6NpzET5eTFewaCv8AI9FwXauRMUEpUQTZ0mp2B3i4St7R4pM4gQqlCliCHDF3DfrF/wAJ/wCISkFptdXAAc1uw53HKhjQnfZnR6gkxN4q+F8UTOAKSCCHDEnflQ0tFjFDE2jMkRBjbwAm+7jRQIzNG4ASJTAliDFUBWuCjATGRsqjIYB4BJw6QxU2bRmb94YVKGWutdoTlYZYuzdYbWlVANRU6Ryy77EMyoSAQAx1PyiOZ1UUGJr0/WDSMMkJCSxuSx13eNSkpS5TetXf2hUzDKSCQyWAF7k2vC+JmO9QeTPvtERPJ22F9eUCxMt2BISK2+7mAlvZgsqeMrUez394aXMYVIHTp0ivQhOU5XIDUsHvrr6QedNAcsRehGvUwWjGS5ocMonnt1+6wxhUqUqjNfaEVGYT4bfe8NpKgBYPdvVztAkMg5kly7Xo1axd9n8aZK7lKVEBuVQfvrFDhMU2bNVZ9vv2jcvGrdssTkpMaLrZ13bLDjEZUylZpksd4P8ATQEPvUXg/ZThJSgTDmJmCiBSgUXzPzRfR4q+y0s96VAKLA5i5ACfDetXINDQx3MtQRLOQZSQQSbhRCSkeqhTrGUmlidCV+44vjsiYZ0weAhyLHkG8mivXh5pbwoYEEVIttFjxLHAzZhIXVarpP8AcYUVg3nyZwdlyZ6Ug0eYgk5RTUEecdCEYuMNMKs3dpJAIorR3rTeKviWbvWISKfC7+btD+JxaFrkzAsgIKi2U1dLftrAMdMSqYFpYkBieVdSIz0ibK9UslyoJZ7HS0ZMml2Ft6/LSDGeDVnb4a3L2Da0Mb7wkBjlbMKXpoAL/vE8hCCSpWhKW0Y7a1gapqmdikH1NSAKv7Qb/wASQijPvQP6NQQRXdrDoAegDtRtNWPpGuttGoVVLJe9QND8zaMnFLJTSgoB6vz6RLEYdTqfMphRKbfr96wvhc4VVBSNzRuTmHT1YCw4XxibKU0mYoC5agPUGl23jveyfbMzT3U5Q7z8ptmFaWYKp5x52pJTq73IDdA+sQloKFpWlYBT91a23nDxnTBR7kMVGLxMeeYbt08wf2skZXtuQTU1e+0dlKnBYdJBHIv7R1xUZdCOTQ/+KjPxnUwoBGwtoZwQVJhziDtEfxB2gffGI948LiGwv4gxkLkmMg4oNs8Pm4okW1an6wWRmDsD8vv+IHJXQeEANTWv8QyCQgsHMcD+AkkBga1On7vCZmgG5JJ29njRxJaotqbebe0DUouGLEa/ubQVEAz3BcsXLvaotvygs5fhL3rz9WMRymrF6nWgbnSkJzJiiGcU1HzEBKwD8hRCRm2rrX60gAmBbuaCnnpcUMJ4SStasoJH8O55RbYfhRTLrlJemWo2ZiPijOo+RlsYQfCMpZtBaJmSlqnz002qYBOKh4UAknfoXfnBigggUar6E/ZiP2MbkSkoHhqaVP3QRs2NTyalOf3rEsInIhyASfMdHJq0YZDiob7vAsLLvs/xTuZcxkmY4JFSACwAJLUu2pj0ESwMpPiWVJ6IDh2GlBc1p5R5VKmAJUnMcpDEbWNNj4fnHovBeLpmYYTD4cmcqA1YfF0Nv4hbSLReijwxEyZlJ+IKZr5mPpC3EMUoYYZg03Bz5awdFoWpugPiqCXoDrDPZlaTOBUQkZS3MmjDc1Non2p4RMmSjWoVmYPlUBmIetHSTWtQkQ8ZrIZq46KLA8OzjFJl1MiaShJF0LqEkNQ0bq0UPE8cnOgsACCCGYgg1BHWOg4JxD8PiQZgYTAEzbkgWc/2qTSnXeNdtexawoTsOAUs+VNmIUQU0YjIjMeusWyV0yUo6tHPzsVlTQ8z7aQoEIUxcg6EFq0u+sMTMIS4KqjRq260/aK6aVIXlBpRhe9fXpAil4IseXloFFJZtC583pB5MsMFISlO5uT6FxXeK2eovlVXKHcVb52gs5RKHOxZhXqdg4jOJiwlzhUpAd6kGrRBOAJJUFkp0Dt+vpFdh8SsDKQoUuASXuHGtKQxh5Cz4nIYMPylQsPisBAcXHyazaMLMK7lhVr6FmZvpBZsjKlsxG5NfIAm0EkIysXIb4gfFWhvu+sCncPSoOFKpoa+8DLezCylKYtlU/TN6foY6Hsr2lOGSrM60k2JIysPyvTUaRUJwbIIQQa2Yb6udo1MljobX9TFFyV0arPUOC9o5WKUpKAoKSHII0dtIt+5jx3heOXhpveSl1DgghwRqk6HQjy8/UOBdokYoHKChSWzJUzh9mNRHVDksXEsCiIlJg8aMUs1AMhjINkMZGyNR4YiSlJPxdD7D7eMBNwGaz6+T2gKsSlLhJbZ6k8uQia8ezVofvyjg2FmpkhSjWtaEaG/iFrBniIwoAJNSSK7XevVoOvFAGp+2/mJYMAitSNNrwMmjC5WpVEUSKaP5irmJSsDVihi2pOUF+WsPlRYska6ByX60/aIT5E2/r9vWBn4Gq+gGFVlV4lJFSKXAIozh76dIiqaxAZWV7akuLAa1gmBwwWt1pZI2ep2YHzL7c4skpSkuACo1zEWPStYEpUwE1Bhtq23J/0jZlZg4A8/4gMzFJd1EfP6U5xJMx66aHRudftog7GDTZIZjQ097dIDiJjbk1tvygOIWLkg2YVv184zCoKqrcJB1H318jBSpWwG8LnUWsG267avFh+IWgBKSXsQmgr5sKQCVhWVdwWYHRvfWChASfCGcubnq20LJ2xkHlYoIIIclwWcFm25O3yjvsFMUuQheULIlp5P4RvcW9eUebCYEm1n6PuRrF7w/tFMSlhNCSkMAzgg0qHqRQh4VxorCVHTYzgyFeLKnMC4zDMkn+ooO4sVqcg0LNFNjeJzMIgySrMglQQVJcpSzZQbVqcugAa7QFXHSpIJWs5VEqBUbEigUCTVi9KaXg3FsJ+Jwy/Elak+JKk6A1YFnowBo7BmikHupdFHvoMmTJxoJGUTMpUo/mBK5j0uRUKvWg68JjHlqWhZ+EkGgvzYs/KGeEcSVKWmYGzoVUGlRQpL7hx5xf8AbvgYmS04qSMySHJ3SRtuCCSf8m2izjUqZKSyjZw8kOSUMG0Ir6xkycpKgrKH0Ouv7wimblUCPv1izlqUBXKT+V6mtfWKPRBGpc7x5iSdM1wObNSJoSouywo6OQnW7C8ZileF2AU1tDyYXpzjUmYTRsqiHFBQjyoITxYQqEq3TT8wNHfYiJJQQC5zFyd6N72vE+4S1wH2t0dqxFMhKcrMpR1vVtN4Sw0ZOxADBieg1hNU/MWBr6c7wyuUlQY3JcsdWaBrwaLkFIBbM9SfrDRaQoFeHUQCkPysbtcUNY3w/iapU0KdljUGoO4g0mSQ+WofUX/3CMmIBzZnFRsW6G8UUg0d3wjt2CEpm1Gq3Pskac7x2OGny5gBQtK3ANFAljyuI8NTLILoWG536GkPYPi0yUQQcihUEajViNIdcjX2bR7X3MZHn8j/AImTQkZkylFqmofyeNQ3qoJ5mrChSgc1DVvnSDzAgEXA2ZwT0ETyHwUULaD2aLNQI+FIJs7fXaJOVCUVs2SpYYoApu2UfrDsiQlLKKiVAVY8vnE5alF3FBTr8qftCeIBzCu1Wp+/7wlt6COKxH+4k0AD/I0Jt8oZkSSzr8gCWDRXyJQE0eI1e/IVFmbnD86ZVgQDp+sI/hDpmTcQE5m+/sQquYtQBD+WtfaJzCHDMVHK+m1ecYZBK1BzQiujfqB7xlSFBplkAuQNy58L2Z9etYPh5NBmIGVmFvUteJDBoqTQbuXJDH5NBZuIyimrmj73rAcrMQnTmUBlL1NLXY112e0blzSPyKJvX3gOEQGYnOS9TtoK2ptB+/Smlq1P0DwGvAQve5lWIZnJHyglwQHA33F2HtC5xwIoR4dNX+/eGJRBNAG0OnPqXesI00GyWCkALCVHwVrqC1Bz8XvGhLU6irK58mAoAqpiXdMXNSbNUfbRtaiBQfQQOw+CfDlhK0uPC4KiCQ7OPMVdm0FI6vgcpIUs946VB2ZgCasOYD03OmvGDFGxDdL+lxFpwXiKUqKZijl+IANcWooNb+RBaZSEtld2jwX4fEnKUhK6+b8h099Yv+xvGGJw80gomHwPVplCAaNlUQPMDcwv2+klUtK2bIpiHIZztqWbb4dYocESUgj9C8dK98FZn7ZEe2PAhhZqvC8pZJSW+E3yksKsym58oopyCAFAlqNV/mPv6encfkDG8OK6d7LFb0ULqYXK/CA+8edcMxUpKVAklRA+IUBD0oa3euw8tGTxsnONMr04utfV/prDGFkuQUrIL+Q8nhvBz0EvkSDvY1pG8R3Sasyhqk7eesFz8UJRpaS2ULNnHhoaua7atAFYkMUts2UM+7taHCvOo0AuHJA9H5iBycQpKkgpIHS/Tf8AaFTMLSJRU2W/rXctaHpIUkgKUlW4Z/Qt7w9g0JY5d9aWfQ2jMRiAlnV9QIR8lukhsROYs0ABvdyQA9m0jJ89QsA1iDR/XWM/HJFAAHAL7/OnUwvi8SCCCsKTyp6E/wAQ0V9Ci0rEZMz+kQw84EkVIctWoemtIVmkPSoNniaWZNDncVqzR0UgFkOHj+71/YRkAVJnPRmjInf2axgkhgKP5bWpyiczUqUaA63toPv0hUZ20q/mNNNoXxcksHPvU7DlAUUYeRi0UBci5qdufKkbOOQ5CRZ7ftAZXDlj4lAAB2AD/O1ockKS1ATrUUc+V23hJUEDhUusKLgbhmfZ3eGpUp1KzJF6Hd/YDWBeIOkIZNyQ30HlATLmLVlfKkXNqNSl3hXbMFVMVMfKWAL0pbUwxIkqCSLAfmUXKqbGwFhB0YEShd3vuTuf0geIxwSlPiq2uv6Qjd6QRea4DqLAu166n25RDOVNlzEdCBalTeCzMd/TBZ3u7GnSrQoviJDs4LEbVax5xRJgGkyaWY89RrT70jf4F6EUfz9NRAeHzlKIUSbXahY7vSG1kuOfl1bk0K206CAk4YJmMkU1zV6F+sOSZ5BLMNzl6lgfvWISsOQxUaMaW136e8EMq2bTxMC1H05QknfYSMzEKdw1wGrsXO2nLlBlTLB/sa1MLS0i5YNYanq8RVjAQRQDo/pWv7QUjBCotZ+T/Jx0hJeLL1AuKOa8y9/WNzVChLnS9h0vtCE+cXtWz7eUWjEJ6Bw/GonyJkklSjlUSSMoCQEJZ6jXnQa68dwqY2ZBFQTp5FmvWOr7IzgFqJS2cB6MGKQ9Op236RWdpuBGRP71/Ao1clwWYnYuK1tUbEjjkrcSslaUi27H8Qyzu7JYTRlrRlXQq2h944ztdwnuMXMSKJJKhV6GtaX18xeL/DySClSVMQQQaXFQY6Ttb2bPEJEucgsvKSBQpzfnB1FX3ogUMNeMrFayieXYOWVKFqmrmh9avB8RJKbC50rTnekKTuHTZcxUpaciw7pVR+j35Q1gpExQ+IAA6uflqP0h5fNkfozDz3Spg5+Y5vrWNS8W1FMw3fc2B11e0EnEBOXMBVwwHyb6wshBzOk21IZutXaFpMxby5qFJcKUwexdr6NatoUloLlnItQ5nsSweGZSUgFVDuwYfKv2IXnVqCQBsDff+YSPwggJs0ggd2HtUD579YXx2HY2Ynao8mtE8RNKS7lSSdaObP1hSdOJZ3++cXghWBEGS6WI+/0jMNhFKfL8y0EmYBaQSoMOoP1h210Asgp6jKBtWMipQaXHm/6RkS9MNovsLIZKSolwN7vX9IxJlh6Vfz5O+vKITVuaOW0swrVtf4hM4Ylqipe+m+0QW+2MMzZgXQHMLkijDalzaBY7iDBkl6O7vpYNZvpEZeEIILKDO5cUtZw5AGvSDr4QF1KilOgb1LNu3rDe1dg2D4ZmW5W5TS7gFj70hjEz1IPhUA1w31iElyQgJJCRQkMSfo1qRCRPVnCEpAUdGalKg608oD27MOyA6HKiymZ6ty5VjUyQldPhBZ6VbroP1iWTMWYNzUdRdUQXNysENW5JFqeLbyHpE/8AQQ2dNgH9rfRoTxUlIBaWknoT72b6xHFcUCfCAoNctruHOsBwmNKyQBozqUCRptDqL7BZMTyQKZbBgH3YACvy/c0qQVLzHwpFnf1uwN4FKmMS4GbSg5itBz+7akYlTklqWAZVq/Y9oZp+DFo4JFyXqWYM7VJiZQAC+7Bn3fX7qYQwneEgOp6qrRg+uxtzaLZOHKQApQdTn+6h+v3pEZaYwjiUghnJBsXtzcUVFeucSvKQ4e9SGsCzv84vpiElJDau7UYUsLl/rfQUqUA4oWuPLmffeGjOg0JKwBUKqbYM4bcOS1K0g8vBOlwkA6G/yP3SGCumz89LuRtGZwkM59IDk6Not+ymHJnISs5BmAJNilna9AWY3juccZaA8y4CmDfFQfNg0eYYPHHNQ2IpuPrHRL7SuiWCxErLTMSo0DlttdSC+kQ3ZWE0lRtXDwBLlkEErSkl6kEuoEPShDE6Rf4JK8OvukpzS1JKiVEhjmSMoNaEZtNOdeWws0zJjoX3Y1ILEUoPp5k7Rc8G4utKUJUtwGSSWJBGUgEjRW+1Lw9yKRpjc8YbEh5qGTLmzs+cDKV1chQskFWrWGzxXzuwyV51BWRGc923iT3YSnxXcuoq10EX+KQlYXLUlgoKCspOtDS4F4VVRajJUykoCQnQEkgqKTQgjJXZPWDnYXBHAcQ7GTBLlzilOVYRlCXC3W2VJYBy5F4o8bwteGU0xC0EvRQo1ri4fWPY5nEpaiEz0lu8GUhLpC0DM4YOLZq2OtIYRh0TCVhQK1SzKLFwA6iC1Dc18oop12SfGvB4jhpABot333trcfpG5s7KokE9H9gOo+celcb/AOH8iYlZQjIoCWlJRTxZilSiAKtS+3nHJY3sHiJS1ZCJqUKSh/hW6glgBUH4xqKmHUk9iPjaKDES3QFBy9x+ux8oBOxJYG7bg03+kWk7hK0LUJiVJIvmchql3taF/wALUku1ilgx5tDqS8k2iplOCSC3QWETONNXZVnd/t4amYUVKDlLGmnrpCeHQkk5gSdhQc7ftFLT2KTTxMAVlpJ6RkaTg3qHb/TGRqiDZaqlgggAkGrvcvv+kCkSlJAKi1ncvTTrYxiMEsp1JLP9t8oLI4SuoKgwra9mq9vto5rSXY9DMuiSSRU3prXW4hZGLUpYSLVenWJcSVkSk5SQAUhx1q12fU7QhheKJSkf3VFEsHu51J+UBRtWgWXSV6ODv19o0tYQCoJNQHudD6QhIxQWCzqADZrA+pH7RGfPZYqGoCB4vNj51EDDYbGl5ix3qWcEwmhTnwV1JOYtevh9mg01Sgyiqn+mgB2L9IzBqSuiS4DE+Fm+VTDrSAJ/gwVJ8Ci5clVzs71blFt3CDQpzV26XbrExhwKZRoSRSz7XjWXKKJcm/iezfWA52GhbEJZ8qU32bqw2gBw6T4nqoMWGm1w4A5awwRnDmjUFfkxd9IjipAoHdrO48n/AIgpgoaPglAZhz/RyS1B9Y1wzHKVQBpYo5sQ5tvXWEk8PRMVldQo4Bcu7fFWlouky8oCQ2VIbqIm6QyA4nFjk29Q7WDbwuJ4CSQQ5dnNfLzhjugpyw999Kj3hPFKzUAAG4PR2e0FJdBZvD4ss5FetL7DW8QWpKncqz0y3BGu+wOkC7pDGhq9Mx3F2NbAtD+EwyQkam7mlC32/KDKlsU3gKy1FyGcWGwsd+fSGEIQgNRyH57te9h5QP8AFOWFh9s1oHisdkGiT82/WEpthLCStvElk6FwCKEV2p6xOXxA53BF3YXO5cW+kU86colJJCw4DJLfyR5wLDY0KJYsQfzEnloRS8HFjqR6JheLrmHKRQZT3gWAoDY5gxNG0+cXncJU0xN28KxsoA+YLC+0eX8Nxy0zUrBBQAkKCizpKqp2Y23rHe4LtOiatGVghTJZzfz2UQNjXlE3Gi8Z2b4VhVoUoTQ6QXQvmolJKmtRj061P/4QxSpJJCEEUJcq8NSRcsD6xZy5ZZ01udN9fvSIFIJqCk7p6NaFyaKUhHD4uegywshfgzKKkl8zpBGYM1zobRuVxkqErNKPjSJlF1dPdqBLgVdqQTGz1JDj+oKuGAI//ZQ+Q0guSzpcigIa1AdeXtDZAxEJmKlTEuULebNQ4ISQ6ClJTexEo1MIY3h+HmfiP6ZzjKxytldAJq4BNSdbxY49CUy6DJldQJFAWU7i35r845zs/wAZBnrkrIKVZnIcOcoAI8h8+UMpAaXTIYvsxhlKSUichCwkJAIfOXI+N2GWKuZ2QmeIBZBQEq8QBoQSw3onlHoChKZOb4ZbZX5JZyW5mpjX4qUoqUkZswSFNX8qtdWcDzgqYr40zg09hpygFd4lOYAsxo4drRkdsrG5fClBUAAAczabcrRuB6jD6MTymZiGoTo9aeX8REY41KgQzCjlx59Pn5QjjlqKQqmUWNqtDGEw6ijx2VXKPrqOkVxSVs4w8yWcQfDnKAKhILHQB/oYmey6alRU5sA1NhtAcHNXKX/TVkH9pq/TnF9h1qLO1AzZR7k00pE5ylH8WMkmU2KRkSlCKBtQ3k1b3hNWAUpQLsC9QKMH/WOkmYXMSQkEByovRxuNrxWYyfKTlPhWa2DtU6gHXzgw5PgVxoUVJRlCfFlU4dRF7b0Dj2gvDMMUu+VmowLlqZj5awHEYtQJVkZNkoYOOdL9H3h5HwpUAEpIvZ9aQzboxqesAlj83+ULylgBRLVsHL28/v0iS1AkVpe99n26Qri8VnYGgOoH66freClZic2ZSjglVCWN9940Xuo5ixJZTl2oaAtUxWnVzQdEjyD7PEsPMWXoTQ2elHdxRnpWKYCj3CcSSQcru4ejjVqn+Ivm03vrTfrFBwuUou4ISk5ifFU9Beg2i3nklwAbfoH5lonNe4ddEMTODFKSQzfrQ+VIRVUkPrRi4r73hqcWTlKrvXXz2/m0CnYUMSC4Pwsl25mMmkBiMxeVW412O8P4aXnzArqdEhyNnrpX1ELzsKGZz4dVFnP0/iJ8NnBIUo+FiHbZ7/NvODJ2tAH50jK2XYnnt684Rl4gF6gl2BUBZy4Ow6QbETiuxFHyn+57EOKECnzeJDhlNS5Zg2lKklxf0rCJ0tjCMoFwBpV3FPL7pDEjOBYkO4I36awVGECHWsFKUFkvXNqLcxBZWJUsklTJavrTyL84MpWAjhsK9HUG8WhA+yPu0WHBMUJWepdWViWa58TVfSFMGFLDS6qUS+wIrahYPeGZnD5oIqg2/OLktl6103heykflHoPCuLgjLLdYCLIbM7tR+Qc9ej3gIIAYPq4rYf8A9B48w4fxlUrwZkihfKUqJZ6h6hjf6amTx2collkg3IUK8qVHlE8WWyOz4nxnDo8Kll/8QFsx1qWsdXjneI9q8haQy0t8SgbsPvWOfmqUXJcCjUYnnCyZReqqftV4GhXOXg6HF9rZi0EBKUUrqdBR3BHtFbI4205MxTZgwJAALANa3w69Yqu7IUQ9rFnvSpFukHVJYs7ktUcw7h60Pt0jUkDOV2ek4DGIxAdCwSGP5nFtGhhHDQC5JDt7Ab8hHnXDMaqUvwlzZ7s9C46OfIR3s3ifdolqWknNloDrqxb5GAkWU7RYLkAFnMZG1kPS3X9o3A0PbPFcSAWBSVPpdvlEJmLa21iPm+kKnHUqodGzV0Ph0dqQJWLWpxlJBqzZfMh+X3aOhQZ59hlY9WVRQDm0OVIIt7h/T1FhMZNWEuohINVGpVXSj09IZwWGcEqBSCbGxDW5B6312h4IGrMGDs1HoAxp0EFuK1QSQxZQkKfoW5V5WrCUzi6VgnKAQ1QGd6AnLentGsZkUpsxZ2pVuQF3pr1gctCBMSygEiyblVA70Z310reBGKBYxhlrmMrKCLknxAXACX5CHsdJUtaSKIoRQPSrAG0VqsQ9QWT05e33ygOD4iScjkv1d+WsZxb2jDy5Etagam/R+mg6H6wLHSQkApAHWrXq2ntDkrBKUzIUKXKWD7urrcQXC8CSx705g1gXD3qaN6xkxlFsqZGHMwgFCVKsQzvfXUt6PFxJwWQM6UtcEkt+/VrXgn46WmXM7oozIAcBNDW7hwRXd4r8LjJk8zO8IpKWWYaNqqp/mGxb7KYJFrIVJGYElWUOSgv6gfrCOJ4snKSiUkOoA5q3BLumxo14DwP4cR/9o/f2doRSn+io/wDuI+aV8oZQSYX0M4uWnJLzBQMxL0Yj4yLFjdO7xmEw5CigzQ0vMT4SHymtQ4bzgeLmeCQf8T8pi4ZUHxOIAckpndbE6wWlQuKsUxGEUtylQVLS2YpslyLml+evWLLhOElJTmWQvT4gw5E2gPClD8LiaOf6LchmU5fTQekDKHwSF/mE4gl//bSa1fz6xnx2qsXFFkqW7AeJgW2o9mo3SFpiVKIBDpArXL1sdd3Le0ux0oLnkKFMijQtYob31/muGPXmainNlAHpUMdon6VPTNiGxExQUAJYAuSS4FWdrAOdoZw2HJUEKUVFSgwZgklT70++UH7RLEieZaUOGSbqSqr3qfsw9weXnRJmqSfFPTLAc7irkQHF1YVDY1+DSlDS1VJdRyEg8nOnSOZVjFLxEsFICUTpQYWJc3Au/tHoPFeCzBkTKJ8RW4AcgAOAlR5PzprHP4vCyZahnKzMSpK2qTmBo4IpaHg0kVaOXwsn/nZiSAHM8MbVRMpUDy5tSFghJwqvCHE1JdtCki7f476xdSuHEYhU5WYS1CcXKSkpKpa25M5H6RRonpElaT8SlSyOgC39xFk7/gk1/ZPic5SFSyhRT/Qk/DT8o2gs7GzJciUqis+ckqd/CtrvtC+KxaVNc/0UItZSW+VLxvF41KsNh0A+KX3uYNYKUCK6xsU6tGfkscVie5MsTP8A1EJmOKgZq11g0wKDhTjy0GjtFfx+elSMOUqCiJCEliPCpLuC1ja8MdrzlxCVodOeUhdCRcdYi+JOqC12MAVBTy110iyHFF1KyVuxqbM7+49IquMYjJiUy0hIlqEoi/hCgl2a+txEUTs01UoA5wVJrrlfaxpyiD45dm2i5R23nIGUMw3FfOMhCVglsGSW6RqEpfAcpHNplzFroAW1Ltsz7gaDeLSThBLSS4L9SL7E0iU7ishFHcjRIPvQPCh7Tpq0sk75gD8gY7HCUidJB5RWuiUKI6Fj9BeGFYCaSGSUtZyL9DEOFYxc/NQIZgHUAOhzkfKKbiHEp2ZSStmJDJIAuQzpuPOMuLZqSH8RwQkutZSaVyKIsx2+USk4CTJU5xBKm1TUP0cxWcMBVNQ7q8QuaeZce4hvtAkd6coSkAAf3bl3dXvFcf1NSqxqTNkrVlSlc5q/ma9Xa99ohL49kJ7mRLl1LlTE9KsQOUB7PSlGbR1EIOoSBbWF8RhiBnAclagfECXcuANWDV684FRTphSfgv8AifaCaAkMkFaQom99q0830hVaTNkIJUSpUzKXcvoKN8tYHxpJHdc5abJbTU2ix4NglzcOnIwac7lRYMASw1Z60/efSsr52AnSPw6pslWYqMtQ2Ayl2N2LB2hXgy/FMfWVMHX3POsP9q+J91PmFTrzJIBIKSxSxUKAuVOC/OOfzuNnA/ikGKbVs0mlKkN4LG92FuHzpKej2NxC6prJIeju3MA/vECt3G0RZwfOKCEjNdvJq26ecTTi1BRVmOYg1erEMXPSA5fpGKIgmDyMQoApBICqKFGLVDvsYnLxasuTMSh8zaZrP6UhMzgPV/usRRNtlBPlBoWy34bxhWHmFaGJIaocEEgtQ0sK8oAmdXMzsQfSA4fBTFBgg+dPeLTC9l8TMLhDA6qIA+cBqgp2Q4xxUYmaZuXK+WnT5Rd9muLhRkYbKXTO7zNoaKLb/SBJ7AzWDzJYt/cfpFv2b7GKlYlEwzEKCc1ADV0ka9YlJrGikbuztcXLebK//JoaeEC7unoYTxHDBOxEwF8yUpILJ1zas6hbWlYdxP8A15e2WZof8RfRvlGYVP8Azc2l0S77+La1r60jlTKs52Xw9XerStSFNRABIsK5gQL0asQxU2Wf6akhdKoy5Ryd7e8W2IlviZz5TVDgpAV8B/PrTpCGAlIVi5iVArAQPCzFJYO5o9A0P9mOR4l2VknxBXcvo4UOgr7Qh/5NUstLUT/kpOVLdXJPkI6/tZw2WlCDlU2Yv4iNDq3OL38AyUqcMQx0ZhRmu9uV4d8rSVMT002eaTOwM0PlWhR2qPofpD8jsVOm5fxExsiQkBIzKCQ7AqomnnF9wuWteMWkqZISugL0cAABgBoX/WLbtJIyyiUrBJAu4flQUP6Qr5ZDLjic1xDsoiatC+8PgCEUAL5QwfYmLTA8DkomKWlIzKJJVcjM9A9g+0Z2YklYUJjfEGYmnttFzP4ZLIKWvRsxem1X1MTc31Y6ijmp/aHKojJY6qb5RkK4nhksLUMrVNApX6xkGomtnBhAM8uAa69IUxCznIcs9tIyMj0EcBccCPhX1TFb/wCp/uV9YyMhV2xn4GOCF5yHr4tfOD8ZHiV/t9oyMjfsb9RzsMM2IY1Hdm9dRGIlDKSwfOrT/ARkZE59stxguK2k/wChMdR2S+CV0X/8iv0EZGQsvxB5KTt4mqug9z+g9BHO4U/0x1EZGRSH4kv2JyzU/egjJxpGRkEYGqoL8oXxHxRuMh0JIZw6BsIucAkM7VjUZDgR03ZZIMxTh2S4erHcR1CTGRkc0/yLx6Jkwxw3/qD71jIyJS6KIsD/ANRH+lf/AHN7UjWE/wDq1/6UDydcZGRAcTXVeJerZGfShhXhg/5pZ17tNdbt7RkZDroDJ9pT4E/6j7Q7xD/pJ6p9jGoyEfX/AEZdnO8AD4uY9aL/AO4QbtUfBM5ENyoLRkZDSNEU7EIBRMJAPjTeuhjqsPKALAAClh/lGRkK+zCmNlATFsB8StOcZGRkO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0254" name="Picture 14" descr="http://www.arquitecturamundial.com/wp-content/uploads/muralla-china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89751" y="3567699"/>
            <a:ext cx="3508423" cy="3114455"/>
          </a:xfrm>
          <a:prstGeom prst="rect">
            <a:avLst/>
          </a:prstGeom>
          <a:noFill/>
        </p:spPr>
      </p:pic>
      <p:pic>
        <p:nvPicPr>
          <p:cNvPr id="10256" name="Picture 16" descr="http://www.sexenio.com.mx/diario/20110707/6280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66986" y="3764645"/>
            <a:ext cx="2460380" cy="2917509"/>
          </a:xfrm>
          <a:prstGeom prst="rect">
            <a:avLst/>
          </a:prstGeom>
          <a:noFill/>
        </p:spPr>
      </p:pic>
      <p:sp>
        <p:nvSpPr>
          <p:cNvPr id="10" name="9 CuadroTexto"/>
          <p:cNvSpPr txBox="1"/>
          <p:nvPr/>
        </p:nvSpPr>
        <p:spPr>
          <a:xfrm>
            <a:off x="4918075" y="438090"/>
            <a:ext cx="329174" cy="28623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b="1" dirty="0" smtClean="0"/>
              <a:t>P</a:t>
            </a:r>
          </a:p>
          <a:p>
            <a:r>
              <a:rPr lang="es-CL" b="1" dirty="0" smtClean="0"/>
              <a:t>A</a:t>
            </a:r>
          </a:p>
          <a:p>
            <a:r>
              <a:rPr lang="es-CL" b="1" dirty="0" smtClean="0"/>
              <a:t>T</a:t>
            </a:r>
          </a:p>
          <a:p>
            <a:r>
              <a:rPr lang="es-CL" b="1" dirty="0" smtClean="0"/>
              <a:t>R</a:t>
            </a:r>
          </a:p>
          <a:p>
            <a:r>
              <a:rPr lang="es-CL" b="1" dirty="0" smtClean="0"/>
              <a:t>I</a:t>
            </a:r>
          </a:p>
          <a:p>
            <a:r>
              <a:rPr lang="es-CL" b="1" dirty="0" smtClean="0"/>
              <a:t>M</a:t>
            </a:r>
          </a:p>
          <a:p>
            <a:r>
              <a:rPr lang="es-CL" b="1" dirty="0" smtClean="0"/>
              <a:t>O</a:t>
            </a:r>
          </a:p>
          <a:p>
            <a:r>
              <a:rPr lang="es-CL" b="1" dirty="0" smtClean="0"/>
              <a:t>N</a:t>
            </a:r>
          </a:p>
          <a:p>
            <a:r>
              <a:rPr lang="es-CL" b="1" dirty="0" smtClean="0"/>
              <a:t>I</a:t>
            </a:r>
          </a:p>
          <a:p>
            <a:r>
              <a:rPr lang="es-CL" b="1" dirty="0" smtClean="0"/>
              <a:t>O</a:t>
            </a:r>
            <a:endParaRPr lang="es-CL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298174" y="3080826"/>
            <a:ext cx="1550720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b="1" dirty="0" smtClean="0"/>
              <a:t>C U L T U R A L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031586" y="160338"/>
            <a:ext cx="2686929" cy="4616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sz="2400" b="1" dirty="0" smtClean="0"/>
              <a:t>Patrimonio natural </a:t>
            </a:r>
            <a:endParaRPr lang="es-CL" sz="2400" b="1" dirty="0"/>
          </a:p>
        </p:txBody>
      </p:sp>
      <p:pic>
        <p:nvPicPr>
          <p:cNvPr id="33794" name="Picture 2" descr="https://encrypted-tbn3.gstatic.com/images?q=tbn:ANd9GcR9VNqI_ldJ8kL5KErR2x0EoF2jS7nQEaFRzXWBhaXb5Hq2bQJ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4469" y="801858"/>
            <a:ext cx="2714233" cy="2729132"/>
          </a:xfrm>
          <a:prstGeom prst="rect">
            <a:avLst/>
          </a:prstGeom>
          <a:noFill/>
        </p:spPr>
      </p:pic>
      <p:sp>
        <p:nvSpPr>
          <p:cNvPr id="33796" name="AutoShape 4" descr="data:image/jpeg;base64,/9j/4AAQSkZJRgABAQAAAQABAAD/2wCEAAkGBxQTEhQUExQWFhUWGBsbGRgYGB0eGBoYHRkYGhwaHh4gHCggHBslGx0dIjEhJSkrLi4uHSAzODMsNygtLisBCgoKDg0OGxAQGy4mICY0NCw0NC0vNC83OC4sLC8sLCwsLDQ0NDQ0LCwsNDQsNCwsNCwsLC8sLCwsLCwsLCwsLP/AABEIALEBHAMBIgACEQEDEQH/xAAcAAACAgMBAQAAAAAAAAAAAAAEBQMGAAECBwj/xABEEAACAQIEBAMFBAcGBgIDAAABAhEDIQAEEjEFQVFhBiJxEzKBkaEjQrHwM1JicrLB0QcUNHPh8RUWgoOzwqLSQ3SS/8QAGgEAAgMBAQAAAAAAAAAAAAAAAgMAAQQFBv/EADQRAAICAQMCAwYFAwUBAAAAAAECABEDBBIhMUEicYEFEzJRkfAUFTNhwaGx0SNCguHxUv/aAAwDAQACEQMRAD8ApEY1GJCMZGPeTzdyOMZGO4xkYqXc4jGRjuMZGJJc5jGRjuMZGJKucxjcY6jGwMSVc5jHYpnE9FlEQsnqf5DBPDNeezPsVI1jUBNhpQkmI5xeN8JfOqGmNQlR3FqIPkCgcaxK/h3w1oZs0lcpHmNmMX+HbtiRvCWbBMUWaN9N4/17Y9E4B4AoHL0jXp/axLeY2JvB9Om2++M2p1eFBZN+XMPFgyu1AV5zy1WrZhwo11GJAG5PTHsXBvBVKjoMKYBmUEmVjf64ZcD8M5fKFjRSGYAEkkm09dt+XbDkuMcfWe0Tk8OLgTo6bRe78T8mVrNeEcq86qK6v1ov6yMT0+B0FgLSQdwB0jDHOZoDCHP8cFMEm0Cb88ZkbM/FmaGXGvNCJPEXhhgNNA6QxBPRQOnXnbviv1+C5msoR38qWUciPTqTh+3Fa9UippK0z13PI25Xx3lOKmrX9jRTU0STyF8dPHkzIvNGu/ymB8eJzfIviUbNeHK6NpZRyvIi/wCGFTIQSDuMe+rwCkSrVBrZdrmL9sIOM+CMqW101KvJMEkoxM7g3iehGGYfayE04+kVl9msBaH6zyP2NgZF/wCsXw08PcF/vFbRq8gPmYdJ5W3PfD0+F8zXr6f7utOVPmJ8ixz8swegxfPDXhNMtTgsGY3YgQJ+N8O1PtBMacHxH1idPo3d+R4R6RVm/BuWFKKYKwJksSSY5zjzbO5IJswN43vItbHtHFeDLVAUvUUTfSRcdLgxisH+zVGqlvbMKXIQNc9J2j4Yx6PXKgJyOZq1ejLV7tJ5z5yB717De88h1+GJKHD6rqStKoyjchCQPiBj23hPAsvlxFNBvMt5mnrJ2+EYOZflgm9sC/CsBfZJI8TTxjK+E83UpCqlIleVwDETIBi2BsgGoupqU2E7KVILek49x9rFuWA6+hnViBK7SNsLX2q7WGXj9oZ9lqKKtzFmU4RWNP7UqpYWUX0joTzPphXxDhb00JgMQIEEn47Yt75xBzvhFxriYUE7L16YyYcuQt0mzLjQL1nnS167PpAv3EbYkroqZcIxId2LPHTp8MC8XzZZyVbynaLDAL1C25nHoVxk0ek86+UKSOsjcyfw9MYJx0BjqMaZjJlfIxkYkjGowU6NyOMZGJIxkYklyOMZGJNONxipLkcYzBGXoF2VRuxgQCfoL44z/C3qKdKtpW1jB1G4JXcCR7zCB1scYtXrFwUO5mrTaY5rPYQJOIUi2nWBBMkgwI5yAbYIo1AwlTIwx4J4RQ01WsrLVrVAihmVKcSI841OSwsAEUebc2xYG8G0adTQWSm9RnK0kmQBMw52pqCRqYSYNsc783IvgGbvy0GuSJTc9xBKNEssmqSAsiAoIJLXsSIAAO+qeUEX+zjiS0OJZerVaFDPLH9um6yfi2J/EPCtNY0zIVWNiRqksQZMDpNwDfbCx+HJOnVp38xuOwP9RhG9sw3MbuMITF4VHSfVFOqAOmCVqCLYpP8AZl4lXOUFpVR9vSQajIK1FEAOCDvtqBi5xauJ5yjlqL1qzBaaCWNzFwBYXkkgR3xzXFGjNamxYk9XMgRJAkwL7k7D17YreU8a5WtmWyqVJqiQLeVyJ1BDzIg9J5Tjxn+0Hxy2dzANHUlCnIpjZjIAZ2gxJ5dB3Jwi4JxF8rmKOYEFkYMFPQcj0BBjGhNOauKbKAan05SybMwJsMFZrh9NwAyK0XEiY22+WEnhTxxlc8IpMVqQSaT2eBEkcmF+WHlXMTthBL38oylqJ6nBBUdVJ00VPuixPTzC4E8sNuG8Ko0SxpUwpbc3kxtc3xwK0Yl/vMDBM7kVfEEIoN1Cy2IQoY4Bq52cT0JF+uFN4BZjBzIc7x/LUZD1UB5gGTPwm+Bcp4ry9VCyuBEyGIDDflPPfEme4VRdBTqU1ZBOkx5lN7g+v5OKxU8JUUK+WqTyKFSCbyIKTYX+cbYNPdsOessq3aWfL8YpOCwqKQN77EdcC5jxXl6Zg1Bcxa97dNtxhK+RakNNBSsR7Q6VZtpK1NOoAaTt37WRvmaGWYlqSEC7K1RrSAfKp2MASDO+HImM9bi2DDpLVmvG+XphSxswkdSJjbBv/MtF6etHUpElgZC/vH7vxjHnHHKaZlnr02RCNJpIwAlVAgySVJ5hIggDCfhtGszSKtWiQ2rYlS8ASxD6iTsYVo9JjSNPjZbEznK4ap68vElZtAdQ3MEw3XY32x1mAIkOGHUEEdPxx5xnKT1USnUDUxTBHtGVtPmuAIho1EERYDZYEYacKq5igiUm01UMaBZnRd+asrINtvSDgTiC9DLBJ7SyZisFMSMJOO51VQhrk7DE1XI5lgPsssxgt7TS6AiwT7ykXMX6HaIxVeL1KyuQdDgC+gt7wJmNVmEdxjRp9hYWZm1CZNpIEArXP9McxielQLCVuOv8vXGvZxjthh2nm3VgbIkYXHQXEqpjv2eL3QKMrenGoxLGM04Zc23ItOM04l04zTiXJukWnGwuJNON6cVcm6ej/wBmK0hl6zKoNZTdoEgEHSoO8Wn1OG2XpAGnRUQF0JPMqAAeUzAN8eYeHPFtXLGpRy9L2r12SN9hqBgAXmYnb1x6XwysyqGrR7RgZVbBBBDAGZLzabAeuPG69WOdmJ4ues0LD3KqOtRgQTmo0rpUSDYAEC5/n8umKr4z8Z5alpFEU61VTIMyo0zpLFTc6iSFJtEmJGFv9oGcb+7VCjsDYaVvKlhOpjcjsAB1nfHltGqdJlJnYkcxuJ9CPpiabCMniJk1GY4/COsa1M2ajM7XLEmfrhZnT9f9MZlKvLHVZbfHHRVQBU5zsSeZcP7HOKijnmVzapSZR6gq/wCCnFi/th8QFqFKijeV3JcWuFAIntJBx5Ildqbh1MMDII6jBvGOKiuaZBJgGQeROm089sQYFJLnrC9623aBx84vFKZAkTExthrk6q01KPTFRbtdirrHTcddxzOFWUqhXM/ntgihQ9rUN1E3EmO30F/hgzQFwaJNSxcM4hl8rUpZjLPVapTYEK6rBUghlLDqCRO9x0x6bwf+0CjXWozpoKj3NUnTckzAB2AHOSMeL06dMu6o5KqbG/pO1x/TGmYxpk6Jn1PU9fjhbYVyC4S5WxGp6dwfxJVOaq1JmixlwGlUWwBEWJUQLb37YtQ40sGTNpHKbT8u+POfALU6xOWcEVG1ezefL5RqCEcjYnVfeMEZ6nWyjMjlzrYqLSqoBbT2kG1gO2EEqGKkeU0qCyhwfOXjI8WFXSVEAtB7QRMnpBB+IxcsrW8pLkD1PKT/AKY868IeKKYWkrUqNOmTeqIA1EeWSRE20kg8xtiw+IHcMAoLMb6RPlUwJJ5b+6sE262z5ayMBVRyDYpJNyxtmqRg+0WCDAkXjmPkcUbxf4pSpFKjYq3v7MIj3DuOY/3wVmvD9cJTpKELXZ6mqysba9PRVsoPO/KTXczQRooZbSVSfaZgj3iB5tBjyry1ftdzJ4cGMG7v77wHyvXAg3AfElWnUKa1SkxJJ07MekHrG84zivCaTuzn2lRzDtUYyxN1k2GmnJFrCwG0YuHA+E0cshRgHZxJPW48ogyNzA3sTgDxHQprTBom+o+0RWkgBTuLkAFuf6wwxtQC1IPWUmDi3+krXFiFphiRf70CxChg0QRvN+XaMc5OjUNOkPb6BoeqqPBQEuNLC06L7nVEjfbEniHKmm6VGY6FBDAgCA0KZHKLGNsB53i7VKqV3YABV1NTgudKgWURyDcwsNBkqYbiNiBmHiuWqnw2ualN3YFUQIgDsxmBpYEAhbk78gJMycP6lVDQLaCi+YspRNUDzAjSwHLcsIE7zOK7wVxVyYqCo9NgFtOmwtA294Q0myzOxEQ552KBDUcnTBUSQxa9wTsJI5+7OFPRNHtDx7qsSHjvjQZr7Cmopy6r7QAkkCCBECCDIIv2sZwZw/iApNSDVKZQjSUCFTDqYPmgmSR5ib77QcVTjJqUKLJQhEIIdCo9pAg6i0WYbW77YpxzrAFdViZIO09fwxrTAjrS9JnbO6N4usf5/OClW+z0+aNaoVYGDpABBMGLwD0nDxFkAjYiR6YoSEaP2gfhBj62OH/As9oMMIU2Y3hdIAnsJIB9e2OjjO0VOVqcfvDulmSgDtjfs8SImJgmC3TGUHaUlXBxJGE2Y4xRptpJLRuV5GYi5F8NRnaYT2haaY3I+Ues4eMyc89IxsGQVweZurUVRLMFHUmB1/IxGvijIKwU0sy6gAmorICxg6gEK2WYglpsZF7VbxRxb21YhI9khPswAOgkzu0kbnBHBMixOv2QqdWYQAbWH3fpOOfl1JY8HaJ08OiXGtuNxPaWet42qS65UHK5c+59khaotoFRyG1k3JExuOUYn4bkKmYguVo0z7xHvuOehCRoB6tAvA6YXPlWYr7aoov5UU8+s9fzbBGUpIs1JkC5Y9BvFrDe/wCOOdl1QWxjPXv85uTTb6OQVXaWmnmsrkkZaQWSQPK01XJsBrtANhCwO8YUcT8Q1CGUEIoFtHlG5sOYjr3whUgecjeI1GDABho7lj8sLc9X1DTMkNBg7Hygg84Jm+3yxh93va25mzftFLxOuK8VcMCajuCPdLEqTaJvsL4E4bx4oChRGvYtMAHkRsex3G2FeeramPSbfn+WOctS1EKAbkT87+gxvxjYLEy5AH6xzmMyhCsoVWk6tOxFoIE2+He2O9YIm9+UWIg7/T64VLkyySiMxDBbC5mbQBPIfP0wVlM29NSkCpTkyDfSRzEEEfDvhocXzM7YTXEI9grEKZA5kCT8us4Jz3CGmUjbba3IjE2Xz+XK6ipmNgbH0P8AXGZviMlGVT6aituU9saE21zMx33xFFPJGfNK7bqZJ6AczixeD6VKpmCKhAREYqJ997KAY3sSY2tgTNVQRfSjN0u2nnEdcLMhmlpVaZJsGEwbx8MLzoApAMdhcsQSI5yPBCoaqw+zWFYieYJWLxc2nr1vgbP5fQbaiCAQSIN/p2+GHeY4nqo5ilsCUZdJBUlmHk+jGdpJ9cSNnSqKGpCoiSksLiALbRaQPhheLJYoy8uLniVrK5lqbB0YhlIKkciNjj1rhXiKnxL2qtQA0FKgmDeVDcxubW5b7DHnOd9lUjSmjfaAuxiYHXF5/soy6+xzDWJLKNQPIKTA+J+o6XDVouzd3ELSM2/b2MXeOqNAFUoyNXvA390kSJ2uI9FxcfCPFKXsjWqVFVaSouqo29TQsi9zpHrOKTnuHvUqM1Vj5ZiANixI+U/hhDxWm6wrE6VnSPuyTJjp3wlcauu2+ZobIyMWriey0eLpmgQur2RMbEGqCD5iYsvT0+GE/FuNUA5goKVG5gT9qQFpqAOgDtz3aY3x5YvGKopCkrFUuTcyZ5DoOw359ofbEgLsomB67k9Tb6DkIwa6TnrxFtrBXA5lz434sNQFKA0od2++wiI7A8zuZ5A6cd+EeKtQFZ7FtNgTaRJLG0kKOU8/lUaZ54b+HslUr1QlE6SVaW/VQiGJ7QY7zHPDsmJVxlRAx5WZwTN8eFRyFcsApmop+8xAYX5yG9QfonzDqStUUzoiKlNmOmxgANYixtvtPXHqXiH2dOklNpIBABYy5YbMSTO5PO0+uPNuJ5d2bSqQFuTaORuec9PTGfT5bj9Ri795YqHH9dHVSH2kgDUB5wQqHUN9aoFEgwwvyIE9PU2YFyFVS0TAnmx5GxEDvN8JvaFE1UwJAERERF57b4l4dxHWEqaSxJ0Fe8RIM8gQfh2wbC+QJSeHgmd8ZzasramKkAgkXKyRA225956xilKPMJhZM3Fh3jp2jFny/DavtqjuB5GZgm41X8xvaIBvhZWybVaxAUBoaZPck/EDpvE40YSF4mfOGbmopk7xAnpaR/vg6nxFyHkyXi8kRAibbki1/XBQ4Q9N0DLqBMQrBdVyRDEWPeO2+Bq76KjTSAMkw9yAdhG1vQ/yxrVwekyspHWWfwtn6h103W1OZM+ZAORG5G/4XxZ0giQR88eWLnH1FtTaiZN97EX62JF+RI546zWY1NIGmQJE8+Z+O+C2kmZ3xg9JV2yNQgEK0HrG8x+fjiNzAKBrGNUGxImPUCTfHWZzpdp23EAnY787W6RjhMvOx+X5+uOezKOk7YuvFJKNVUg6QxH61xgzN+IK9SJcgKICrCqB2AEYjy3C5MvZfx/PXBaZWmJBI9Z2GEs6nrIOOkWUcydQdyWjqTftvtg9+LufKWhef5+gwPUy6ySpECIvvcfPBWayTNTmBLHy9NIknYfm+Kbb3kszbZ8Vi2qwEfIBtvpb+uO8kAfapUvKyGFrKIA9IA+XPAmWySgAlgSRtIt274O4eod99pmSLg7g9v64BqA4lg8xM+VbVZTdoA59fwxZuFcMCUxrhWO5HvEAyb8hytgtmRTpG7Kx129SZP4YV8R4jodDqtEEdBttznf54Auz8CMFDrG+SrU0EIswSAWvLSZa/vGefL5Qk4rRWmupWK1GN1WIPMk/HByVhUWx2V4I2Em359cQNmAFZGWZChY59fUxikFGUx4ld/vB1Ei0mSBt8sMaFcOO/TCuqPMfXGkkGRbG0Goh8YYRnnAunzbDEGUpe0YKq3OwHP8APXEGYctE8vzOH3g7KO1QutMtpEB/uq3fqY5C+KyZNqkykxmqjzI8EZaeklg5vPlCiJKiTJO5O3PDLKLXpgafZ2i5kbcxYzbc4YUEqEBCo2u35ubid+WI82jxCaGbkSQI5c/xn+uOWdUCeTNYw0OIo8RUlqy66adToCSGHyAnfGvDni5qRShUhaUgGLFT1PUc/wCdsT5/LakhnVep1yRPIBfxwjq+HgQPZ1QzFtirW+m4OHpnxstMYpsbq25RPReMcSVVNRQSosx/WBO45HrhFxCpRemND6i+wFz25deuFHDsnWqUSrsPKYXUW90eikkA8vx5D0OHVKb6lqUyNXmCmI584g9sWjovG7kS23HtxBc1lmpsQwvtefjFsQitytizZzJGuB5IYgEMTcegB+mEtTw5mLkKCR3EkfPbGpNXjrkiY30zg+EcQVGJ5mPqewx69wDJrk8uAFh2ANRrTP6oP6q/jjzfhXBcwlRKhVU0mRJBJAImBzPxGL5mQK6DWW0RJUsAYjnpkTjJrNXj4G6x+01aPAwskcxdxPiC1a4+zLMpBBEEDlJvbbEPEqw8so3fSJm/rYdJvjtKYT9AECdAb/EkyT3nGzmSRcEH1t8+WM34nkUOJq2fMwbIVNLghGK3EFDsQZ9fh6YV1q70mcLRY03JkBWlWBMMvITYyP6YbKoBJeymSYMX9Zgknr3xDm+KU9kHMfLu0/h3wX44A9Lg+4sdanOVoqCuY1Nqhbe6CRckjr2NsZxHh+tVdW8wkDlqkzK/u7EevbCzMcTLSAsdbm3S53+mFf8AxWozinLj52F7xOwP1wQ1rdVHMA4V6E8S1rXQUh7cw494ERJ3BHfCrjOQSoxcVkJ6A2HONV9RvPLfFa4ll2Z9LGo07BSJ+I6Yd8MyjMCXJVWCwtpnvE8sAdZlXxBq9JfuUbgi4KMjtoVnB+8sEDvY43SyhIm47EXGLGmYps4plribySABtefh6zjvNZRS0lyTA2Ei4kRfpiY/aeoHFyn0OFuankdLKu3uqYwUMrVQbRjMrxVkB0qtwQJ5T/p+bDGV+KuwEkegH5+QxtJa+kCCODu0/HniPHftetz3xwWnDLkEwYkaoTuScdZXJ1Kn6Om7/uqT+AwdS8PZkn9Ew6aiF/iIwJyKOpl7SYtjrjpHIsMOU8NV9WltFMxPnqLf0CknDnJ+BgomvWSf1KbCfmR9I+OFPq8KdWljE7dpUxmnA94/PEYV3a0s3YEn6Y9BPh/Kr7qQRzdi+x330x8MH08qlPbQBzIVU35CI9cIb2ig+EQxgMo2RLoNDJU820IfoIud8MKfh/MsQPZEAQQXIUwIM37C/wBeeLZVqLTVb0hM2gL3kkmd77Xwk4vxhkazUDI8ykg+l9z8flhQ1bufABIcKjkmKM1wQqp1oWaTHsgWnluBB7/H4xcM8PaxrerSVAbgltY5XXTae5GHXhzO0/tSwVFGmEEET1A/n8sa8QeIU0hKTTvIEhgfWZAPzwX4jMW2AesoIlbo04X4TynlZz7URyOhG2MwCWPrInpizq9JVVKelQNlCkCN4iBf8cUPwqarBTTB0CxF4B5kE29RPLFmeg5Fyk2sCTHrFsYNRuLU7X9/KPxFdtqIRXrEgjVpvB1UyQe0SANuvLEFZ7AFht3jf02xIMszRcHqAfd9Bf6d8bRCpIgHud/W42wpXAh0TOdCyRBIPSmSvxZS0c746dX0gISi8rHVH8XzjE7q25JPQzb+uOGeD92TzIJ+pM4o5IW2D1VBhjVeQbCRb0Mm+B86YQhlF43i/wCN8T2Bsfw/rt/XAdSDbzR05bRaR9Rg1eAVmsnY6vbezCjddTHccojGUWCszozEneTEmOi2HxtgP2NQE6ASeSgcrdNjyk4Y0+GsFLuQmkSVkFoJ7GPW/wAMGz11MECapmoCdJU6pnUNRuCI9L7W5b4F4lkamkGnXqIb+83lB/WECNO1x1ODMrXYgFEHvEam6AXJBFxHP1x0rqHBJlpsGWVHosgfHlgNxB6QrsQHhOTzEe0eqxEzKrCi/Njv8sM81UJiHLnnHLkL8zY2A/rjls078nPSCBvHKNI7HBmYS1MKuk+hfzbxNr/AC22KLMesgArgxNnAE3vAgRzO9+V77/yOAfaEyXhQDzHuk9ZvtePTDr+7MzHUradRkKDYxPMiTAPU4XIQWK6ljzQBPmYwBNth+e5g9oJEAqZgrdAz2G11JmN4vflywOcnWcM+hUkAFzysNQEkkxPa4wdTrOtSKkKPMIO4MAg7GRv6b9MSu7QQGQBRa8CNpMXPqcMBqD1gKuq+csGaQAQIjYzHXlAwwrVhoWR702G1jEttBkT8b4CpZdWfUpHkJJB2MwLEm9uxjtg2qogEEXBIveDtPz64ppBc6oECItBET2EGfjbDfh3HKlJNICMCZkluYH6pAAwjphakqSCI2Pa20QT/ACwQjEbQPh/TCyYQJEp3/LQAvUDHkFK/iWvjMv4dtqPn/YD6TE2k6T+eeJOGZRg0sGHeIjsLGB8MWJKpWILyLe8sn48hjqONSOACfSZRlw//AEPqIopeH6VSBpdTbvPxiI74PXhZVClOkADbUNOuNt9/jjVXPZgmFpIB+s1SSfwwPmM3XZSNEE2lXY/ipt6HCTi1N8gwxlw9mExqz0oRy+kWAh2j0Mfhgp5qAErWZe6uIPYRHyOK0OB1WMmAOrGT/XDDhPBGN1zAUL+zq67CY39MW+EDknnylrkvpHFBwCQoEkkby0+haR9MRZ32jmFbUZ/WYk/CSeeD6DBFNMs0TeyS3/SFj59MF5fOUkUqqMQdzAkmfQR9cZfGDYUmM8PS4oyvD2UfbOgUbiZIHPpGO/7qKsezdo/dIU7XvvhzTzYEQANNgSJgC25g/XfE6cVUAh9IHOWFv+nn8RhTPlHO2EFQ8AxAvBjBioQR+zb4sT9DftgDO+GKanz1SAbk6ZJMdZ2xaBxIMJj6DbrEREX/AJYEzPEgDEEyszPKJMWAgT9Dg0y5r4lnGkrue8NUkQuKzQIuYkg7QALmeWJODcHypIZ2Z+gMqCekFQWPOxwfm+P0jS1imXCkjvI3BuPWOnxgGj4qZiYpoo5Bfj0mDad+kb4aG1DLRuLK4wZcFqKVhbACFAEADpEW+nzxMFIYQI5lrgRbrsD3HXFTy3HarWNMm8zJBsDuQR9Z2G+2G+Qy1StLEuGC31GxjkG22MxGMj6fIIwZQYY5nZtrna3L4D54wZgLOqDE7c/jjP8Ah9Q0yi2JiTqEnsDNuX1jbAP/AAnMrLVFCUQPfZ1uZ5+bbbacX7kleYRad1OKoDtHpJMdN5PriGhm1Ym5EWgj57nA1XIpUWz1mJJAgqoM7G4Ogc7kbcoOJOFZRVUVE8xHNvNGwkTAvaLbdMQqFW+ZXPeMFpOYuAD2I68gJ64Po5emsGNZO2ppn/p2B33nCqtxircbAzsDyj+v1xymdrGA1uWphBAjfa09hzwtlYwrWNK1By+hNA5liPKL+6FFp7EjG0yfnHnDKBLM8Rz2PugR0JPzwsNTy6FZjtMEAEe9N1PYDnfGs/mnjRqgAz5iS2q1yd/rHQYumkLCWCjmsg6g1qtQapkIhGnSYUEnrJMCwi/fef4lw9qdSmlAiASrl/Ox5XE+U7QfliqZSkiwrFmEEnTpHMm94AAuT/vhjVorBX3GMavLeOV4+HywZEEH9pHS4jTRh9iG28rMQk9CFILCOVttsH0/HOcAAX2KIq2ASBE+sTePQeuFdWgmyhltEiNTcoFpAPP1wuZqOloDymrUocEyBeTpPO8W/DBBTK5h7eMK1aoF12gFtIm4srG92ERJ7dMNKXierTJ8xFhuwn1PPlO453OKZRzmpAykga4sZJURE232sJwwylOmSzvqOpZA5Ene2/P8MW2PmUHMlzPGsxVOovWqE2g+7pvcgmADOBUrVSxWxKg2gBSZ93YC3oPXDWlVvBhRMD1Onl0iY/2wuzOdCE6QW8xBYmxAvEXuY/DFjykPnA6zVWMLGkWPlKgNAm8zzGJ9B1kWICyYYlvUDpP5vjqqHqaNNNo1HUIgb8yd73tg3hfhitU1uayIsEnTMwN1HI+aBOLLADniDV9IDkaMuKar7MmyjuxFz0JI57YOyS0oIqJmGYMRITVt31CcNBwKkCjEv7TzQzJN4FzBgWFhPXA1fLFCQjOw63EmenL0wv3wMvbUUh/yMb1Y4gWvJ5gcsY3pPr/rj3E8hU7BPfGFoxyI5kegB/2xpBfb5x/LFSVJA3OcbD4jZr7/ACx0vXEgkTov3xKlwb3HK8kcztFu5wPN7kfKcdK/r8+WBkqSo8849Z/kMaD9zjjTOx+WNBgvc4kqSs0De/THauNJ31H6DHNDLl73PpjboVMc/mfpgd6Ftti5ZVgLozpH7nEi1o3n5nEG1iL4kRZ2/PPBQebhIqWmfhN8Yle+OBlW0l7QCBz3IJ6co+oxlMkEXjtgeDD8QhL1Im22DM3UCoKekXUF5E3YSF9ACD6ntgjhfC2zBAUFVLCSBv5grSZ79OvQ4N4vwRh7R9W9RgogEezCkgXuCIj/AE3yNnx7wrGb1w5QhZJXUCEFRSpxc+4vx5dP54ny8e6AB+G889sTpShGIm8KT2F2A+JX8zidOGmNQYwR8b6hB+EDpfBP7nuB9JEGfsx+sBBANgJ+eJjRGjUwW5hQRMxufQWHee2J1y4Ag79PzzxmaoQY20gCO8Cf/kcBtwE0FH0EP/XUWWP1gydoT0JAPwxBUyCMQSLgyDPMfHbBVxyw04fwh6q6gQOkg3EgEzHKdt4+syDT4l3OAB5QUbO5oMfrE65ddJWBpYFSOqmCR6WFhjpsmDvJtG77dN+W2H78AqrN1I5X3t3G+F9bLMhvtJE9xvheLJpMv6e0+VQ3Gox/EW/rFo4JTLFgCp5lWcc5/WmZtPpjmr4VoTqKsXMajrbmNpmSY3+WLBkciXcC5Fix5RYm/wAvnhsuSp05aoxcgzFgOROMus9oaTStter+QFn785owYM+YWCfrK4mUhSdIHKQFt12Ft8c0MoqknQhnqB+ZxZ85mqKmpKiAWkXudUEWg30gz2gb4X0a1KqQdOkAA+9AKm9p5TIkxvjN+Z6YHxYyPQTQdFqB0f8ArIsrwtvMpRbKrXQSS0aV27nlaDjP+HugdgtIhGCzpEk8go723H88PqPFaMsqnzIASeQtvPqY6g6uhwUKgYqIsHIkxNgFEWjVPP8AZOMp9poG/T4j/wAK9fGZX62SroxUaBGrawhdMnruY53npgzKBxSqeXU4EQDYEtCgXvBGox1HfB1TMLT8zQWqCLXOm5UADey9N8Gt5dAUKpcCLSRawHU2HwBPLCzr1YV7sRgwupvcYiptVUOWF1UGFkmZ5390CdjywPSzuZcTTpgjYz7TfnswxYa9U/aBT5liR+zcgd7YzIVVRAGRUN/KGgC8fG4N8T8XgolsYuXWbsxnhRHY4wN0gY6r5kMx0JA5AnUR9L/LGkoOdgfgMe03CeUr5zZE9TjYMbwMWKlwejplhUAKSAT5pDbzG0SIjYA7nA1bK0FplvZ6bNBLTfYLcbyDfv6Y5/5pg3bebmz8vzFd3aI2cevpjukG6W74k9kSoZZO8xEC09Z2m+OjRYRIifnvGNq5FbkGY3Rl4InT0YQOfdLFZH6wAMfIjGmgTa+n6nb6XwxWhrWnSJ20Ex1ZnM+umoo+AxJl+HioXeAAxLweQJIA7eaR/phLZgPi+/lGpgJrbyfu4kg8zhicivtdA2EapPMKNd46ziOvSfVpAA+A5W/HFiynh+oatR6nlAqSsndZe8AT+ra2/pjPrdbjw4yxYA0av59oeDS5Mjbdt8j+YkzgIW0AcxyAixj6fGehwio8RZnAUHzXEk9yTvP4/ji6cWyU6qS3ZnFpO8apbmBEiZ77e9F4f8MoSBVDeVVOlT5QxuyGRIImJB22uMeV0eqKf6vM9Dk029dpnOV4bTVVZxqlb38qk9QpkEREmLzY2xPl+Gg+1YaViBDcgYM7TJAI2G522w2qPSV3UQykk6QIUKuwAEAKthEyABBucKlqMX0ezMeU7SdJ1CesQGIM8+dsafzfMCWJ6/SB+XYqCgdPrMq5YFIUzpZzuANQCCB1tHyOJa+QpiyNN+djblcG3fYn6H8LpKlAIKTMW1WMrLamu2oCLECOkX3xqjlvsyjEg6tRWDsQpCgBmMC3O0crynL7bydFNV/WGns1BZYcmTcLzYyvmadgLEGUWWDASL6lNt7nEdXNNmACVJYM8Ee6oaARtcWueUm5Iwuq5VagisIQFpAKzA8uuSZaDA5XjpgWvx4JCK0BNK62sNhLEbd7yZNh0x5NTlzPu/3TUuJEG0dI8o8OX2YVjJ1E2gRJsDtIgL88RZtUVYkkBrGVnTfkLmFuQSNr4TZXNEhhSRalQsZdn1JG0LaY202Eyvxa5biTFIZFXyiJqjSx6ED4xE3APfDH9oakCifv6wVwYruoLnSVJg1NAm0jrDAibm4BFtzty74bJAdhp1ElabFh1v7pIEg8h7pv0lOaq1amimAyEEzbWGgATqtYnvv6T3wLhjzUqeXWFACagRqKqCTG7EKY774SdU4BJNH9oZQHiM1zqQVNGWECYmWMBI3Mfe22DYkoUc4PMPZokqNKi+kDzczESQDv7vfE1HJpTGpiCV3gbaZFunmLD6csPjR1IgM+bedxv3H5+eOc2Vms8nzsxgRVlSD1vaguSYIgLtAjUfe79vwhLR46xqafZMqEiS3uRDTygSA4kT7pjY4vHEqalibSvkFyAdUDTbY2sRthTxnI0ynsWEFpkrOoOw1W3iY59gd8Ow5wpuvUcSnTcKMW5Li+ZzDFaVJEQ6irM2mQI5C4YiTy2PTBeby2bam40U50kqq/ftpCy0RckzuNPe3VHyIEpKAFWNRLFiCJvaS0Fpk/rHpjXEuM1abqhoyqAlmiQJkjspm5HQk2jBK6MSdtn9z/AHkogdYHxnJr7JnZwgHtAqEhiSrDTFwDK2Aibi+EeU9q1EMv2jMSuqJA0yByP3p1EdDh5X4wpOmqo0nUCNA0yymxM6STBlQZPebM8nmKZpA00AUBdAC7wTAkSI5es40fi3qtnMoKLnPBi5RCiqCFXUPNp5vO1zDXjbURywdQyYV/aFpJKnSSNIOkAwIN5gj0jriGgbe8OoVZ3mXFrk3iB685wNnMxqBliPvLe5sLgkQSL2HUehwNky5GNGhDIAhGaL1IOpVC/qixFiIO8GR0ubb474rx1abiNJhZAjcwYEbwJ/2wpp5RjqIBRJ1QHuARBXbyx5uX3VFpxrjHD6LWIY6mB8hhlBlYHK2qw6793LkKmibgQR/FDIjlmB3LQb6dTFRzBsYkd9oEhf8AMCZkl2qusHTYGDFywAQwCSYm8RjG4LRpUtNYlwkkyxC6hEudImPdW5I942sMKqaBxIQQLbvytyn6weUCMb8Ox7IgEGWjJcGyqwRSBMmA7E7SDtA+k79MNBWSip9ykOghViLfdkm5tygm4wBlW1qT9lTLQTr0kixEEEWMqb+sY3mKNBtXtagddmsFUEtFyokGQR8vjzsupfIazMzedn/qWmFE+BQJqnxA5g6U0wGglr6QASefvHl09JOEXiHh0BTNOWOmLyJNxuRpE7wDY94fDNZejTGgMNJIUSZJFiZ3JtEz2GEo41ltcHL6XEwxkiJA5gyYAG3WI3wzTvtPgQy2s9TEfCvDdR8xTBGumwlihkJ74mRuy6SfURi35HwuoVxUIOkqY3IYAkgm0qdX0x1mc4wQlFUMp1KUFzLCTAixlpk3ub4i4eXrGprChiupCSQGNtuthvuJvvjavtHULwvEQ+lxuQW5nHCuBkVHNQgIEKqwIPnQKAbfuA/IYmo8DAYw32cBYJMypeSTt9wyLb8sWWoEVnCkSFkkCYuoi9pK2vhRQq1BqWdc6QgiCoHJj7pJjUWHKOoGJm9qas2dwHpKTR4RQqGDh9NTrVRrYkzFyDMxfbt36nHPECwVmCFmkGBHMkCOR3P1+EOe0b1oYdIMaY1QbnUIQm36u18dZrOkaosQtpsBElt9z2i0HaZxxnZ8jb2Nn95sVVUEAUJy9JiB5Qtgd76gR03EjT2+OOfZBQ2s2Y+oCi8T9fj3wC+cfVq1TBYMBMDSwDRFzusbf0Kq0/KSbmG2gSIIBidzBE+mK3Oo23XlLFdZtKFK+kSSIk3sbxM89Nxgq4FpG9rem8dPzfAVMJTLkBpa9hJ8thAvETczzJjAmZ4oChYWix+zbTZZ326gb7nvgfdM57+sv3gEMznFEQAmxnTvPK/bc7Y6oZq2s6lF51BgQb8rc47Qbc4qGa40A7aklrzclQsCGixsSbKBPLayrinE641a7adKCRcSNQW243F7QBbG9NACAIo5ZY+O1hLMuhRb7VgIM6bAbkjrsJ9MUujmnqVUQsNDMGZ1gzC3YgxsAfKRJvuSMN1qVENIGlqLIrSUYwLGTHTc73A3w4XhbxSI0qVVkp2Yk6oFgPdBEXPex5bVK4RUBuTAMvwSrqEMqpIBJIGpQT3jmv8A/QtYwVS4K+ztU1eYggqdSgaoub7xPUYsKcLq6AjJICzIhi1xpC6jvY77iN9i6pUFpiXhmjfpcmY7T8b4xPrPkbMLZIvDnCdOqqQFlG0wOR0GYO0EW+NojDLL0FRRFhOswsKSNRmOpnbtjmhn5R2E2U9BcDV6dt8aRSYAkKRTRTMk+YF/joH49MZwXbrGAcTKdNPID+sFE7kgk1CesF+ffrhrmXB28wW0Acz5duf3vyMJ8jSJq0kYHUCSTOzMfNzvdW3/AFj1xLnM5oX2a+/WLBdhpUAKX5zeeW023lmypJLlKg0u+oH2YMwZHtGAiW5gDryjmTit8XfQqvVYS+oqh0zt7xLSRYttFhaObfP5taYNFU1KuouskF6raYXaSNLAt0t2xWs1mTqbWRVqlmOorcSIA/f0tMAeUECARIIYweR0+/8AyQ3HOXzBpUyx0+UBTcdkUsd+ZkfCbYStWNamrgwKh95jJZmqFVVTAncEXOnY9MGVM0f7qweRJZjYgjTZQB7x8+oye3YYA4RFZ3apWMUm8lMBmGlCCTpBYgTaCZIa5BxEQdYLjsJDUNGitMyGrVvLpMQFIdJFyNQncxIB2MjDE19NKmgYoVQ6n9mN/OsAEzqhSx5zJ5ibDluEI6MfZBTUJczHouwPmBIax5RjXEOFe1p6fa+zWwOgj7rEN2AkTB2MG8RjUg3LuviKshpVR4ip0wygl3AAN9TG0Fu4Jk2MRPfG+C0zUl2mDINmAlwbwADAlDE97HYl/CNKnX9uXWo2hmNIwNT6FC+bkGbUTuCe04b5XIKfbUFKKzFdLMANXlAJ2hiCDzPpGI+NQKTqYW8k2ZDmaDU6kE6hpUMALB2OprX8xW42AuMCMsITG4AInYqCUGw2tblPze5jKe016294wwBt7igmPUNPdgJthP8A3VghIJ8pGkTp9qzARBkQZABJ64UcLSbhKzxOu24jzqrDmrTAAkgFVDBpm5MkXgGv5zPM7SWpCwvVILtInUYXnOGdDIVKtL2hBGXf2x16idLJuTAgSgYASRc9sVvNZU6jrqVATJAUrGmTp+7a39eeNmLGo4MUxnqCUFLgkEkbCFsSSLDadLTqG8ztIANWK7FFkKCNRXpBtHQmfMZvJnDj2ABLGDIBmYuGJBHWBt8fjxVrrT92ANzF4XvF9gR158scXGSeR1jzBs1lkogOxl0nzWG9yTEcwTvaT8abmsnRamzMyhgyny7k+yC6ZkmGe4HWdogtfFGfZddILAaKcn7pYcyBItBgCT8IxVcrwZ6aay0BmIibaBBGobrUDfdmfNeIv1NJhYJuLRbmPslXFT2ihyCaarIIBMohW55eVrftG0HBQ4k9OpTpjyEKJkjVamWWStupiPxwx8LcPOmaajUrITAAARGZfNI2CwfUCOhDq5emlchHNQhFDQRAqmS0EHnMHuL7xiiULVVwua4h2XrVKr1oumpb/rAlyR30sI+GG3Cx7LykAEmTvY7gKJPl1d+k8pHyVZPZEgzqmAFjmzRv9bzfE65lk06f0hZSSQv2Y8rAX++VM7WtjGy+8JBFLC3dKms69OmG1OdbSXp3kAwdLX0honuBMjy4SZ7iAcsZB1XaJnzBVN9JixQQTF46TY6OSpsgqOF1ezB2AB1qqm2wBmLRY85EKMxmkDJT02qkRaUVSUaTeSBcwY37DB+G6USj+8GGc90gSADOmZVraybAFg1yL777YZUnZ0LU9vMFI2LIRMdRPbk2Oc9T1pR1AKhDRqKqQdZBBHNio1GIu3IYMVDToUoBBL1GKxHmLAAAabSRtFpNhGBdRXHWQGQJlp9nNzVBJSwJ8wERLfMG1rYB8YnQC6AimaajVuhgArvuY6fDFrbIjRTaQrmna0gMIZSI9CTG8DnjnjHC6NRUohZUMoIJtpgc4vYDb+Vm41AFmUeZ4pxjiblI1aXPlkC4gza+5M7WwNlODZhz7Vmk+VzIsZcJeBZp5Ac/jj0/iPhClm8wahVUBgkoYWSG1fd/SToBPUtYzhvkvDlOnTVZIIgGDIJ2BiBBPM2vJnDsntHFhWl6yhiLGVnItVakWWk/tCBTqefZlVU9oG5qCAbTcPMCMWfI5coFRyCyzt7pANtxN/ycG5XJrTSKfm2BYmfLcRI3gz/riU1ULASsrygG06T3mZE7DnvjjZdZvNAcRy4qi9aj1TUCgwswYFyCCCCbH4bQJHXdbh7eUgMJ3BiALzqvdr7X27YLrZgrIldMADlIA8xkEHTGxAMEbY6fSSVEN5TIDWiYIIv/APK0+uEtmbqBX36Q9ogqZF/tDrANRYESSvccjccowblwy6LyUURI2bSykxz3mB0OIUgTT/d2aIuYQEQRA2uPliMZmBUBAhQDZSQTYGDfUeXUW64sZspkpZLQZqcsl2CozapkiWaLSRckkR6c8dimpbWbsIC9QoggDcbgHpOBauZUaHXSqxMDSXYRsOZEGQ08x1kdf3jVYamjSZU20lh0O8XIHQ7YO8zCrlblE6ZELLru8sY/Wkwf2YO9t9thjMxlKd9SK0mDP7xYGd7QT3Nt74hzeeK2ZTaGYlbR5j13XSD2kW5Y5pVHdG2WwcWg7t5pOyleXr6GAZOpP9ZCwhjZanJOldRETza/lWDcL+zttiSkgVQAFgiCRz5wTvBkmevriOnVY+byhIVle0kaQST5hYH4dsQV7ipTY21a+clTpB2Yddxy9CMAELdTIWk61GEsSClotcNOk8zaIFtvjYV0XVGv7NwdQjy6tTBiJMCQCp+GA6/EKbqig6UI1QWFwQw0kQbG1o5wCdsDV88qEAU9NS4VSCUWNiJiJ6kCNV9r6Vxv+/393ALCHjMEUmqNKl5u5MMpJCgySecx3MTz7zVVmRHUywGrRMBipuureNfKCZAmMQ8PzpenT1MBpeC0GdZYCQSI03J1WF47YIrV9LbLYsYWQQpA8zCxnVN42Yf9VNuDfuJYIg7htOtTo1atTEMUMEMDBusqACxkAkjfEOUA1B3dyCdaMGGnmCJ6EkGCBzgnbA2dzyIXFQl0AEyilVkgKZmVMNvP3TtF1tHxGC6NJVSwtKiFslj7vmYaSTFjM2xqRcpHB4++PviLJWNfEWSHsGpUy2lgoUCTpuDI0rbyhQd9gLb4TVuAVCdVJKJRgpBJKz5QCQuoQJHra5nE2S40DAmmdaqFdiLGNJLrELbadhqHlvjlvFNJAiM7qyqFI1MoJHMBDpg72w0PnQUvMqlJ54lj4hz/AHB/FhUP0bf9f4VMZjMVh6S+8V8W2f8Aff8A8jYr6/4Rv32/jq4zGY14fh9YJlx4Z/gk+P8ADiscI2zH7w/FsZjMIw/7/P8AmNboJZm/wp/zT+DYsfGPfP7/AP7pjMZhT9PWUO01x73cz/kr/LAL/o6n/wCtU/hGMxmIvb1gGTcV/R0P80/wJhlnPfp+v/ucZjMH3Hp/cSh3huX/AEdH91fwbCDO7VPSn+FLGYzEy9DCTrCeGfok+H/lfDHPf/b+WMxmOCf1j5maO0GT/DL+7gTNfp19P5U8ZjMasH6recS/wiCcP/xFL/JT/wALYa/ePqf4MZjMHm/U9B/eUnT7+UX5z9FlfVf/AExNn/e/7a/iMbxmKXt5tC/xBM3+loev8xhpmtvgn8WNYzFZPiXy/mRP5kXHv0FT/t/xnEh/Qn91f/bGYzCE+BfP/Eaeph1X/wDJ6jCejsP8xv4GxmMxE+Ayh8cEzu1P/Ppf+IYR+M/0ifu//TG8ZjqYf1B6/wATMfgPp/MnyX6Cn+9S/BcP+Nf4M/5C/wDibG8Zisvbz/xIkUcL/wAZ/wBlsea0/cb0P8a43jMbNL8Z/wCP8wX+GbH6L/vD8Wwy8c/4hf8ALX+eMxmNZ/XX1/iLHwG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33798" name="AutoShape 6" descr="http://upload.wikimedia.org/wikipedia/commons/4/49/Cuernos_del_Paine_from_Lake_Peho%C3%A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33800" name="Picture 8" descr="http://www.iepe.org/2011/wp-content/uploads/2012/04/torres_del_paine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83015" y="801859"/>
            <a:ext cx="2588455" cy="2729131"/>
          </a:xfrm>
          <a:prstGeom prst="rect">
            <a:avLst/>
          </a:prstGeom>
          <a:noFill/>
        </p:spPr>
      </p:pic>
      <p:pic>
        <p:nvPicPr>
          <p:cNvPr id="7" name="Picture 10" descr="http://www.viajesenchile.cl/wp-content/uploads/la-portada-kiki-bolivien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59624" y="3756073"/>
            <a:ext cx="4179375" cy="29331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66092" y="534572"/>
            <a:ext cx="62601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dirty="0" smtClean="0">
                <a:solidFill>
                  <a:srgbClr val="C00000"/>
                </a:solidFill>
              </a:rPr>
              <a:t>¿Cómo nos relacionamos con el medio </a:t>
            </a:r>
            <a:r>
              <a:rPr lang="es-CL" sz="2400" dirty="0" smtClean="0">
                <a:solidFill>
                  <a:srgbClr val="C00000"/>
                </a:solidFill>
              </a:rPr>
              <a:t>?</a:t>
            </a:r>
            <a:endParaRPr lang="es-CL" sz="2400" dirty="0">
              <a:solidFill>
                <a:srgbClr val="C0000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07963" y="1364566"/>
            <a:ext cx="61616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2000" b="1" dirty="0" smtClean="0"/>
              <a:t>El </a:t>
            </a:r>
            <a:r>
              <a:rPr lang="es-CL" sz="2000" b="1" dirty="0" smtClean="0">
                <a:solidFill>
                  <a:srgbClr val="C00000"/>
                </a:solidFill>
              </a:rPr>
              <a:t>medioambiente</a:t>
            </a:r>
            <a:r>
              <a:rPr lang="es-CL" sz="2000" b="1" dirty="0" smtClean="0"/>
              <a:t> es un espacio que nos pertenece a todos y debemos realizar acciones en la vida diaria para  cuidarlo.</a:t>
            </a:r>
            <a:endParaRPr lang="es-CL" sz="20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407963" y="3685735"/>
            <a:ext cx="46282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L" b="1" dirty="0" smtClean="0"/>
          </a:p>
          <a:p>
            <a:pPr algn="just"/>
            <a:r>
              <a:rPr lang="es-CL" b="1" dirty="0" smtClean="0"/>
              <a:t>Medio ambiente:  conjuntos de componentes físicos, químicos, biológicos, sociales, económicos y culturales capaces de causar efectos directos e indirectos, en un plazo corto o largo sobre los seres vivos.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560320" y="3002168"/>
            <a:ext cx="3155929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CL" sz="2000" b="1" dirty="0" smtClean="0">
                <a:solidFill>
                  <a:srgbClr val="C00000"/>
                </a:solidFill>
              </a:rPr>
              <a:t>¿Qué es el medioambiente?</a:t>
            </a:r>
            <a:endParaRPr lang="es-CL" sz="2000" b="1" dirty="0">
              <a:solidFill>
                <a:srgbClr val="C00000"/>
              </a:solidFill>
            </a:endParaRPr>
          </a:p>
        </p:txBody>
      </p:sp>
      <p:pic>
        <p:nvPicPr>
          <p:cNvPr id="16386" name="Picture 2" descr="http://upload.wikimedia.org/wikipedia/commons/thumb/c/cf/Swamp_lake_Balarus.jpg/350px-Swamp_lake_Balaru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88757" y="3685735"/>
            <a:ext cx="3333750" cy="25050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50165" y="552893"/>
            <a:ext cx="80467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sz="2000" b="1" dirty="0" smtClean="0"/>
              <a:t> Desde el punto de vista</a:t>
            </a:r>
            <a:r>
              <a:rPr lang="es-CL" sz="2000" b="1" dirty="0" smtClean="0">
                <a:solidFill>
                  <a:srgbClr val="C00000"/>
                </a:solidFill>
              </a:rPr>
              <a:t> humano</a:t>
            </a:r>
            <a:r>
              <a:rPr lang="es-CL" sz="2000" b="1" dirty="0" smtClean="0"/>
              <a:t>, se refiere al entorno que afecta y condiciona especialmente las circunstancias de vida de las personas o de la sociedad en su conjunto.</a:t>
            </a:r>
          </a:p>
          <a:p>
            <a:pPr algn="just"/>
            <a:endParaRPr lang="es-CL" sz="2000" b="1" dirty="0" smtClean="0"/>
          </a:p>
          <a:p>
            <a:pPr algn="just"/>
            <a:r>
              <a:rPr lang="es-CL" sz="2000" b="1" dirty="0" smtClean="0"/>
              <a:t>-Comprende el conjunto de valores naturales, sociales y culturales existentes en un lugar y en un momento determinado, que influyen en la vida del ser humano y en las generaciones futuras.</a:t>
            </a:r>
            <a:endParaRPr lang="es-CL" sz="2000" b="1" dirty="0"/>
          </a:p>
        </p:txBody>
      </p:sp>
      <p:sp>
        <p:nvSpPr>
          <p:cNvPr id="15362" name="AutoShape 2" descr="Resultado de imagen para medio ambien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15364" name="AutoShape 4" descr="Resultado de imagen para medio ambien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5366" name="Picture 6" descr="https://twenergy-production-files.s3.amazonaws.com/uploads/ckeditor/pictures/1039/original_Medio_ambiente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36899" y="3221661"/>
            <a:ext cx="1659986" cy="2069025"/>
          </a:xfrm>
          <a:prstGeom prst="rect">
            <a:avLst/>
          </a:prstGeom>
          <a:noFill/>
        </p:spPr>
      </p:pic>
      <p:pic>
        <p:nvPicPr>
          <p:cNvPr id="15368" name="Picture 8" descr="http://images.forwallpaper.com/files/images/c/c2b5/c2b5cb80/619707/meio-ambiente-xv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35056" y="3784944"/>
            <a:ext cx="1801843" cy="1840634"/>
          </a:xfrm>
          <a:prstGeom prst="rect">
            <a:avLst/>
          </a:prstGeom>
          <a:noFill/>
        </p:spPr>
      </p:pic>
      <p:pic>
        <p:nvPicPr>
          <p:cNvPr id="15370" name="Picture 10" descr="https://encrypted-tbn3.gstatic.com/images?q=tbn:ANd9GcS8pwFPCohZbTfnK6WVOX3WZ9FAuV6bmpFWgW0HO9QqXycw2MoY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37093" y="3379874"/>
            <a:ext cx="1869825" cy="1752600"/>
          </a:xfrm>
          <a:prstGeom prst="rect">
            <a:avLst/>
          </a:prstGeom>
          <a:noFill/>
        </p:spPr>
      </p:pic>
      <p:pic>
        <p:nvPicPr>
          <p:cNvPr id="15372" name="Picture 12" descr="http://candetecuenta.files.wordpress.com/2010/08/atardecerdesdelespejo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0165" y="4256174"/>
            <a:ext cx="2686928" cy="175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92369" y="295422"/>
            <a:ext cx="83421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 smtClean="0">
                <a:solidFill>
                  <a:srgbClr val="C00000"/>
                </a:solidFill>
              </a:rPr>
              <a:t>Acciones que en la vida diaria podemos realizar para  cuidar el medioambiente</a:t>
            </a:r>
            <a:endParaRPr lang="es-CL" sz="2000" b="1" dirty="0">
              <a:solidFill>
                <a:srgbClr val="C0000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92369" y="1420837"/>
            <a:ext cx="8342142" cy="48013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s-CL" dirty="0" smtClean="0"/>
          </a:p>
          <a:p>
            <a:pPr algn="ctr"/>
            <a:endParaRPr lang="es-CL" dirty="0" smtClean="0"/>
          </a:p>
          <a:p>
            <a:pPr algn="ctr"/>
            <a:r>
              <a:rPr lang="es-CL" b="1" dirty="0" smtClean="0"/>
              <a:t>-Darse duchas cortas.</a:t>
            </a:r>
          </a:p>
          <a:p>
            <a:pPr algn="ctr"/>
            <a:endParaRPr lang="es-CL" b="1" dirty="0" smtClean="0"/>
          </a:p>
          <a:p>
            <a:pPr algn="ctr"/>
            <a:r>
              <a:rPr lang="es-CL" b="1" dirty="0" smtClean="0"/>
              <a:t>-No dejar corriendo el agua mientras te lavas los dientes.</a:t>
            </a:r>
          </a:p>
          <a:p>
            <a:pPr algn="ctr"/>
            <a:endParaRPr lang="es-CL" b="1" dirty="0" smtClean="0"/>
          </a:p>
          <a:p>
            <a:pPr algn="ctr"/>
            <a:r>
              <a:rPr lang="es-CL" b="1" dirty="0" smtClean="0"/>
              <a:t>-Apagar las luces si  no las estamos usando.</a:t>
            </a:r>
          </a:p>
          <a:p>
            <a:pPr algn="ctr"/>
            <a:endParaRPr lang="es-CL" b="1" dirty="0" smtClean="0"/>
          </a:p>
          <a:p>
            <a:pPr algn="ctr"/>
            <a:r>
              <a:rPr lang="es-CL" b="1" dirty="0" smtClean="0"/>
              <a:t>-Mantener el agua en los termos para no tener que usar el hervidor eléctrico tantas veces al día.</a:t>
            </a:r>
          </a:p>
          <a:p>
            <a:pPr algn="ctr"/>
            <a:endParaRPr lang="es-CL" b="1" dirty="0" smtClean="0"/>
          </a:p>
          <a:p>
            <a:pPr algn="ctr"/>
            <a:r>
              <a:rPr lang="es-CL" b="1" dirty="0" smtClean="0"/>
              <a:t>-Cerrar las llaves mientras lavas los platos.</a:t>
            </a:r>
          </a:p>
          <a:p>
            <a:pPr algn="ctr"/>
            <a:r>
              <a:rPr lang="es-CL" b="1" dirty="0" smtClean="0"/>
              <a:t>-Utilizar la lavadora con el máximo de ropa posible en cada carga.</a:t>
            </a:r>
          </a:p>
          <a:p>
            <a:pPr algn="ctr"/>
            <a:endParaRPr lang="es-CL" b="1" dirty="0" smtClean="0"/>
          </a:p>
          <a:p>
            <a:pPr algn="ctr"/>
            <a:r>
              <a:rPr lang="es-CL" b="1" dirty="0" smtClean="0"/>
              <a:t>-Regar el jardín por las mañanas o después de la puesta de sol.</a:t>
            </a:r>
          </a:p>
          <a:p>
            <a:pPr algn="ctr"/>
            <a:endParaRPr lang="es-CL" b="1" dirty="0" smtClean="0"/>
          </a:p>
          <a:p>
            <a:pPr algn="ctr"/>
            <a:r>
              <a:rPr lang="es-CL" b="1" dirty="0" smtClean="0"/>
              <a:t>-Apagar la televisión si no la estas viendo.</a:t>
            </a:r>
            <a:endParaRPr lang="es-CL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179298" y="1420837"/>
            <a:ext cx="2307102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400" b="1" dirty="0" smtClean="0"/>
              <a:t>En la casa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643532" y="554389"/>
            <a:ext cx="2236763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400" b="1" dirty="0" smtClean="0"/>
              <a:t> En el barrio</a:t>
            </a:r>
            <a:endParaRPr lang="es-CL" sz="24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492369" y="1463040"/>
            <a:ext cx="8342142" cy="48013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FontTx/>
              <a:buChar char="-"/>
            </a:pPr>
            <a:r>
              <a:rPr lang="es-CL" b="1" dirty="0" smtClean="0"/>
              <a:t>Cuidar plazas y parques</a:t>
            </a:r>
          </a:p>
          <a:p>
            <a:pPr algn="ctr">
              <a:buFontTx/>
              <a:buChar char="-"/>
            </a:pPr>
            <a:endParaRPr lang="es-CL" b="1" dirty="0" smtClean="0"/>
          </a:p>
          <a:p>
            <a:pPr algn="ctr">
              <a:buFontTx/>
              <a:buChar char="-"/>
            </a:pPr>
            <a:r>
              <a:rPr lang="es-CL" b="1" dirty="0" smtClean="0"/>
              <a:t>-No  botar la basura en el suelo</a:t>
            </a:r>
          </a:p>
          <a:p>
            <a:pPr algn="ctr">
              <a:buFontTx/>
              <a:buChar char="-"/>
            </a:pPr>
            <a:endParaRPr lang="es-CL" b="1" dirty="0" smtClean="0"/>
          </a:p>
          <a:p>
            <a:pPr algn="ctr">
              <a:buFontTx/>
              <a:buChar char="-"/>
            </a:pPr>
            <a:r>
              <a:rPr lang="es-CL" b="1" dirty="0" smtClean="0"/>
              <a:t>Evitar usar el auto en distancias cortas</a:t>
            </a:r>
          </a:p>
          <a:p>
            <a:pPr algn="ctr">
              <a:buFontTx/>
              <a:buChar char="-"/>
            </a:pPr>
            <a:endParaRPr lang="es-CL" b="1" dirty="0" smtClean="0"/>
          </a:p>
          <a:p>
            <a:pPr algn="ctr">
              <a:buFontTx/>
              <a:buChar char="-"/>
            </a:pPr>
            <a:r>
              <a:rPr lang="es-CL" b="1" dirty="0" smtClean="0"/>
              <a:t>Cuidar los árboles y la vegetación </a:t>
            </a:r>
          </a:p>
          <a:p>
            <a:pPr algn="ctr">
              <a:buFontTx/>
              <a:buChar char="-"/>
            </a:pPr>
            <a:endParaRPr lang="es-CL" b="1" dirty="0" smtClean="0"/>
          </a:p>
          <a:p>
            <a:pPr algn="ctr">
              <a:buFontTx/>
              <a:buChar char="-"/>
            </a:pPr>
            <a:r>
              <a:rPr lang="es-CL" b="1" dirty="0" smtClean="0"/>
              <a:t>No rayar las murallas</a:t>
            </a:r>
          </a:p>
          <a:p>
            <a:pPr algn="ctr">
              <a:buFontTx/>
              <a:buChar char="-"/>
            </a:pPr>
            <a:endParaRPr lang="es-CL" b="1" dirty="0" smtClean="0"/>
          </a:p>
          <a:p>
            <a:pPr algn="ctr">
              <a:buFontTx/>
              <a:buChar char="-"/>
            </a:pPr>
            <a:r>
              <a:rPr lang="es-CL" b="1" dirty="0" smtClean="0"/>
              <a:t>Evitar usar chimeneas o braseros</a:t>
            </a:r>
          </a:p>
          <a:p>
            <a:pPr algn="ctr">
              <a:buFontTx/>
              <a:buChar char="-"/>
            </a:pPr>
            <a:endParaRPr lang="es-CL" b="1" dirty="0" smtClean="0"/>
          </a:p>
          <a:p>
            <a:pPr algn="ctr">
              <a:buFontTx/>
              <a:buChar char="-"/>
            </a:pPr>
            <a:r>
              <a:rPr lang="es-CL" b="1" dirty="0" smtClean="0"/>
              <a:t>No hacer mal uso de los grifos</a:t>
            </a:r>
          </a:p>
          <a:p>
            <a:pPr algn="ctr">
              <a:buFontTx/>
              <a:buChar char="-"/>
            </a:pPr>
            <a:endParaRPr lang="es-CL" b="1" dirty="0" smtClean="0"/>
          </a:p>
          <a:p>
            <a:pPr algn="ctr">
              <a:buFontTx/>
              <a:buChar char="-"/>
            </a:pPr>
            <a:r>
              <a:rPr lang="es-CL" b="1" dirty="0" smtClean="0"/>
              <a:t>No maltratar a los animales</a:t>
            </a:r>
          </a:p>
          <a:p>
            <a:pPr algn="ctr">
              <a:buFontTx/>
              <a:buChar char="-"/>
            </a:pPr>
            <a:endParaRPr lang="es-CL" b="1" dirty="0" smtClean="0"/>
          </a:p>
          <a:p>
            <a:pPr algn="ctr">
              <a:buFontTx/>
              <a:buChar char="-"/>
            </a:pPr>
            <a:r>
              <a:rPr lang="es-CL" b="1" dirty="0" smtClean="0"/>
              <a:t>Mantener limpios los espacios comunes, como calles y veredas</a:t>
            </a:r>
            <a:endParaRPr lang="es-CL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77772" y="295422"/>
            <a:ext cx="2461845" cy="5232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800" b="1" dirty="0" smtClean="0"/>
              <a:t>En el colegio</a:t>
            </a:r>
            <a:endParaRPr lang="es-CL" sz="28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576775" y="818642"/>
            <a:ext cx="8285871" cy="501675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s-CL" sz="2000" dirty="0" smtClean="0"/>
          </a:p>
          <a:p>
            <a:pPr algn="ctr"/>
            <a:r>
              <a:rPr lang="es-CL" sz="2000" b="1" dirty="0" smtClean="0"/>
              <a:t>-Cerrar las llaves abiertas que no se estén usando</a:t>
            </a:r>
          </a:p>
          <a:p>
            <a:pPr algn="ctr"/>
            <a:endParaRPr lang="es-CL" sz="2000" b="1" dirty="0" smtClean="0"/>
          </a:p>
          <a:p>
            <a:pPr algn="ctr"/>
            <a:r>
              <a:rPr lang="es-CL" sz="2000" b="1" dirty="0" smtClean="0"/>
              <a:t>-Apagar las luces cuando no se están utilizando</a:t>
            </a:r>
          </a:p>
          <a:p>
            <a:pPr algn="ctr"/>
            <a:endParaRPr lang="es-CL" sz="2000" b="1" dirty="0" smtClean="0"/>
          </a:p>
          <a:p>
            <a:pPr algn="ctr"/>
            <a:r>
              <a:rPr lang="es-CL" sz="2000" b="1" dirty="0" smtClean="0"/>
              <a:t>-Apagar los computadores cuando no estén en uso</a:t>
            </a:r>
          </a:p>
          <a:p>
            <a:pPr algn="ctr"/>
            <a:endParaRPr lang="es-CL" sz="2000" b="1" dirty="0" smtClean="0"/>
          </a:p>
          <a:p>
            <a:pPr algn="ctr"/>
            <a:r>
              <a:rPr lang="es-CL" sz="2000" b="1" dirty="0" smtClean="0"/>
              <a:t>-Si hay una fuga de agua, avisar a un adulto para que la reparen</a:t>
            </a:r>
          </a:p>
          <a:p>
            <a:pPr algn="ctr"/>
            <a:endParaRPr lang="es-CL" sz="2000" b="1" dirty="0" smtClean="0"/>
          </a:p>
          <a:p>
            <a:pPr algn="ctr"/>
            <a:r>
              <a:rPr lang="es-CL" sz="2000" b="1" dirty="0" smtClean="0"/>
              <a:t>-Cuando la luz solar lo permita , evitar usar luz eléctrica</a:t>
            </a:r>
          </a:p>
          <a:p>
            <a:pPr algn="ctr"/>
            <a:endParaRPr lang="es-CL" sz="2000" b="1" dirty="0" smtClean="0"/>
          </a:p>
          <a:p>
            <a:pPr algn="ctr"/>
            <a:r>
              <a:rPr lang="es-CL" sz="2000" b="1" dirty="0" smtClean="0"/>
              <a:t>-Usar productos reciclables i biodegradables</a:t>
            </a:r>
          </a:p>
          <a:p>
            <a:pPr algn="ctr"/>
            <a:endParaRPr lang="es-CL" sz="2000" b="1" dirty="0" smtClean="0"/>
          </a:p>
          <a:p>
            <a:pPr algn="ctr"/>
            <a:r>
              <a:rPr lang="es-CL" sz="2000" b="1" dirty="0" smtClean="0"/>
              <a:t>-Botar la basura en los basureros</a:t>
            </a:r>
          </a:p>
          <a:p>
            <a:pPr algn="ctr"/>
            <a:endParaRPr lang="es-CL" sz="2000" b="1" dirty="0" smtClean="0"/>
          </a:p>
          <a:p>
            <a:pPr algn="ctr"/>
            <a:r>
              <a:rPr lang="es-CL" sz="2000" b="1" dirty="0" smtClean="0"/>
              <a:t>-Cuidar la limpieza de los patios, la biblioteca  y los espacios comunes   </a:t>
            </a:r>
            <a:endParaRPr lang="es-CL" sz="20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Llamada de nube"/>
          <p:cNvSpPr/>
          <p:nvPr/>
        </p:nvSpPr>
        <p:spPr>
          <a:xfrm>
            <a:off x="1448974" y="295422"/>
            <a:ext cx="6921304" cy="5486400"/>
          </a:xfrm>
          <a:prstGeom prst="cloudCallout">
            <a:avLst>
              <a:gd name="adj1" fmla="val -30890"/>
              <a:gd name="adj2" fmla="val 62342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" name="3 CuadroTexto"/>
          <p:cNvSpPr txBox="1"/>
          <p:nvPr/>
        </p:nvSpPr>
        <p:spPr>
          <a:xfrm>
            <a:off x="2602523" y="1209822"/>
            <a:ext cx="43750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b="1" dirty="0" smtClean="0">
                <a:solidFill>
                  <a:srgbClr val="C00000"/>
                </a:solidFill>
              </a:rPr>
              <a:t>Patrimonio </a:t>
            </a:r>
            <a:r>
              <a:rPr lang="es-CL" sz="2400" dirty="0" smtClean="0"/>
              <a:t>es el conjunto de bienes naturales  y culturales que dan identidad a una comunidad  y que se heredan de generación en generación.</a:t>
            </a:r>
          </a:p>
          <a:p>
            <a:endParaRPr lang="es-CL" sz="2400" dirty="0" smtClean="0"/>
          </a:p>
          <a:p>
            <a:r>
              <a:rPr lang="es-CL" sz="2400" dirty="0" smtClean="0"/>
              <a:t>También es la suma de los valores  asignados   a los recursos disponibles  de un país, que se utilizan para la vida  económica .</a:t>
            </a:r>
            <a:endParaRPr lang="es-CL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599147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CL" dirty="0" smtClean="0">
                <a:solidFill>
                  <a:srgbClr val="C00000"/>
                </a:solidFill>
              </a:rPr>
              <a:t>Patrimonio</a:t>
            </a:r>
            <a:endParaRPr lang="es-CL" dirty="0">
              <a:solidFill>
                <a:srgbClr val="C00000"/>
              </a:solidFill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" y="1364566"/>
            <a:ext cx="4149969" cy="5106377"/>
          </a:xfrm>
        </p:spPr>
        <p:txBody>
          <a:bodyPr>
            <a:noAutofit/>
          </a:bodyPr>
          <a:lstStyle/>
          <a:p>
            <a:pPr algn="just"/>
            <a:r>
              <a:rPr lang="es-CL" sz="2000" dirty="0" smtClean="0"/>
              <a:t>-</a:t>
            </a:r>
            <a:r>
              <a:rPr lang="es-CL" sz="2000" b="1" dirty="0" smtClean="0"/>
              <a:t>Todas las comunidades tienen  un patrimonio propio y representativo  de una época y que le da identidad.</a:t>
            </a:r>
          </a:p>
          <a:p>
            <a:pPr algn="just"/>
            <a:endParaRPr lang="es-CL" sz="2000" b="1" dirty="0" smtClean="0"/>
          </a:p>
          <a:p>
            <a:pPr algn="just"/>
            <a:r>
              <a:rPr lang="es-CL" sz="2000" b="1" dirty="0" smtClean="0"/>
              <a:t>-La conservación de este patrimonio también forma parte del  cuidado del medioambiente.</a:t>
            </a:r>
          </a:p>
          <a:p>
            <a:pPr algn="just"/>
            <a:endParaRPr lang="es-CL" sz="2000" b="1" dirty="0" smtClean="0"/>
          </a:p>
          <a:p>
            <a:pPr algn="just"/>
            <a:r>
              <a:rPr lang="es-CL" sz="2000" b="1" dirty="0" smtClean="0"/>
              <a:t>-Existen leyes que  protegen el patrimonio, su cuidado pasa más bien por el conjunto de actitudes  y valores que las personas tengan  respecto del entorno con el que se relacionan.</a:t>
            </a:r>
            <a:endParaRPr lang="es-CL" sz="2000" b="1" dirty="0"/>
          </a:p>
        </p:txBody>
      </p:sp>
      <p:pic>
        <p:nvPicPr>
          <p:cNvPr id="30722" name="Picture 2" descr="https://jcavero69.files.wordpress.com/2013/07/a9ae8-perucollage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48464" y="1814731"/>
            <a:ext cx="2837407" cy="34325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47114" y="633046"/>
            <a:ext cx="762468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2800" dirty="0" smtClean="0"/>
              <a:t>El </a:t>
            </a:r>
            <a:r>
              <a:rPr lang="es-CL" sz="2800" b="1" dirty="0" smtClean="0">
                <a:solidFill>
                  <a:srgbClr val="C00000"/>
                </a:solidFill>
              </a:rPr>
              <a:t>patrimonio</a:t>
            </a:r>
            <a:r>
              <a:rPr lang="es-CL" sz="2800" dirty="0" smtClean="0"/>
              <a:t> de una localidad es el derecho de todas las personas, al igual que vivir en un medioambiente limpio, por lo que respetarlo es fundamental  para la vida en sociedad </a:t>
            </a:r>
            <a:endParaRPr lang="es-CL" sz="28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546252" y="2954215"/>
            <a:ext cx="3573194" cy="4616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400" b="1" dirty="0" smtClean="0">
                <a:solidFill>
                  <a:srgbClr val="C00000"/>
                </a:solidFill>
              </a:rPr>
              <a:t>Tipos de patrimonio</a:t>
            </a:r>
            <a:endParaRPr lang="es-CL" sz="2400" b="1" dirty="0">
              <a:solidFill>
                <a:srgbClr val="C0000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546252" y="3826412"/>
            <a:ext cx="3362179" cy="16312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000" b="1" dirty="0" smtClean="0"/>
              <a:t>Patrimonio de la humanidad</a:t>
            </a:r>
          </a:p>
          <a:p>
            <a:pPr algn="ctr"/>
            <a:endParaRPr lang="es-CL" sz="2000" b="1" dirty="0" smtClean="0"/>
          </a:p>
          <a:p>
            <a:pPr algn="ctr"/>
            <a:r>
              <a:rPr lang="es-CL" sz="2000" b="1" dirty="0" smtClean="0"/>
              <a:t>Patrimonio cultural</a:t>
            </a:r>
          </a:p>
          <a:p>
            <a:pPr algn="ctr"/>
            <a:endParaRPr lang="es-CL" sz="2000" b="1" dirty="0" smtClean="0"/>
          </a:p>
          <a:p>
            <a:pPr algn="ctr"/>
            <a:r>
              <a:rPr lang="es-CL" sz="2000" b="1" dirty="0" smtClean="0"/>
              <a:t>Patrimonio  natural </a:t>
            </a:r>
            <a:endParaRPr lang="es-CL" sz="20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505</Words>
  <Application>Microsoft Macintosh PowerPoint</Application>
  <PresentationFormat>Presentación en pantalla (4:3)</PresentationFormat>
  <Paragraphs>96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 COLEGIO DE LOS SS.CC. PROVIDENCIA SECTOR: HISTORIA, GEOGRAFÍA Y CIENCIAS SOCIALES NIVEL: 7°A UNIDAD TEMÁTICA: LA SOCIEDAD SE ORGANIZA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Patrimonio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SSCC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¿CÓMO ESTUDIAR LA HISTORIA DE LA HUMANIDAD?</dc:title>
  <dc:creator>Jimena Bustos Perez</dc:creator>
  <cp:lastModifiedBy>Jimena Bustos Perez</cp:lastModifiedBy>
  <cp:revision>20</cp:revision>
  <dcterms:created xsi:type="dcterms:W3CDTF">2014-03-04T11:49:02Z</dcterms:created>
  <dcterms:modified xsi:type="dcterms:W3CDTF">2015-03-10T17:45:41Z</dcterms:modified>
</cp:coreProperties>
</file>