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73" r:id="rId3"/>
    <p:sldId id="257" r:id="rId4"/>
    <p:sldId id="282" r:id="rId5"/>
    <p:sldId id="259" r:id="rId6"/>
    <p:sldId id="263" r:id="rId7"/>
    <p:sldId id="261" r:id="rId8"/>
    <p:sldId id="271" r:id="rId9"/>
    <p:sldId id="276" r:id="rId10"/>
    <p:sldId id="270" r:id="rId11"/>
    <p:sldId id="267" r:id="rId12"/>
    <p:sldId id="284" r:id="rId13"/>
    <p:sldId id="269" r:id="rId14"/>
    <p:sldId id="278" r:id="rId15"/>
    <p:sldId id="266" r:id="rId16"/>
    <p:sldId id="279" r:id="rId17"/>
    <p:sldId id="277" r:id="rId18"/>
    <p:sldId id="280" r:id="rId19"/>
    <p:sldId id="281" r:id="rId20"/>
    <p:sldId id="264" r:id="rId21"/>
    <p:sldId id="260"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2" name="1 Marcador de pie de página"/>
          <p:cNvSpPr>
            <a:spLocks noGrp="1"/>
          </p:cNvSpPr>
          <p:nvPr>
            <p:ph type="ftr" sz="quarter" idx="11"/>
          </p:nvPr>
        </p:nvSpPr>
        <p:spPr/>
        <p:txBody>
          <a:bodyPr/>
          <a:lstStyle/>
          <a:p>
            <a:endParaRPr lang="es-CL"/>
          </a:p>
        </p:txBody>
      </p:sp>
      <p:sp>
        <p:nvSpPr>
          <p:cNvPr id="15" name="14 Marcador de número de diapositiva"/>
          <p:cNvSpPr>
            <a:spLocks noGrp="1"/>
          </p:cNvSpPr>
          <p:nvPr>
            <p:ph type="sldNum" sz="quarter" idx="12"/>
          </p:nvPr>
        </p:nvSpPr>
        <p:spPr>
          <a:xfrm>
            <a:off x="8229600" y="6473952"/>
            <a:ext cx="758952" cy="246888"/>
          </a:xfrm>
        </p:spPr>
        <p:txBody>
          <a:bodyPr/>
          <a:lstStyle/>
          <a:p>
            <a:fld id="{22A8B8C8-FC14-43CA-8A4A-B1E5D12C22C7}"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19" name="18 Marcador de pie de página"/>
          <p:cNvSpPr>
            <a:spLocks noGrp="1"/>
          </p:cNvSpPr>
          <p:nvPr>
            <p:ph type="ftr" sz="quarter" idx="11"/>
          </p:nvPr>
        </p:nvSpPr>
        <p:spPr>
          <a:xfrm>
            <a:off x="3581400" y="76200"/>
            <a:ext cx="2895600" cy="288925"/>
          </a:xfrm>
        </p:spPr>
        <p:txBody>
          <a:bodyPr/>
          <a:lstStyle/>
          <a:p>
            <a:endParaRPr lang="es-CL"/>
          </a:p>
        </p:txBody>
      </p:sp>
      <p:sp>
        <p:nvSpPr>
          <p:cNvPr id="16" name="15 Marcador de número de diapositiva"/>
          <p:cNvSpPr>
            <a:spLocks noGrp="1"/>
          </p:cNvSpPr>
          <p:nvPr>
            <p:ph type="sldNum" sz="quarter" idx="12"/>
          </p:nvPr>
        </p:nvSpPr>
        <p:spPr>
          <a:xfrm>
            <a:off x="8229600" y="6473952"/>
            <a:ext cx="758952" cy="246888"/>
          </a:xfrm>
        </p:spPr>
        <p:txBody>
          <a:bodyPr/>
          <a:lstStyle/>
          <a:p>
            <a:fld id="{22A8B8C8-FC14-43CA-8A4A-B1E5D12C22C7}"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11" name="10 Marcador de pie de página"/>
          <p:cNvSpPr>
            <a:spLocks noGrp="1"/>
          </p:cNvSpPr>
          <p:nvPr>
            <p:ph type="ftr" sz="quarter" idx="11"/>
          </p:nvPr>
        </p:nvSpPr>
        <p:spPr/>
        <p:txBody>
          <a:bodyPr/>
          <a:lstStyle/>
          <a:p>
            <a:endParaRPr lang="es-CL"/>
          </a:p>
        </p:txBody>
      </p:sp>
      <p:sp>
        <p:nvSpPr>
          <p:cNvPr id="16" name="15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10" name="9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229600" y="6477000"/>
            <a:ext cx="762000" cy="246888"/>
          </a:xfrm>
        </p:spPr>
        <p:txBody>
          <a:bodyPr/>
          <a:lstStyle/>
          <a:p>
            <a:fld id="{22A8B8C8-FC14-43CA-8A4A-B1E5D12C22C7}" type="slidenum">
              <a:rPr lang="es-CL" smtClean="0"/>
              <a:pPr/>
              <a:t>‹Nº›</a:t>
            </a:fld>
            <a:endParaRPr lang="es-CL"/>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21" name="20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24" name="23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29" name="28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18FCC842-4513-4DA3-9B45-977415A74B3E}" type="datetimeFigureOut">
              <a:rPr lang="es-CL" smtClean="0"/>
              <a:pPr/>
              <a:t>24-03-2013</a:t>
            </a:fld>
            <a:endParaRPr lang="es-CL"/>
          </a:p>
        </p:txBody>
      </p:sp>
      <p:sp>
        <p:nvSpPr>
          <p:cNvPr id="5" name="4 Marcador de pie de página"/>
          <p:cNvSpPr>
            <a:spLocks noGrp="1"/>
          </p:cNvSpPr>
          <p:nvPr>
            <p:ph type="ftr" sz="quarter" idx="11"/>
          </p:nvPr>
        </p:nvSpPr>
        <p:spPr/>
        <p:txBody>
          <a:bodyPr/>
          <a:lstStyle/>
          <a:p>
            <a:endParaRPr lang="es-CL"/>
          </a:p>
        </p:txBody>
      </p:sp>
      <p:sp>
        <p:nvSpPr>
          <p:cNvPr id="31" name="30 Marcador de número de diapositiva"/>
          <p:cNvSpPr>
            <a:spLocks noGrp="1"/>
          </p:cNvSpPr>
          <p:nvPr>
            <p:ph type="sldNum" sz="quarter" idx="12"/>
          </p:nvPr>
        </p:nvSpPr>
        <p:spPr/>
        <p:txBody>
          <a:bodyPr/>
          <a:lstStyle/>
          <a:p>
            <a:fld id="{22A8B8C8-FC14-43CA-8A4A-B1E5D12C22C7}" type="slidenum">
              <a:rPr lang="es-CL" smtClean="0"/>
              <a:pPr/>
              <a:t>‹Nº›</a:t>
            </a:fld>
            <a:endParaRPr lang="es-CL"/>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FCC842-4513-4DA3-9B45-977415A74B3E}" type="datetimeFigureOut">
              <a:rPr lang="es-CL" smtClean="0"/>
              <a:pPr/>
              <a:t>24-03-2013</a:t>
            </a:fld>
            <a:endParaRPr lang="es-CL"/>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L"/>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2A8B8C8-FC14-43CA-8A4A-B1E5D12C22C7}" type="slidenum">
              <a:rPr lang="es-CL" smtClean="0"/>
              <a:pPr/>
              <a:t>‹Nº›</a:t>
            </a:fld>
            <a:endParaRPr lang="es-CL"/>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elsurdelola.files.wordpress.com/2010/03/pu-nanas-ka-chaman2.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2060848"/>
            <a:ext cx="6054863" cy="1323439"/>
          </a:xfrm>
          <a:prstGeom prst="rect">
            <a:avLst/>
          </a:prstGeom>
        </p:spPr>
        <p:txBody>
          <a:bodyPr wrap="none">
            <a:spAutoFit/>
          </a:bodyPr>
          <a:lstStyle/>
          <a:p>
            <a:r>
              <a:rPr lang="es-ES_tradnl" sz="8000" b="1" dirty="0" smtClean="0">
                <a:latin typeface="Times New Roman" pitchFamily="18" charset="0"/>
                <a:cs typeface="Times New Roman" pitchFamily="18" charset="0"/>
              </a:rPr>
              <a:t>MAPUCHES</a:t>
            </a:r>
            <a:endParaRPr lang="es-CL" sz="8000" dirty="0">
              <a:latin typeface="Times New Roman" pitchFamily="18" charset="0"/>
              <a:cs typeface="Times New Roman" pitchFamily="18" charset="0"/>
            </a:endParaRPr>
          </a:p>
        </p:txBody>
      </p:sp>
      <p:pic>
        <p:nvPicPr>
          <p:cNvPr id="4" name="Picture 11" descr="http://www.argentour.com/images/bandera_mapuche.jpg"/>
          <p:cNvPicPr>
            <a:picLocks noChangeAspect="1" noChangeArrowheads="1"/>
          </p:cNvPicPr>
          <p:nvPr/>
        </p:nvPicPr>
        <p:blipFill>
          <a:blip r:embed="rId2" cstate="print"/>
          <a:srcRect/>
          <a:stretch>
            <a:fillRect/>
          </a:stretch>
        </p:blipFill>
        <p:spPr bwMode="auto">
          <a:xfrm>
            <a:off x="2483768" y="3429000"/>
            <a:ext cx="4392488" cy="2786082"/>
          </a:xfrm>
          <a:prstGeom prst="rect">
            <a:avLst/>
          </a:prstGeom>
          <a:noFill/>
        </p:spPr>
      </p:pic>
      <p:sp>
        <p:nvSpPr>
          <p:cNvPr id="5" name="4 CuadroTexto"/>
          <p:cNvSpPr txBox="1"/>
          <p:nvPr/>
        </p:nvSpPr>
        <p:spPr>
          <a:xfrm>
            <a:off x="428596" y="571480"/>
            <a:ext cx="6215106" cy="1077218"/>
          </a:xfrm>
          <a:prstGeom prst="rect">
            <a:avLst/>
          </a:prstGeom>
          <a:noFill/>
        </p:spPr>
        <p:txBody>
          <a:bodyPr wrap="square" rtlCol="0">
            <a:spAutoFit/>
          </a:bodyPr>
          <a:lstStyle/>
          <a:p>
            <a:r>
              <a:rPr lang="es-ES_tradnl" sz="1600" b="1" dirty="0" smtClean="0">
                <a:latin typeface="Times New Roman" pitchFamily="18" charset="0"/>
                <a:cs typeface="Times New Roman" pitchFamily="18" charset="0"/>
              </a:rPr>
              <a:t>Colegio de los SSC C Providencia</a:t>
            </a:r>
          </a:p>
          <a:p>
            <a:r>
              <a:rPr lang="es-ES_tradnl" sz="1600" b="1" dirty="0" smtClean="0">
                <a:latin typeface="Times New Roman" pitchFamily="18" charset="0"/>
                <a:cs typeface="Times New Roman" pitchFamily="18" charset="0"/>
              </a:rPr>
              <a:t>Depto: Historia y C  Sociales</a:t>
            </a:r>
          </a:p>
          <a:p>
            <a:r>
              <a:rPr lang="es-ES_tradnl" sz="1600" b="1" dirty="0" smtClean="0">
                <a:latin typeface="Times New Roman" pitchFamily="18" charset="0"/>
                <a:cs typeface="Times New Roman" pitchFamily="18" charset="0"/>
              </a:rPr>
              <a:t>Unidad Temática: Los pueblos indígenas durante la Colonia</a:t>
            </a:r>
          </a:p>
          <a:p>
            <a:r>
              <a:rPr lang="es-ES_tradnl" sz="1600" b="1" dirty="0" smtClean="0">
                <a:latin typeface="Times New Roman" pitchFamily="18" charset="0"/>
                <a:cs typeface="Times New Roman" pitchFamily="18" charset="0"/>
              </a:rPr>
              <a:t>Nivel: II º Medio</a:t>
            </a:r>
            <a:endParaRPr lang="es-CL"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1052736"/>
            <a:ext cx="3357586" cy="1938992"/>
          </a:xfrm>
          <a:prstGeom prst="rect">
            <a:avLst/>
          </a:prstGeom>
        </p:spPr>
        <p:txBody>
          <a:bodyPr wrap="square">
            <a:spAutoFit/>
          </a:bodyPr>
          <a:lstStyle/>
          <a:p>
            <a:pPr algn="just"/>
            <a:r>
              <a:rPr lang="es-ES" sz="2400" b="1" dirty="0" smtClean="0">
                <a:latin typeface="Times New Roman" pitchFamily="18" charset="0"/>
                <a:cs typeface="Times New Roman" pitchFamily="18" charset="0"/>
              </a:rPr>
              <a:t>-Fue una manifestación espiritual de la comunidad que rendía   tributo u ofrenda y rogativa al Creador.</a:t>
            </a:r>
            <a:endParaRPr lang="es-CL" sz="2400" b="1" dirty="0">
              <a:latin typeface="Times New Roman" pitchFamily="18" charset="0"/>
              <a:cs typeface="Times New Roman" pitchFamily="18" charset="0"/>
            </a:endParaRPr>
          </a:p>
        </p:txBody>
      </p:sp>
      <p:pic>
        <p:nvPicPr>
          <p:cNvPr id="4" name="Picture 8" descr="http://www.argentour.com/images/mapuch.jpg"/>
          <p:cNvPicPr>
            <a:picLocks noChangeAspect="1" noChangeArrowheads="1"/>
          </p:cNvPicPr>
          <p:nvPr/>
        </p:nvPicPr>
        <p:blipFill>
          <a:blip r:embed="rId2" cstate="print"/>
          <a:srcRect/>
          <a:stretch>
            <a:fillRect/>
          </a:stretch>
        </p:blipFill>
        <p:spPr bwMode="auto">
          <a:xfrm>
            <a:off x="4214810" y="428604"/>
            <a:ext cx="4143404" cy="2500330"/>
          </a:xfrm>
          <a:prstGeom prst="rect">
            <a:avLst/>
          </a:prstGeom>
          <a:noFill/>
        </p:spPr>
      </p:pic>
      <p:sp>
        <p:nvSpPr>
          <p:cNvPr id="5" name="4 Rectángulo"/>
          <p:cNvSpPr/>
          <p:nvPr/>
        </p:nvSpPr>
        <p:spPr>
          <a:xfrm flipH="1">
            <a:off x="4714876" y="3000372"/>
            <a:ext cx="3714776" cy="646331"/>
          </a:xfrm>
          <a:prstGeom prst="rect">
            <a:avLst/>
          </a:prstGeom>
        </p:spPr>
        <p:txBody>
          <a:bodyPr wrap="square">
            <a:spAutoFit/>
          </a:bodyPr>
          <a:lstStyle/>
          <a:p>
            <a:pPr lvl="0" algn="ctr" fontAlgn="base">
              <a:spcBef>
                <a:spcPct val="0"/>
              </a:spcBef>
              <a:spcAft>
                <a:spcPct val="0"/>
              </a:spcAft>
            </a:pPr>
            <a:r>
              <a:rPr lang="es-CL" b="1" i="1" dirty="0" smtClean="0">
                <a:solidFill>
                  <a:srgbClr val="C00000"/>
                </a:solidFill>
                <a:latin typeface="Times New Roman" pitchFamily="18" charset="0"/>
                <a:cs typeface="Times New Roman" pitchFamily="18" charset="0"/>
              </a:rPr>
              <a:t>Guillatún  </a:t>
            </a:r>
          </a:p>
          <a:p>
            <a:pPr lvl="0" algn="ctr" fontAlgn="base">
              <a:spcBef>
                <a:spcPct val="0"/>
              </a:spcBef>
              <a:spcAft>
                <a:spcPct val="0"/>
              </a:spcAft>
            </a:pPr>
            <a:r>
              <a:rPr lang="es-CL" b="1" i="1" dirty="0" smtClean="0">
                <a:solidFill>
                  <a:srgbClr val="C00000"/>
                </a:solidFill>
                <a:latin typeface="Times New Roman" pitchFamily="18" charset="0"/>
                <a:cs typeface="Times New Roman" pitchFamily="18" charset="0"/>
              </a:rPr>
              <a:t>Ceremonia religiosa</a:t>
            </a:r>
          </a:p>
        </p:txBody>
      </p:sp>
      <p:sp>
        <p:nvSpPr>
          <p:cNvPr id="6" name="5 Rectángulo"/>
          <p:cNvSpPr/>
          <p:nvPr/>
        </p:nvSpPr>
        <p:spPr>
          <a:xfrm>
            <a:off x="4429124" y="3857628"/>
            <a:ext cx="4247332" cy="2862322"/>
          </a:xfrm>
          <a:prstGeom prst="rect">
            <a:avLst/>
          </a:prstGeom>
        </p:spPr>
        <p:txBody>
          <a:bodyPr wrap="square">
            <a:spAutoFit/>
          </a:bodyPr>
          <a:lstStyle/>
          <a:p>
            <a:pPr algn="just"/>
            <a:r>
              <a:rPr lang="es-CL" sz="2400" b="1" dirty="0" smtClean="0">
                <a:latin typeface="Times New Roman" pitchFamily="18" charset="0"/>
                <a:cs typeface="Times New Roman" pitchFamily="18" charset="0"/>
              </a:rPr>
              <a:t>Es un encuentro de varias comunidades con el fin de realizar una rogativa para pedir buen tiempo, buenas cosechas o que parara de llover </a:t>
            </a:r>
            <a:r>
              <a:rPr lang="es-CL" sz="2400" dirty="0" smtClean="0"/>
              <a:t>.</a:t>
            </a:r>
          </a:p>
          <a:p>
            <a:r>
              <a:rPr lang="es-CL" dirty="0" smtClean="0"/>
              <a:t/>
            </a:r>
            <a:br>
              <a:rPr lang="es-CL" dirty="0" smtClean="0"/>
            </a:br>
            <a:endParaRPr lang="es-CL" dirty="0"/>
          </a:p>
        </p:txBody>
      </p:sp>
      <p:pic>
        <p:nvPicPr>
          <p:cNvPr id="20482" name="Picture 2" descr="http://164.77.209.106/cms/images/stories/nguillatunimg_2119-1.jpg"/>
          <p:cNvPicPr>
            <a:picLocks noChangeAspect="1" noChangeArrowheads="1"/>
          </p:cNvPicPr>
          <p:nvPr/>
        </p:nvPicPr>
        <p:blipFill>
          <a:blip r:embed="rId3" cstate="print"/>
          <a:srcRect/>
          <a:stretch>
            <a:fillRect/>
          </a:stretch>
        </p:blipFill>
        <p:spPr bwMode="auto">
          <a:xfrm>
            <a:off x="395536" y="3501008"/>
            <a:ext cx="3744416" cy="2592288"/>
          </a:xfrm>
          <a:prstGeom prst="rect">
            <a:avLst/>
          </a:prstGeom>
          <a:noFill/>
        </p:spPr>
      </p:pic>
      <p:sp>
        <p:nvSpPr>
          <p:cNvPr id="7" name="6 CuadroTexto"/>
          <p:cNvSpPr txBox="1"/>
          <p:nvPr/>
        </p:nvSpPr>
        <p:spPr>
          <a:xfrm>
            <a:off x="611560" y="332656"/>
            <a:ext cx="3143272" cy="584775"/>
          </a:xfrm>
          <a:prstGeom prst="rect">
            <a:avLst/>
          </a:prstGeom>
          <a:noFill/>
        </p:spPr>
        <p:txBody>
          <a:bodyPr wrap="square" rtlCol="0">
            <a:spAutoFit/>
          </a:bodyPr>
          <a:lstStyle/>
          <a:p>
            <a:pPr algn="ctr"/>
            <a:r>
              <a:rPr lang="es-ES_tradnl" sz="3200" b="1" u="sng" dirty="0" smtClean="0">
                <a:solidFill>
                  <a:srgbClr val="C00000"/>
                </a:solidFill>
                <a:latin typeface="Times New Roman" pitchFamily="18" charset="0"/>
                <a:cs typeface="Times New Roman" pitchFamily="18" charset="0"/>
              </a:rPr>
              <a:t>GUILLATÚN</a:t>
            </a:r>
            <a:r>
              <a:rPr lang="es-ES_tradnl" dirty="0" smtClean="0"/>
              <a:t> </a:t>
            </a:r>
            <a:endParaRPr lang="es-C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0482"/>
                                        </p:tgtEl>
                                        <p:attrNameLst>
                                          <p:attrName>style.visibility</p:attrName>
                                        </p:attrNameLst>
                                      </p:cBhvr>
                                      <p:to>
                                        <p:strVal val="visible"/>
                                      </p:to>
                                    </p:set>
                                    <p:animEffect transition="in" filter="diamond(in)">
                                      <p:cBhvr>
                                        <p:cTn id="27" dur="1000"/>
                                        <p:tgtEl>
                                          <p:spTgt spid="2048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Bottom)">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5643602" cy="4185761"/>
          </a:xfrm>
          <a:prstGeom prst="rect">
            <a:avLst/>
          </a:prstGeom>
        </p:spPr>
        <p:txBody>
          <a:bodyPr wrap="square">
            <a:spAutoFit/>
          </a:bodyPr>
          <a:lstStyle/>
          <a:p>
            <a:r>
              <a:rPr lang="es-CL" sz="3200" b="1" u="sng" dirty="0" err="1" smtClean="0">
                <a:solidFill>
                  <a:srgbClr val="C00000"/>
                </a:solidFill>
              </a:rPr>
              <a:t>Rehue</a:t>
            </a:r>
            <a:r>
              <a:rPr lang="es-CL" sz="3200" b="1" u="sng" dirty="0" smtClean="0">
                <a:solidFill>
                  <a:srgbClr val="C00000"/>
                </a:solidFill>
              </a:rPr>
              <a:t>:  </a:t>
            </a:r>
            <a:r>
              <a:rPr lang="es-CL" sz="2400" b="1" u="sng" dirty="0" smtClean="0">
                <a:solidFill>
                  <a:srgbClr val="C00000"/>
                </a:solidFill>
                <a:latin typeface="Times New Roman" pitchFamily="18" charset="0"/>
                <a:cs typeface="Times New Roman" pitchFamily="18" charset="0"/>
              </a:rPr>
              <a:t>re= pureza</a:t>
            </a:r>
          </a:p>
          <a:p>
            <a:r>
              <a:rPr lang="es-ES_tradnl" sz="2400" b="1" dirty="0" smtClean="0">
                <a:solidFill>
                  <a:srgbClr val="C00000"/>
                </a:solidFill>
                <a:latin typeface="Times New Roman" pitchFamily="18" charset="0"/>
                <a:cs typeface="Times New Roman" pitchFamily="18" charset="0"/>
              </a:rPr>
              <a:t>                   </a:t>
            </a:r>
            <a:r>
              <a:rPr lang="es-ES_tradnl" sz="2400" b="1" u="sng" dirty="0" err="1" smtClean="0">
                <a:solidFill>
                  <a:srgbClr val="C00000"/>
                </a:solidFill>
                <a:latin typeface="Times New Roman" pitchFamily="18" charset="0"/>
                <a:cs typeface="Times New Roman" pitchFamily="18" charset="0"/>
              </a:rPr>
              <a:t>hue</a:t>
            </a:r>
            <a:r>
              <a:rPr lang="es-ES_tradnl" sz="2400" b="1" u="sng" dirty="0" smtClean="0">
                <a:solidFill>
                  <a:srgbClr val="C00000"/>
                </a:solidFill>
                <a:latin typeface="Times New Roman" pitchFamily="18" charset="0"/>
                <a:cs typeface="Times New Roman" pitchFamily="18" charset="0"/>
              </a:rPr>
              <a:t>=lugar o nuevo (lugar donde     nace el hombre nuevo)</a:t>
            </a:r>
            <a:endParaRPr lang="es-CL" sz="2400" b="1" u="sng" dirty="0" smtClean="0">
              <a:solidFill>
                <a:srgbClr val="C00000"/>
              </a:solidFill>
              <a:latin typeface="Times New Roman" pitchFamily="18" charset="0"/>
              <a:cs typeface="Times New Roman" pitchFamily="18" charset="0"/>
            </a:endParaRPr>
          </a:p>
          <a:p>
            <a:r>
              <a:rPr lang="es-CL" dirty="0" smtClean="0"/>
              <a:t> </a:t>
            </a:r>
          </a:p>
          <a:p>
            <a:r>
              <a:rPr lang="es-CL" sz="2400" b="1" dirty="0" smtClean="0">
                <a:latin typeface="Times New Roman" pitchFamily="18" charset="0"/>
                <a:cs typeface="Times New Roman" pitchFamily="18" charset="0"/>
              </a:rPr>
              <a:t>-Escala que representa los siete poderes que rigen la vida del ser Mapuche.</a:t>
            </a:r>
          </a:p>
          <a:p>
            <a:endParaRPr lang="es-CL" sz="2400" b="1" dirty="0" smtClean="0">
              <a:latin typeface="Times New Roman" pitchFamily="18" charset="0"/>
              <a:cs typeface="Times New Roman" pitchFamily="18" charset="0"/>
            </a:endParaRPr>
          </a:p>
          <a:p>
            <a:pPr>
              <a:buFontTx/>
              <a:buChar char="-"/>
            </a:pPr>
            <a:r>
              <a:rPr lang="es-CL" sz="2400" b="1" dirty="0" smtClean="0">
                <a:latin typeface="Times New Roman" pitchFamily="18" charset="0"/>
                <a:cs typeface="Times New Roman" pitchFamily="18" charset="0"/>
              </a:rPr>
              <a:t>Está hecha de canelo o laurel, mide  3 a 4 </a:t>
            </a:r>
            <a:r>
              <a:rPr lang="es-CL" sz="2400" b="1" dirty="0" smtClean="0">
                <a:latin typeface="Times New Roman" pitchFamily="18" charset="0"/>
                <a:cs typeface="Times New Roman" pitchFamily="18" charset="0"/>
              </a:rPr>
              <a:t>metros y </a:t>
            </a:r>
            <a:r>
              <a:rPr lang="es-CL" sz="2400" b="1" dirty="0" smtClean="0">
                <a:latin typeface="Times New Roman" pitchFamily="18" charset="0"/>
                <a:cs typeface="Times New Roman" pitchFamily="18" charset="0"/>
              </a:rPr>
              <a:t>se ubica en la tierra en posición semi vertical apuntando al este, donde cada día nace el sol. </a:t>
            </a:r>
            <a:endParaRPr lang="es-CL" sz="2400" b="1" dirty="0">
              <a:latin typeface="Times New Roman" pitchFamily="18" charset="0"/>
              <a:cs typeface="Times New Roman" pitchFamily="18" charset="0"/>
            </a:endParaRPr>
          </a:p>
        </p:txBody>
      </p:sp>
      <p:pic>
        <p:nvPicPr>
          <p:cNvPr id="6" name="Picture 2" descr="http://usuarios.arsystel.com/juanvicente/instrumentos/radiaz/rehue/1.jpg"/>
          <p:cNvPicPr>
            <a:picLocks noChangeAspect="1" noChangeArrowheads="1"/>
          </p:cNvPicPr>
          <p:nvPr/>
        </p:nvPicPr>
        <p:blipFill>
          <a:blip r:embed="rId2" cstate="print"/>
          <a:srcRect/>
          <a:stretch>
            <a:fillRect/>
          </a:stretch>
        </p:blipFill>
        <p:spPr bwMode="auto">
          <a:xfrm>
            <a:off x="1043608" y="4653136"/>
            <a:ext cx="2657470" cy="1714512"/>
          </a:xfrm>
          <a:prstGeom prst="rect">
            <a:avLst/>
          </a:prstGeom>
          <a:noFill/>
        </p:spPr>
      </p:pic>
      <p:pic>
        <p:nvPicPr>
          <p:cNvPr id="10242" name="Picture 2" descr="http://www.atlasdeladiversidad.net/files/fartesania/241__rehue_1_.jpg"/>
          <p:cNvPicPr>
            <a:picLocks noChangeAspect="1" noChangeArrowheads="1"/>
          </p:cNvPicPr>
          <p:nvPr/>
        </p:nvPicPr>
        <p:blipFill>
          <a:blip r:embed="rId3" cstate="print"/>
          <a:srcRect/>
          <a:stretch>
            <a:fillRect/>
          </a:stretch>
        </p:blipFill>
        <p:spPr bwMode="auto">
          <a:xfrm>
            <a:off x="6300192" y="476672"/>
            <a:ext cx="2063878" cy="3361006"/>
          </a:xfrm>
          <a:prstGeom prst="rect">
            <a:avLst/>
          </a:prstGeom>
          <a:noFill/>
        </p:spPr>
      </p:pic>
      <p:pic>
        <p:nvPicPr>
          <p:cNvPr id="10246" name="Picture 6" descr="http://upload.wikimedia.org/wikipedia/commons/thumb/6/63/Rewe.JPG/180px-Rewe.JPG"/>
          <p:cNvPicPr>
            <a:picLocks noChangeAspect="1" noChangeArrowheads="1"/>
          </p:cNvPicPr>
          <p:nvPr/>
        </p:nvPicPr>
        <p:blipFill>
          <a:blip r:embed="rId4" cstate="print"/>
          <a:srcRect/>
          <a:stretch>
            <a:fillRect/>
          </a:stretch>
        </p:blipFill>
        <p:spPr bwMode="auto">
          <a:xfrm>
            <a:off x="5364088" y="4437112"/>
            <a:ext cx="3000384" cy="1928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plus(in)">
                                      <p:cBhvr>
                                        <p:cTn id="12" dur="1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plus(in)">
                                      <p:cBhvr>
                                        <p:cTn id="17" dur="10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caten.741.com/rehue2.jpg"/>
          <p:cNvPicPr>
            <a:picLocks noChangeAspect="1" noChangeArrowheads="1"/>
          </p:cNvPicPr>
          <p:nvPr/>
        </p:nvPicPr>
        <p:blipFill>
          <a:blip r:embed="rId2" cstate="print"/>
          <a:srcRect/>
          <a:stretch>
            <a:fillRect/>
          </a:stretch>
        </p:blipFill>
        <p:spPr bwMode="auto">
          <a:xfrm>
            <a:off x="827584" y="1484784"/>
            <a:ext cx="2880320" cy="4248472"/>
          </a:xfrm>
          <a:prstGeom prst="rect">
            <a:avLst/>
          </a:prstGeom>
          <a:noFill/>
        </p:spPr>
      </p:pic>
      <p:sp>
        <p:nvSpPr>
          <p:cNvPr id="3" name="2 Rectángulo"/>
          <p:cNvSpPr/>
          <p:nvPr/>
        </p:nvSpPr>
        <p:spPr>
          <a:xfrm>
            <a:off x="3923928" y="1412776"/>
            <a:ext cx="4572000" cy="4524315"/>
          </a:xfrm>
          <a:prstGeom prst="rect">
            <a:avLst/>
          </a:prstGeom>
        </p:spPr>
        <p:txBody>
          <a:bodyPr>
            <a:spAutoFit/>
          </a:bodyPr>
          <a:lstStyle/>
          <a:p>
            <a:pPr algn="just"/>
            <a:r>
              <a:rPr lang="es-CL" sz="2400" dirty="0" smtClean="0"/>
              <a:t>El </a:t>
            </a:r>
            <a:r>
              <a:rPr lang="es-CL" sz="2400" dirty="0" smtClean="0"/>
              <a:t>primer peldaño significa </a:t>
            </a:r>
            <a:r>
              <a:rPr lang="es-CL" sz="2400" b="1" dirty="0" smtClean="0"/>
              <a:t>Religión</a:t>
            </a:r>
            <a:r>
              <a:rPr lang="es-CL" sz="2400" b="1" dirty="0" smtClean="0"/>
              <a:t>.</a:t>
            </a:r>
          </a:p>
          <a:p>
            <a:pPr algn="just"/>
            <a:r>
              <a:rPr lang="es-CL" sz="2400" dirty="0" smtClean="0"/>
              <a:t>El segundo escalón ascendente corresponde a la </a:t>
            </a:r>
            <a:r>
              <a:rPr lang="es-CL" sz="2400" b="1" dirty="0" smtClean="0"/>
              <a:t>Sabiduría.</a:t>
            </a:r>
          </a:p>
          <a:p>
            <a:pPr algn="just"/>
            <a:r>
              <a:rPr lang="es-CL" sz="2400" dirty="0" smtClean="0"/>
              <a:t>El tercer peldaño ascendente del </a:t>
            </a:r>
            <a:r>
              <a:rPr lang="es-CL" sz="2400" dirty="0" err="1" smtClean="0"/>
              <a:t>Rehue</a:t>
            </a:r>
            <a:r>
              <a:rPr lang="es-CL" sz="2400" dirty="0" smtClean="0"/>
              <a:t> es la </a:t>
            </a:r>
            <a:r>
              <a:rPr lang="es-CL" sz="2400" b="1" dirty="0" smtClean="0"/>
              <a:t>Tradición</a:t>
            </a:r>
            <a:r>
              <a:rPr lang="es-CL" sz="2400" b="1" dirty="0" smtClean="0"/>
              <a:t>.</a:t>
            </a:r>
          </a:p>
          <a:p>
            <a:pPr algn="just"/>
            <a:r>
              <a:rPr lang="es-CL" sz="2400" dirty="0" smtClean="0"/>
              <a:t>El cuarto peldaño significa </a:t>
            </a:r>
            <a:r>
              <a:rPr lang="es-CL" sz="2400" b="1" dirty="0" smtClean="0"/>
              <a:t>Trabajo</a:t>
            </a:r>
            <a:r>
              <a:rPr lang="es-CL" sz="2400" b="1" dirty="0" smtClean="0"/>
              <a:t>.</a:t>
            </a:r>
          </a:p>
          <a:p>
            <a:r>
              <a:rPr lang="es-CL" sz="2400" dirty="0" smtClean="0"/>
              <a:t>El quinto peldaño es la </a:t>
            </a:r>
            <a:r>
              <a:rPr lang="es-CL" sz="2400" b="1" dirty="0" smtClean="0"/>
              <a:t>Justicia</a:t>
            </a:r>
            <a:r>
              <a:rPr lang="es-CL" sz="2400" b="1" dirty="0" smtClean="0"/>
              <a:t>.</a:t>
            </a:r>
          </a:p>
          <a:p>
            <a:r>
              <a:rPr lang="es-CL" sz="2400" dirty="0" smtClean="0"/>
              <a:t>El sexto escalón es la </a:t>
            </a:r>
            <a:r>
              <a:rPr lang="es-CL" sz="2400" b="1" dirty="0" smtClean="0"/>
              <a:t>Libertad</a:t>
            </a:r>
            <a:r>
              <a:rPr lang="es-CL" sz="2400" b="1" dirty="0" smtClean="0"/>
              <a:t>.</a:t>
            </a:r>
          </a:p>
          <a:p>
            <a:pPr algn="just"/>
            <a:r>
              <a:rPr lang="es-CL" sz="2400" dirty="0" smtClean="0"/>
              <a:t>En la cúspide del </a:t>
            </a:r>
            <a:r>
              <a:rPr lang="es-CL" sz="2400" dirty="0" err="1" smtClean="0"/>
              <a:t>Rehue</a:t>
            </a:r>
            <a:r>
              <a:rPr lang="es-CL" sz="2400" dirty="0" smtClean="0"/>
              <a:t> </a:t>
            </a:r>
            <a:r>
              <a:rPr lang="es-CL" sz="2400" dirty="0" smtClean="0"/>
              <a:t>está el </a:t>
            </a:r>
            <a:r>
              <a:rPr lang="es-CL" sz="2400" b="1" dirty="0" smtClean="0"/>
              <a:t>Hombre.</a:t>
            </a:r>
            <a:endParaRPr lang="es-CL"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428604"/>
            <a:ext cx="7929618" cy="3046988"/>
          </a:xfrm>
          <a:prstGeom prst="rect">
            <a:avLst/>
          </a:prstGeom>
        </p:spPr>
        <p:txBody>
          <a:bodyPr wrap="square">
            <a:spAutoFit/>
          </a:bodyPr>
          <a:lstStyle/>
          <a:p>
            <a:pPr algn="just"/>
            <a:r>
              <a:rPr lang="es-CL" sz="2400" b="1" dirty="0" smtClean="0">
                <a:latin typeface="Times New Roman" pitchFamily="18" charset="0"/>
                <a:cs typeface="Times New Roman" pitchFamily="18" charset="0"/>
              </a:rPr>
              <a:t>También se denomina </a:t>
            </a:r>
            <a:r>
              <a:rPr lang="es-CL" sz="2400" b="1" u="sng" dirty="0" smtClean="0">
                <a:solidFill>
                  <a:srgbClr val="C00000"/>
                </a:solidFill>
                <a:latin typeface="Times New Roman" pitchFamily="18" charset="0"/>
                <a:cs typeface="Times New Roman" pitchFamily="18" charset="0"/>
              </a:rPr>
              <a:t>"</a:t>
            </a:r>
            <a:r>
              <a:rPr lang="es-CL" sz="2400" b="1" u="sng" dirty="0" err="1" smtClean="0">
                <a:solidFill>
                  <a:srgbClr val="C00000"/>
                </a:solidFill>
                <a:latin typeface="Times New Roman" pitchFamily="18" charset="0"/>
                <a:cs typeface="Times New Roman" pitchFamily="18" charset="0"/>
              </a:rPr>
              <a:t>rehue</a:t>
            </a:r>
            <a:r>
              <a:rPr lang="es-CL" sz="2400" b="1" u="sng" dirty="0" smtClean="0">
                <a:solidFill>
                  <a:srgbClr val="C00000"/>
                </a:solidFill>
                <a:latin typeface="Times New Roman" pitchFamily="18" charset="0"/>
                <a:cs typeface="Times New Roman" pitchFamily="18" charset="0"/>
              </a:rPr>
              <a:t>"   </a:t>
            </a:r>
            <a:r>
              <a:rPr lang="es-CL" sz="2400" b="1" dirty="0" smtClean="0">
                <a:latin typeface="Times New Roman" pitchFamily="18" charset="0"/>
                <a:cs typeface="Times New Roman" pitchFamily="18" charset="0"/>
              </a:rPr>
              <a:t>a una pequeña agrupación de familias que ocupan un mismo territorio y  altar (</a:t>
            </a:r>
            <a:r>
              <a:rPr lang="es-CL" sz="2400" b="1" u="sng" dirty="0" err="1" smtClean="0">
                <a:solidFill>
                  <a:srgbClr val="C00000"/>
                </a:solidFill>
                <a:latin typeface="Times New Roman" pitchFamily="18" charset="0"/>
                <a:cs typeface="Times New Roman" pitchFamily="18" charset="0"/>
              </a:rPr>
              <a:t>rehue</a:t>
            </a:r>
            <a:r>
              <a:rPr lang="es-CL" sz="2400" b="1" dirty="0" smtClean="0">
                <a:latin typeface="Times New Roman" pitchFamily="18" charset="0"/>
                <a:cs typeface="Times New Roman" pitchFamily="18" charset="0"/>
              </a:rPr>
              <a:t>) ubicado en las inmediaciones de la residencia de su lonco (cacique). </a:t>
            </a:r>
          </a:p>
          <a:p>
            <a:endParaRPr lang="es-CL" sz="2400" b="1" dirty="0" smtClean="0">
              <a:latin typeface="Times New Roman" pitchFamily="18" charset="0"/>
              <a:cs typeface="Times New Roman" pitchFamily="18" charset="0"/>
            </a:endParaRPr>
          </a:p>
          <a:p>
            <a:pPr algn="just"/>
            <a:r>
              <a:rPr lang="es-CL" sz="2400" b="1" dirty="0" smtClean="0">
                <a:latin typeface="Times New Roman" pitchFamily="18" charset="0"/>
                <a:cs typeface="Times New Roman" pitchFamily="18" charset="0"/>
              </a:rPr>
              <a:t>Nueve de estas unidades forman el </a:t>
            </a:r>
            <a:r>
              <a:rPr lang="es-CL" sz="2400" b="1" dirty="0" smtClean="0">
                <a:solidFill>
                  <a:srgbClr val="C00000"/>
                </a:solidFill>
                <a:latin typeface="Times New Roman" pitchFamily="18" charset="0"/>
                <a:cs typeface="Times New Roman" pitchFamily="18" charset="0"/>
              </a:rPr>
              <a:t>aillarehue </a:t>
            </a:r>
            <a:r>
              <a:rPr lang="es-CL" sz="2400" b="1" dirty="0" smtClean="0">
                <a:latin typeface="Times New Roman" pitchFamily="18" charset="0"/>
                <a:cs typeface="Times New Roman" pitchFamily="18" charset="0"/>
              </a:rPr>
              <a:t>(nueve altares), una pequeña confederación de linajes que domina una comarca o provincia.</a:t>
            </a:r>
            <a:endParaRPr lang="es-CL" sz="2400" b="1" dirty="0">
              <a:latin typeface="Times New Roman" pitchFamily="18" charset="0"/>
              <a:cs typeface="Times New Roman" pitchFamily="18" charset="0"/>
            </a:endParaRPr>
          </a:p>
        </p:txBody>
      </p:sp>
      <p:pic>
        <p:nvPicPr>
          <p:cNvPr id="9218" name="Picture 2" descr="EN JARDIN INFANTIL TAMBIÉN CELEBRAMOS AÑO NUEVO MAPUCHE Y DÍA NACIONAL DE LOS PUEBLOS INDÍGENAS."/>
          <p:cNvPicPr>
            <a:picLocks noChangeAspect="1" noChangeArrowheads="1"/>
          </p:cNvPicPr>
          <p:nvPr/>
        </p:nvPicPr>
        <p:blipFill>
          <a:blip r:embed="rId2" cstate="print"/>
          <a:srcRect/>
          <a:stretch>
            <a:fillRect/>
          </a:stretch>
        </p:blipFill>
        <p:spPr bwMode="auto">
          <a:xfrm>
            <a:off x="755576" y="3645024"/>
            <a:ext cx="3240360" cy="2304256"/>
          </a:xfrm>
          <a:prstGeom prst="rect">
            <a:avLst/>
          </a:prstGeom>
          <a:noFill/>
        </p:spPr>
      </p:pic>
      <p:pic>
        <p:nvPicPr>
          <p:cNvPr id="4" name="Picture 8" descr="http://3.bp.blogspot.com/_jN1AQ8gs23o/SKDG5sNOBhI/AAAAAAAAAEo/NPoizHjeQZM/s320/COMUNIDAD+MAPUCHE.jpg"/>
          <p:cNvPicPr>
            <a:picLocks noChangeAspect="1" noChangeArrowheads="1"/>
          </p:cNvPicPr>
          <p:nvPr/>
        </p:nvPicPr>
        <p:blipFill>
          <a:blip r:embed="rId3" cstate="print"/>
          <a:srcRect/>
          <a:stretch>
            <a:fillRect/>
          </a:stretch>
        </p:blipFill>
        <p:spPr bwMode="auto">
          <a:xfrm>
            <a:off x="4716016" y="3645024"/>
            <a:ext cx="3312368" cy="22882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slide(fromBottom)">
                                      <p:cBhvr>
                                        <p:cTn id="1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4869160"/>
            <a:ext cx="3528392" cy="1323439"/>
          </a:xfrm>
          <a:prstGeom prst="rect">
            <a:avLst/>
          </a:prstGeom>
        </p:spPr>
        <p:txBody>
          <a:bodyPr wrap="square">
            <a:spAutoFit/>
          </a:bodyPr>
          <a:lstStyle/>
          <a:p>
            <a:r>
              <a:rPr lang="es-CL" sz="2000" b="1" dirty="0" smtClean="0">
                <a:latin typeface="Times New Roman" pitchFamily="18" charset="0"/>
                <a:cs typeface="Times New Roman" pitchFamily="18" charset="0"/>
              </a:rPr>
              <a:t>Los colores del </a:t>
            </a:r>
            <a:r>
              <a:rPr lang="es-CL" sz="2000" b="1" u="sng" dirty="0" smtClean="0">
                <a:solidFill>
                  <a:srgbClr val="C00000"/>
                </a:solidFill>
                <a:latin typeface="Times New Roman" pitchFamily="18" charset="0"/>
                <a:cs typeface="Times New Roman" pitchFamily="18" charset="0"/>
              </a:rPr>
              <a:t>guillatún</a:t>
            </a:r>
            <a:r>
              <a:rPr lang="es-CL" sz="2000" b="1" dirty="0" smtClean="0">
                <a:solidFill>
                  <a:srgbClr val="C00000"/>
                </a:solidFill>
                <a:latin typeface="Times New Roman" pitchFamily="18" charset="0"/>
                <a:cs typeface="Times New Roman" pitchFamily="18" charset="0"/>
              </a:rPr>
              <a:t> </a:t>
            </a:r>
            <a:r>
              <a:rPr lang="es-CL" sz="2000" b="1" dirty="0" smtClean="0">
                <a:latin typeface="Times New Roman" pitchFamily="18" charset="0"/>
                <a:cs typeface="Times New Roman" pitchFamily="18" charset="0"/>
              </a:rPr>
              <a:t>son:</a:t>
            </a:r>
            <a:r>
              <a:rPr lang="es-CL" sz="2000" b="1" u="sng" dirty="0" smtClean="0">
                <a:solidFill>
                  <a:srgbClr val="C00000"/>
                </a:solidFill>
                <a:latin typeface="Times New Roman" pitchFamily="18" charset="0"/>
                <a:cs typeface="Times New Roman" pitchFamily="18" charset="0"/>
              </a:rPr>
              <a:t> </a:t>
            </a:r>
            <a:r>
              <a:rPr lang="es-CL" sz="2000" b="1" dirty="0" smtClean="0">
                <a:latin typeface="Times New Roman" pitchFamily="18" charset="0"/>
                <a:cs typeface="Times New Roman" pitchFamily="18" charset="0"/>
              </a:rPr>
              <a:t> </a:t>
            </a:r>
          </a:p>
          <a:p>
            <a:r>
              <a:rPr lang="es-CL" sz="2000" b="1" dirty="0" smtClean="0">
                <a:latin typeface="Times New Roman" pitchFamily="18" charset="0"/>
                <a:cs typeface="Times New Roman" pitchFamily="18" charset="0"/>
              </a:rPr>
              <a:t>Azul (el cielo) </a:t>
            </a:r>
          </a:p>
          <a:p>
            <a:r>
              <a:rPr lang="es-CL" sz="2000" b="1" dirty="0" smtClean="0">
                <a:latin typeface="Times New Roman" pitchFamily="18" charset="0"/>
                <a:cs typeface="Times New Roman" pitchFamily="18" charset="0"/>
              </a:rPr>
              <a:t>Amarillo (el sol), </a:t>
            </a:r>
          </a:p>
          <a:p>
            <a:r>
              <a:rPr lang="es-CL" sz="2000" b="1" dirty="0" smtClean="0">
                <a:latin typeface="Times New Roman" pitchFamily="18" charset="0"/>
                <a:cs typeface="Times New Roman" pitchFamily="18" charset="0"/>
              </a:rPr>
              <a:t>Verde (los pastos). </a:t>
            </a:r>
            <a:endParaRPr lang="es-CL" sz="2000" b="1" dirty="0">
              <a:latin typeface="Times New Roman" pitchFamily="18" charset="0"/>
              <a:cs typeface="Times New Roman" pitchFamily="18" charset="0"/>
            </a:endParaRPr>
          </a:p>
        </p:txBody>
      </p:sp>
      <p:pic>
        <p:nvPicPr>
          <p:cNvPr id="3" name="Picture 6" descr="http://1.bp.blogspot.com/_jN1AQ8gs23o/SJ2v0loLNLI/AAAAAAAAADE/9hvfZDOyQqA/s320/nguillatun_mapuche.jpg"/>
          <p:cNvPicPr>
            <a:picLocks noChangeAspect="1" noChangeArrowheads="1"/>
          </p:cNvPicPr>
          <p:nvPr/>
        </p:nvPicPr>
        <p:blipFill>
          <a:blip r:embed="rId2" cstate="print"/>
          <a:srcRect/>
          <a:stretch>
            <a:fillRect/>
          </a:stretch>
        </p:blipFill>
        <p:spPr bwMode="auto">
          <a:xfrm>
            <a:off x="1763688" y="404664"/>
            <a:ext cx="6000792" cy="4214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42976" y="3929066"/>
            <a:ext cx="6786610" cy="2336024"/>
          </a:xfrm>
          <a:prstGeom prst="rect">
            <a:avLst/>
          </a:prstGeom>
        </p:spPr>
        <p:txBody>
          <a:bodyPr wrap="square">
            <a:spAutoFit/>
          </a:bodyPr>
          <a:lstStyle/>
          <a:p>
            <a:pPr algn="ctr">
              <a:lnSpc>
                <a:spcPct val="90000"/>
              </a:lnSpc>
              <a:buFont typeface="Wingdings" pitchFamily="2" charset="2"/>
              <a:buNone/>
            </a:pPr>
            <a:r>
              <a:rPr lang="es-MX" sz="3200" b="1" u="sng" dirty="0" smtClean="0">
                <a:solidFill>
                  <a:srgbClr val="C00000"/>
                </a:solidFill>
                <a:latin typeface="Times New Roman" pitchFamily="18" charset="0"/>
                <a:cs typeface="Times New Roman" pitchFamily="18" charset="0"/>
              </a:rPr>
              <a:t>IDIOMA </a:t>
            </a:r>
          </a:p>
          <a:p>
            <a:pPr>
              <a:lnSpc>
                <a:spcPct val="90000"/>
              </a:lnSpc>
            </a:pPr>
            <a:endParaRPr lang="es-MX" b="1" dirty="0" smtClean="0">
              <a:latin typeface="Times New Roman" pitchFamily="18" charset="0"/>
              <a:cs typeface="Times New Roman" pitchFamily="18" charset="0"/>
            </a:endParaRPr>
          </a:p>
          <a:p>
            <a:pPr algn="just">
              <a:lnSpc>
                <a:spcPct val="90000"/>
              </a:lnSpc>
              <a:buFont typeface="Wingdings" pitchFamily="2" charset="2"/>
              <a:buNone/>
            </a:pPr>
            <a:r>
              <a:rPr lang="es-MX" b="1" dirty="0" smtClean="0">
                <a:latin typeface="Times New Roman" pitchFamily="18" charset="0"/>
                <a:cs typeface="Times New Roman" pitchFamily="18" charset="0"/>
              </a:rPr>
              <a:t>		</a:t>
            </a:r>
            <a:r>
              <a:rPr lang="es-MX" sz="2800" b="1" dirty="0" smtClean="0">
                <a:latin typeface="Times New Roman" pitchFamily="18" charset="0"/>
                <a:cs typeface="Times New Roman" pitchFamily="18" charset="0"/>
              </a:rPr>
              <a:t>El idioma mapuche se denomina </a:t>
            </a:r>
            <a:r>
              <a:rPr lang="es-MX" sz="2800" b="1" u="sng" dirty="0" smtClean="0">
                <a:solidFill>
                  <a:srgbClr val="C00000"/>
                </a:solidFill>
                <a:latin typeface="Times New Roman" pitchFamily="18" charset="0"/>
                <a:cs typeface="Times New Roman" pitchFamily="18" charset="0"/>
              </a:rPr>
              <a:t>mapudungun</a:t>
            </a:r>
            <a:r>
              <a:rPr lang="es-MX" sz="2800" b="1" dirty="0" smtClean="0">
                <a:latin typeface="Times New Roman" pitchFamily="18" charset="0"/>
                <a:cs typeface="Times New Roman" pitchFamily="18" charset="0"/>
              </a:rPr>
              <a:t>, que significa "el hablar de la tierra" o </a:t>
            </a:r>
            <a:r>
              <a:rPr lang="es-MX" sz="2800" b="1" u="sng" dirty="0" err="1" smtClean="0">
                <a:solidFill>
                  <a:srgbClr val="FF0000"/>
                </a:solidFill>
                <a:latin typeface="Times New Roman" pitchFamily="18" charset="0"/>
                <a:cs typeface="Times New Roman" pitchFamily="18" charset="0"/>
              </a:rPr>
              <a:t>mapuchedungun</a:t>
            </a:r>
            <a:r>
              <a:rPr lang="es-MX" sz="2800" b="1" u="sng" dirty="0" smtClean="0">
                <a:solidFill>
                  <a:srgbClr val="FF0000"/>
                </a:solidFill>
                <a:latin typeface="Times New Roman" pitchFamily="18" charset="0"/>
                <a:cs typeface="Times New Roman" pitchFamily="18" charset="0"/>
              </a:rPr>
              <a:t>,</a:t>
            </a:r>
            <a:r>
              <a:rPr lang="es-MX" sz="2800" b="1" dirty="0" smtClean="0">
                <a:latin typeface="Times New Roman" pitchFamily="18" charset="0"/>
                <a:cs typeface="Times New Roman" pitchFamily="18" charset="0"/>
              </a:rPr>
              <a:t> que es "el hablar de la gente"</a:t>
            </a:r>
            <a:endParaRPr lang="es-MX" sz="2800" b="1" dirty="0">
              <a:latin typeface="Times New Roman" pitchFamily="18" charset="0"/>
              <a:cs typeface="Times New Roman" pitchFamily="18" charset="0"/>
            </a:endParaRPr>
          </a:p>
        </p:txBody>
      </p:sp>
      <p:pic>
        <p:nvPicPr>
          <p:cNvPr id="3" name="Picture 4" descr="http://1.bp.blogspot.com/_jN1AQ8gs23o/SKHmfIyRsbI/AAAAAAAAAFA/4jdGrTraeAw/s320/mapudungun.JPG"/>
          <p:cNvPicPr>
            <a:picLocks noChangeAspect="1" noChangeArrowheads="1"/>
          </p:cNvPicPr>
          <p:nvPr/>
        </p:nvPicPr>
        <p:blipFill>
          <a:blip r:embed="rId2" cstate="print"/>
          <a:srcRect/>
          <a:stretch>
            <a:fillRect/>
          </a:stretch>
        </p:blipFill>
        <p:spPr bwMode="auto">
          <a:xfrm>
            <a:off x="2214546" y="428604"/>
            <a:ext cx="4429156"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785794"/>
            <a:ext cx="8358246" cy="2677656"/>
          </a:xfrm>
          <a:prstGeom prst="rect">
            <a:avLst/>
          </a:prstGeom>
        </p:spPr>
        <p:txBody>
          <a:bodyPr wrap="square">
            <a:spAutoFit/>
          </a:bodyPr>
          <a:lstStyle/>
          <a:p>
            <a:pPr algn="just">
              <a:lnSpc>
                <a:spcPct val="80000"/>
              </a:lnSpc>
              <a:buFont typeface="Wingdings" pitchFamily="2" charset="2"/>
              <a:buNone/>
            </a:pPr>
            <a:r>
              <a:rPr lang="es-MX" sz="2400" b="1" dirty="0" smtClean="0">
                <a:latin typeface="Times New Roman" pitchFamily="18" charset="0"/>
                <a:cs typeface="Times New Roman" pitchFamily="18" charset="0"/>
              </a:rPr>
              <a:t>-Era realizado por medio de un rapto: el hombre de un lov, ayudado por otros, iba a otro lov en busca de la mujer. </a:t>
            </a:r>
          </a:p>
          <a:p>
            <a:pPr algn="just">
              <a:lnSpc>
                <a:spcPct val="80000"/>
              </a:lnSpc>
              <a:buFont typeface="Wingdings" pitchFamily="2" charset="2"/>
              <a:buNone/>
            </a:pPr>
            <a:endParaRPr lang="es-MX" sz="2400" b="1" dirty="0" smtClean="0">
              <a:latin typeface="Times New Roman" pitchFamily="18" charset="0"/>
              <a:cs typeface="Times New Roman" pitchFamily="18" charset="0"/>
            </a:endParaRPr>
          </a:p>
          <a:p>
            <a:pPr algn="just">
              <a:lnSpc>
                <a:spcPct val="80000"/>
              </a:lnSpc>
              <a:buFont typeface="Wingdings" pitchFamily="2" charset="2"/>
              <a:buNone/>
            </a:pPr>
            <a:r>
              <a:rPr lang="es-MX" sz="2400" b="1" dirty="0" smtClean="0">
                <a:latin typeface="Times New Roman" pitchFamily="18" charset="0"/>
                <a:cs typeface="Times New Roman" pitchFamily="18" charset="0"/>
              </a:rPr>
              <a:t>-Este rapto podía ser simulado o no. </a:t>
            </a:r>
          </a:p>
          <a:p>
            <a:pPr algn="just">
              <a:lnSpc>
                <a:spcPct val="80000"/>
              </a:lnSpc>
              <a:buFont typeface="Wingdings" pitchFamily="2" charset="2"/>
              <a:buNone/>
            </a:pPr>
            <a:endParaRPr lang="es-MX" sz="2400" b="1" dirty="0" smtClean="0">
              <a:latin typeface="Times New Roman" pitchFamily="18" charset="0"/>
              <a:cs typeface="Times New Roman" pitchFamily="18" charset="0"/>
            </a:endParaRPr>
          </a:p>
          <a:p>
            <a:pPr algn="just">
              <a:lnSpc>
                <a:spcPct val="80000"/>
              </a:lnSpc>
              <a:buFont typeface="Wingdings" pitchFamily="2" charset="2"/>
              <a:buNone/>
            </a:pPr>
            <a:r>
              <a:rPr lang="es-MX" sz="2400" b="1" dirty="0" smtClean="0">
                <a:latin typeface="Times New Roman" pitchFamily="18" charset="0"/>
                <a:cs typeface="Times New Roman" pitchFamily="18" charset="0"/>
              </a:rPr>
              <a:t>-En caso de que no lo fuera, con posterioridad se enviaban mensajeros con el pago correspondiente, que consistía en animales, joyas  y  prendas de vestir.</a:t>
            </a:r>
          </a:p>
          <a:p>
            <a:pPr algn="just">
              <a:lnSpc>
                <a:spcPct val="80000"/>
              </a:lnSpc>
            </a:pPr>
            <a:endParaRPr lang="es-MX" b="1" dirty="0">
              <a:latin typeface="Times New Roman" pitchFamily="18" charset="0"/>
              <a:cs typeface="Times New Roman" pitchFamily="18" charset="0"/>
            </a:endParaRPr>
          </a:p>
        </p:txBody>
      </p:sp>
      <p:sp>
        <p:nvSpPr>
          <p:cNvPr id="3" name="2 Rectángulo"/>
          <p:cNvSpPr/>
          <p:nvPr/>
        </p:nvSpPr>
        <p:spPr>
          <a:xfrm>
            <a:off x="3071802" y="285728"/>
            <a:ext cx="2643206" cy="461665"/>
          </a:xfrm>
          <a:prstGeom prst="rect">
            <a:avLst/>
          </a:prstGeom>
        </p:spPr>
        <p:txBody>
          <a:bodyPr wrap="square">
            <a:spAutoFit/>
          </a:bodyPr>
          <a:lstStyle/>
          <a:p>
            <a:r>
              <a:rPr lang="es-MX" sz="2400" b="1" u="sng" dirty="0" smtClean="0">
                <a:solidFill>
                  <a:srgbClr val="C00000"/>
                </a:solidFill>
                <a:latin typeface="Times New Roman" pitchFamily="18" charset="0"/>
                <a:cs typeface="Times New Roman" pitchFamily="18" charset="0"/>
              </a:rPr>
              <a:t>MATRIMONIO</a:t>
            </a:r>
            <a:endParaRPr lang="es-CL" sz="2400" u="sng" dirty="0">
              <a:solidFill>
                <a:srgbClr val="C00000"/>
              </a:solidFill>
              <a:latin typeface="Times New Roman" pitchFamily="18" charset="0"/>
              <a:cs typeface="Times New Roman" pitchFamily="18" charset="0"/>
            </a:endParaRPr>
          </a:p>
        </p:txBody>
      </p:sp>
      <p:pic>
        <p:nvPicPr>
          <p:cNvPr id="33834" name="Picture 42" descr="http://elsurdelola.files.wordpress.com/2010/03/pu-nanas-ka-chaman2.jpg?w=300&amp;h=245">
            <a:hlinkClick r:id="rId2"/>
          </p:cNvPr>
          <p:cNvPicPr>
            <a:picLocks noChangeAspect="1" noChangeArrowheads="1"/>
          </p:cNvPicPr>
          <p:nvPr/>
        </p:nvPicPr>
        <p:blipFill>
          <a:blip r:embed="rId3" cstate="print"/>
          <a:srcRect/>
          <a:stretch>
            <a:fillRect/>
          </a:stretch>
        </p:blipFill>
        <p:spPr bwMode="auto">
          <a:xfrm>
            <a:off x="2555776" y="3284984"/>
            <a:ext cx="4032448" cy="2736304"/>
          </a:xfrm>
          <a:prstGeom prst="rect">
            <a:avLst/>
          </a:prstGeom>
          <a:noFill/>
        </p:spPr>
      </p:pic>
      <p:sp>
        <p:nvSpPr>
          <p:cNvPr id="44" name="43 Rectángulo"/>
          <p:cNvSpPr/>
          <p:nvPr/>
        </p:nvSpPr>
        <p:spPr>
          <a:xfrm>
            <a:off x="3214678" y="6000768"/>
            <a:ext cx="2571768" cy="646331"/>
          </a:xfrm>
          <a:prstGeom prst="rect">
            <a:avLst/>
          </a:prstGeom>
        </p:spPr>
        <p:txBody>
          <a:bodyPr wrap="square">
            <a:spAutoFit/>
          </a:bodyPr>
          <a:lstStyle/>
          <a:p>
            <a:pPr algn="ctr"/>
            <a:r>
              <a:rPr lang="es-CL" dirty="0" smtClean="0"/>
              <a:t> </a:t>
            </a:r>
            <a:r>
              <a:rPr lang="es-CL" b="1" dirty="0" smtClean="0">
                <a:solidFill>
                  <a:srgbClr val="C00000"/>
                </a:solidFill>
                <a:latin typeface="Times New Roman" pitchFamily="18" charset="0"/>
                <a:cs typeface="Times New Roman" pitchFamily="18" charset="0"/>
              </a:rPr>
              <a:t>Ceremonia de matrimonio mapuche</a:t>
            </a:r>
            <a:endParaRPr lang="es-CL"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33834"/>
                                        </p:tgtEl>
                                        <p:attrNameLst>
                                          <p:attrName>style.visibility</p:attrName>
                                        </p:attrNameLst>
                                      </p:cBhvr>
                                      <p:to>
                                        <p:strVal val="visible"/>
                                      </p:to>
                                    </p:set>
                                    <p:animEffect transition="in" filter="wheel(4)">
                                      <p:cBhvr>
                                        <p:cTn id="18" dur="1000"/>
                                        <p:tgtEl>
                                          <p:spTgt spid="3383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slide(fromBottom)">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4282" y="214290"/>
            <a:ext cx="8715436" cy="2769989"/>
          </a:xfrm>
          <a:prstGeom prst="rect">
            <a:avLst/>
          </a:prstGeom>
        </p:spPr>
        <p:txBody>
          <a:bodyPr wrap="square">
            <a:spAutoFit/>
          </a:bodyPr>
          <a:lstStyle/>
          <a:p>
            <a:pPr algn="ctr"/>
            <a:r>
              <a:rPr lang="es-CL" sz="2400" b="1" dirty="0" smtClean="0">
                <a:latin typeface="Times New Roman" pitchFamily="18" charset="0"/>
                <a:cs typeface="Times New Roman" pitchFamily="18" charset="0"/>
              </a:rPr>
              <a:t>-Admitían la </a:t>
            </a:r>
            <a:r>
              <a:rPr lang="es-CL" sz="2400" b="1" u="sng" dirty="0" smtClean="0">
                <a:solidFill>
                  <a:srgbClr val="C00000"/>
                </a:solidFill>
                <a:latin typeface="Times New Roman" pitchFamily="18" charset="0"/>
                <a:cs typeface="Times New Roman" pitchFamily="18" charset="0"/>
              </a:rPr>
              <a:t>poligamia, </a:t>
            </a:r>
            <a:r>
              <a:rPr lang="es-CL" sz="2400" b="1" dirty="0" smtClean="0">
                <a:latin typeface="Times New Roman" pitchFamily="18" charset="0"/>
                <a:cs typeface="Times New Roman" pitchFamily="18" charset="0"/>
              </a:rPr>
              <a:t>por lo que era habitual que los hombres tuvieran cuatro o cinco mujeres. </a:t>
            </a:r>
          </a:p>
          <a:p>
            <a:pPr algn="ctr"/>
            <a:endParaRPr lang="es-CL" sz="2400" b="1" dirty="0" smtClean="0">
              <a:latin typeface="Times New Roman" pitchFamily="18" charset="0"/>
              <a:cs typeface="Times New Roman" pitchFamily="18" charset="0"/>
            </a:endParaRPr>
          </a:p>
          <a:p>
            <a:pPr algn="ctr"/>
            <a:r>
              <a:rPr lang="es-CL" sz="2400" b="1" dirty="0" smtClean="0">
                <a:latin typeface="Times New Roman" pitchFamily="18" charset="0"/>
                <a:cs typeface="Times New Roman" pitchFamily="18" charset="0"/>
              </a:rPr>
              <a:t>-A mayor cantidad de mujeres, mayor cantidad de bienes, pues ellas tejían mantas, cultivaban y cuidaban a los animales.</a:t>
            </a:r>
            <a:r>
              <a:rPr lang="es-CL" dirty="0" smtClean="0"/>
              <a:t/>
            </a:r>
            <a:br>
              <a:rPr lang="es-CL" dirty="0" smtClean="0"/>
            </a:br>
            <a:r>
              <a:rPr lang="es-CL" dirty="0" smtClean="0"/>
              <a:t/>
            </a:r>
            <a:br>
              <a:rPr lang="es-CL" dirty="0" smtClean="0"/>
            </a:br>
            <a:r>
              <a:rPr lang="es-CL" dirty="0" smtClean="0"/>
              <a:t/>
            </a:r>
            <a:br>
              <a:rPr lang="es-CL" dirty="0" smtClean="0"/>
            </a:br>
            <a:endParaRPr lang="es-CL" dirty="0"/>
          </a:p>
        </p:txBody>
      </p:sp>
      <p:pic>
        <p:nvPicPr>
          <p:cNvPr id="1034" name="Picture 10" descr="http://www.fcnym.unlp.edu.ar/museo/educativa/etnografia/images/patagonia/mapuches-3.jpg"/>
          <p:cNvPicPr>
            <a:picLocks noChangeAspect="1" noChangeArrowheads="1"/>
          </p:cNvPicPr>
          <p:nvPr/>
        </p:nvPicPr>
        <p:blipFill>
          <a:blip r:embed="rId2" cstate="print"/>
          <a:srcRect/>
          <a:stretch>
            <a:fillRect/>
          </a:stretch>
        </p:blipFill>
        <p:spPr bwMode="auto">
          <a:xfrm>
            <a:off x="2051720" y="2492896"/>
            <a:ext cx="5143536" cy="37480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wheel(4)">
                                      <p:cBhvr>
                                        <p:cTn id="13"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428604"/>
            <a:ext cx="2605952" cy="3139321"/>
          </a:xfrm>
          <a:prstGeom prst="rect">
            <a:avLst/>
          </a:prstGeom>
        </p:spPr>
        <p:txBody>
          <a:bodyPr wrap="square">
            <a:spAutoFit/>
          </a:bodyPr>
          <a:lstStyle/>
          <a:p>
            <a:pPr algn="ctr"/>
            <a:r>
              <a:rPr lang="es-CL" b="1" u="sng" dirty="0" smtClean="0">
                <a:solidFill>
                  <a:srgbClr val="C00000"/>
                </a:solidFill>
                <a:latin typeface="Times New Roman" pitchFamily="18" charset="0"/>
                <a:cs typeface="Times New Roman" pitchFamily="18" charset="0"/>
              </a:rPr>
              <a:t>Malón:</a:t>
            </a:r>
            <a:r>
              <a:rPr lang="es-CL" b="1" dirty="0" smtClean="0">
                <a:latin typeface="Times New Roman" pitchFamily="18" charset="0"/>
                <a:cs typeface="Times New Roman" pitchFamily="18" charset="0"/>
              </a:rPr>
              <a:t>  táctica militar. Consistía en un ataque rápido y sorpresivo de un  número de guerreros contra un grupo enemigo, con el objetivo de obtener ganado, provisiones, secuestrando eventualmente a mujeres jóvenes</a:t>
            </a:r>
            <a:r>
              <a:rPr lang="es-CL" b="1" dirty="0" smtClean="0"/>
              <a:t>.</a:t>
            </a:r>
            <a:endParaRPr lang="es-CL" b="1" dirty="0"/>
          </a:p>
        </p:txBody>
      </p:sp>
      <p:pic>
        <p:nvPicPr>
          <p:cNvPr id="8" name="Picture 2" descr="http://www.esacademic.com/pictures/eswiki/77/Mauricio_rugendas_-_el_malon.jpg"/>
          <p:cNvPicPr>
            <a:picLocks noChangeAspect="1" noChangeArrowheads="1"/>
          </p:cNvPicPr>
          <p:nvPr/>
        </p:nvPicPr>
        <p:blipFill>
          <a:blip r:embed="rId2" cstate="print"/>
          <a:srcRect/>
          <a:stretch>
            <a:fillRect/>
          </a:stretch>
        </p:blipFill>
        <p:spPr bwMode="auto">
          <a:xfrm>
            <a:off x="214282" y="3861048"/>
            <a:ext cx="2500330" cy="2496910"/>
          </a:xfrm>
          <a:prstGeom prst="rect">
            <a:avLst/>
          </a:prstGeom>
          <a:noFill/>
        </p:spPr>
      </p:pic>
      <p:sp>
        <p:nvSpPr>
          <p:cNvPr id="35844" name="AutoShape 4" descr="C:\DOCUME~1\Alumnos\CONFIG~1\Temp\moz-screenshot.png"/>
          <p:cNvSpPr>
            <a:spLocks noChangeAspect="1" noChangeArrowheads="1"/>
          </p:cNvSpPr>
          <p:nvPr/>
        </p:nvSpPr>
        <p:spPr bwMode="auto">
          <a:xfrm>
            <a:off x="15224125" y="-549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46" name="AutoShape 6" descr="C:\DOCUME~1\Alumnos\CONFIG~1\Temp\moz-screenshot.png"/>
          <p:cNvSpPr>
            <a:spLocks noChangeAspect="1" noChangeArrowheads="1"/>
          </p:cNvSpPr>
          <p:nvPr/>
        </p:nvSpPr>
        <p:spPr bwMode="auto">
          <a:xfrm>
            <a:off x="15224125" y="-549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35848" name="AutoShape 8" descr="C:\DOCUME~1\Alumnos\CONFIG~1\Temp\moz-screenshot.png"/>
          <p:cNvSpPr>
            <a:spLocks noChangeAspect="1" noChangeArrowheads="1"/>
          </p:cNvSpPr>
          <p:nvPr/>
        </p:nvSpPr>
        <p:spPr bwMode="auto">
          <a:xfrm>
            <a:off x="15224125" y="-5492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CL"/>
          </a:p>
        </p:txBody>
      </p:sp>
      <p:sp>
        <p:nvSpPr>
          <p:cNvPr id="18" name="17 Rectángulo"/>
          <p:cNvSpPr/>
          <p:nvPr/>
        </p:nvSpPr>
        <p:spPr>
          <a:xfrm>
            <a:off x="3143240" y="3071810"/>
            <a:ext cx="2857520" cy="3416320"/>
          </a:xfrm>
          <a:prstGeom prst="rect">
            <a:avLst/>
          </a:prstGeom>
        </p:spPr>
        <p:txBody>
          <a:bodyPr wrap="square">
            <a:spAutoFit/>
          </a:bodyPr>
          <a:lstStyle/>
          <a:p>
            <a:pPr algn="ctr"/>
            <a:r>
              <a:rPr lang="es-CL" b="1" u="sng" dirty="0" smtClean="0">
                <a:solidFill>
                  <a:srgbClr val="C00000"/>
                </a:solidFill>
                <a:latin typeface="Times New Roman" pitchFamily="18" charset="0"/>
                <a:cs typeface="Times New Roman" pitchFamily="18" charset="0"/>
              </a:rPr>
              <a:t>Chueca: </a:t>
            </a:r>
            <a:r>
              <a:rPr lang="es-CL" b="1" dirty="0" smtClean="0">
                <a:latin typeface="Times New Roman" pitchFamily="18" charset="0"/>
                <a:cs typeface="Times New Roman" pitchFamily="18" charset="0"/>
              </a:rPr>
              <a:t>se jugaba  formando dos bandos, armado cada individuo de un garrote encorvado en uno de los extremos, con el cual se disputaban una pelota de madera que debía ser lanzada al campo contrario, en medio de una confusa gritería. Muchas veces dirimían sus disputas en partidos de chueca.</a:t>
            </a:r>
            <a:endParaRPr lang="es-CL" b="1" dirty="0">
              <a:latin typeface="Times New Roman" pitchFamily="18" charset="0"/>
              <a:cs typeface="Times New Roman" pitchFamily="18" charset="0"/>
            </a:endParaRPr>
          </a:p>
        </p:txBody>
      </p:sp>
      <p:pic>
        <p:nvPicPr>
          <p:cNvPr id="35850" name="Picture 10" descr="http://2.bp.blogspot.com/_uOXY4GJBFQQ/S-q8wVDYhVI/AAAAAAAAABg/W6ELd5WJvSw/s1600/El+juego+de+la+Chueca.jpg"/>
          <p:cNvPicPr>
            <a:picLocks noChangeAspect="1" noChangeArrowheads="1"/>
          </p:cNvPicPr>
          <p:nvPr/>
        </p:nvPicPr>
        <p:blipFill>
          <a:blip r:embed="rId3" cstate="print"/>
          <a:srcRect/>
          <a:stretch>
            <a:fillRect/>
          </a:stretch>
        </p:blipFill>
        <p:spPr bwMode="auto">
          <a:xfrm>
            <a:off x="2857488" y="285728"/>
            <a:ext cx="3333750" cy="2643206"/>
          </a:xfrm>
          <a:prstGeom prst="rect">
            <a:avLst/>
          </a:prstGeom>
          <a:noFill/>
        </p:spPr>
      </p:pic>
      <p:sp>
        <p:nvSpPr>
          <p:cNvPr id="21" name="20 Rectángulo"/>
          <p:cNvSpPr/>
          <p:nvPr/>
        </p:nvSpPr>
        <p:spPr>
          <a:xfrm>
            <a:off x="6286496" y="285728"/>
            <a:ext cx="2643222" cy="4247317"/>
          </a:xfrm>
          <a:prstGeom prst="rect">
            <a:avLst/>
          </a:prstGeom>
        </p:spPr>
        <p:txBody>
          <a:bodyPr wrap="square">
            <a:spAutoFit/>
          </a:bodyPr>
          <a:lstStyle/>
          <a:p>
            <a:pPr algn="ctr"/>
            <a:r>
              <a:rPr lang="es-CL" b="1" u="sng" dirty="0" smtClean="0">
                <a:solidFill>
                  <a:srgbClr val="C00000"/>
                </a:solidFill>
                <a:latin typeface="Times New Roman" pitchFamily="18" charset="0"/>
                <a:cs typeface="Times New Roman" pitchFamily="18" charset="0"/>
              </a:rPr>
              <a:t>Trutruca: </a:t>
            </a:r>
            <a:r>
              <a:rPr lang="es-CL" b="1" dirty="0" smtClean="0">
                <a:latin typeface="Times New Roman" pitchFamily="18" charset="0"/>
                <a:cs typeface="Times New Roman" pitchFamily="18" charset="0"/>
              </a:rPr>
              <a:t>instrumento musical. Es una vara de bambú, ahuecada, de unos cuatro metros de largo que al soplar emite una voz potente,  de alerta, señal a distancia, grito de guerra, anuncio de autoridad.  Se usa en ceremoniales convocando fuerzas divinas que regulan las lluvias,  cosechas y como acompañamiento de  danzas</a:t>
            </a:r>
            <a:r>
              <a:rPr lang="es-CL" dirty="0" smtClean="0">
                <a:latin typeface="Times New Roman" pitchFamily="18" charset="0"/>
                <a:cs typeface="Times New Roman" pitchFamily="18" charset="0"/>
              </a:rPr>
              <a:t>.</a:t>
            </a:r>
            <a:endParaRPr lang="es-CL" dirty="0">
              <a:latin typeface="Times New Roman" pitchFamily="18" charset="0"/>
              <a:cs typeface="Times New Roman" pitchFamily="18" charset="0"/>
            </a:endParaRPr>
          </a:p>
        </p:txBody>
      </p:sp>
      <p:pic>
        <p:nvPicPr>
          <p:cNvPr id="22" name="Picture 4" descr="La trutruca está hecha con un tubo de coligüe o caña."/>
          <p:cNvPicPr>
            <a:picLocks noChangeAspect="1" noChangeArrowheads="1"/>
          </p:cNvPicPr>
          <p:nvPr/>
        </p:nvPicPr>
        <p:blipFill>
          <a:blip r:embed="rId4" cstate="print"/>
          <a:srcRect/>
          <a:stretch>
            <a:fillRect/>
          </a:stretch>
        </p:blipFill>
        <p:spPr bwMode="auto">
          <a:xfrm>
            <a:off x="6286512" y="4572008"/>
            <a:ext cx="2667000" cy="21002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5850"/>
                                        </p:tgtEl>
                                        <p:attrNameLst>
                                          <p:attrName>style.visibility</p:attrName>
                                        </p:attrNameLst>
                                      </p:cBhvr>
                                      <p:to>
                                        <p:strVal val="visible"/>
                                      </p:to>
                                    </p:set>
                                    <p:animEffect transition="in" filter="wheel(4)">
                                      <p:cBhvr>
                                        <p:cTn id="17" dur="1000"/>
                                        <p:tgtEl>
                                          <p:spTgt spid="3585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lide(fromBottom)">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4)">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lide(fromBottom)">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silviarinque.com.ar/img/pillan.jpg"/>
          <p:cNvPicPr>
            <a:picLocks noChangeAspect="1" noChangeArrowheads="1"/>
          </p:cNvPicPr>
          <p:nvPr/>
        </p:nvPicPr>
        <p:blipFill>
          <a:blip r:embed="rId2" cstate="print"/>
          <a:srcRect/>
          <a:stretch>
            <a:fillRect/>
          </a:stretch>
        </p:blipFill>
        <p:spPr bwMode="auto">
          <a:xfrm>
            <a:off x="1187624" y="3861048"/>
            <a:ext cx="2352678" cy="2714644"/>
          </a:xfrm>
          <a:prstGeom prst="rect">
            <a:avLst/>
          </a:prstGeom>
          <a:noFill/>
        </p:spPr>
      </p:pic>
      <p:sp>
        <p:nvSpPr>
          <p:cNvPr id="3" name="2 Rectángulo"/>
          <p:cNvSpPr/>
          <p:nvPr/>
        </p:nvSpPr>
        <p:spPr>
          <a:xfrm>
            <a:off x="323528" y="0"/>
            <a:ext cx="4071966" cy="4862870"/>
          </a:xfrm>
          <a:prstGeom prst="rect">
            <a:avLst/>
          </a:prstGeom>
        </p:spPr>
        <p:txBody>
          <a:bodyPr wrap="square">
            <a:spAutoFit/>
          </a:bodyPr>
          <a:lstStyle/>
          <a:p>
            <a:pPr algn="ctr"/>
            <a:endParaRPr lang="es-CL" b="1" dirty="0" smtClean="0">
              <a:latin typeface="Times New Roman" pitchFamily="18" charset="0"/>
              <a:cs typeface="Times New Roman" pitchFamily="18" charset="0"/>
            </a:endParaRPr>
          </a:p>
          <a:p>
            <a:pPr algn="ctr"/>
            <a:r>
              <a:rPr lang="es-CL" b="1" dirty="0" smtClean="0">
                <a:latin typeface="Times New Roman" pitchFamily="18" charset="0"/>
                <a:cs typeface="Times New Roman" pitchFamily="18" charset="0"/>
              </a:rPr>
              <a:t>-</a:t>
            </a:r>
            <a:r>
              <a:rPr lang="es-CL" sz="2000" b="1" dirty="0" smtClean="0">
                <a:latin typeface="Times New Roman" pitchFamily="18" charset="0"/>
                <a:cs typeface="Times New Roman" pitchFamily="18" charset="0"/>
              </a:rPr>
              <a:t>Eran politeístas, creían en un mundo poblado de espíritus y dioses. </a:t>
            </a:r>
          </a:p>
          <a:p>
            <a:pPr algn="ctr"/>
            <a:r>
              <a:rPr lang="es-CL" sz="2000" b="1" dirty="0" smtClean="0">
                <a:latin typeface="Times New Roman" pitchFamily="18" charset="0"/>
                <a:cs typeface="Times New Roman" pitchFamily="18" charset="0"/>
              </a:rPr>
              <a:t>-Existía  un ser todopoderoso, creador de todas las especies vivas llamado: </a:t>
            </a:r>
            <a:r>
              <a:rPr lang="es-CL" sz="2000" b="1" u="sng" dirty="0" smtClean="0">
                <a:solidFill>
                  <a:srgbClr val="C00000"/>
                </a:solidFill>
                <a:latin typeface="Times New Roman" pitchFamily="18" charset="0"/>
                <a:cs typeface="Times New Roman" pitchFamily="18" charset="0"/>
              </a:rPr>
              <a:t>Pillan </a:t>
            </a:r>
            <a:r>
              <a:rPr lang="es-CL" sz="2000" b="1" dirty="0" smtClean="0">
                <a:latin typeface="Times New Roman" pitchFamily="18" charset="0"/>
                <a:cs typeface="Times New Roman" pitchFamily="18" charset="0"/>
              </a:rPr>
              <a:t>.</a:t>
            </a:r>
          </a:p>
          <a:p>
            <a:pPr algn="ctr"/>
            <a:r>
              <a:rPr lang="es-CL" sz="2000" b="1" dirty="0" smtClean="0">
                <a:latin typeface="Times New Roman" pitchFamily="18" charset="0"/>
                <a:cs typeface="Times New Roman" pitchFamily="18" charset="0"/>
              </a:rPr>
              <a:t>-Concedía  la vida y la muerte. </a:t>
            </a:r>
          </a:p>
          <a:p>
            <a:pPr algn="ctr"/>
            <a:r>
              <a:rPr lang="es-CL" sz="2000" b="1" dirty="0" smtClean="0">
                <a:latin typeface="Times New Roman" pitchFamily="18" charset="0"/>
                <a:cs typeface="Times New Roman" pitchFamily="18" charset="0"/>
              </a:rPr>
              <a:t>-A esta deidad se asocian manifestaciones de la naturaleza como, los truenos, el fuego, las erupciones volcánicas y sismos.</a:t>
            </a:r>
          </a:p>
          <a:p>
            <a:r>
              <a:rPr lang="es-CL" b="1" dirty="0" smtClean="0"/>
              <a:t/>
            </a:r>
            <a:br>
              <a:rPr lang="es-CL" b="1" dirty="0" smtClean="0"/>
            </a:br>
            <a:endParaRPr lang="es-CL" b="1" dirty="0" smtClean="0"/>
          </a:p>
          <a:p>
            <a:r>
              <a:rPr lang="es-CL" dirty="0" smtClean="0"/>
              <a:t/>
            </a:r>
            <a:br>
              <a:rPr lang="es-CL" dirty="0" smtClean="0"/>
            </a:br>
            <a:endParaRPr lang="es-CL" dirty="0"/>
          </a:p>
        </p:txBody>
      </p:sp>
      <p:sp>
        <p:nvSpPr>
          <p:cNvPr id="4" name="3 Rectángulo"/>
          <p:cNvSpPr/>
          <p:nvPr/>
        </p:nvSpPr>
        <p:spPr>
          <a:xfrm>
            <a:off x="4714876" y="428604"/>
            <a:ext cx="4000496" cy="2554545"/>
          </a:xfrm>
          <a:prstGeom prst="rect">
            <a:avLst/>
          </a:prstGeom>
        </p:spPr>
        <p:txBody>
          <a:bodyPr wrap="square">
            <a:spAutoFit/>
          </a:bodyPr>
          <a:lstStyle/>
          <a:p>
            <a:pPr algn="ctr"/>
            <a:r>
              <a:rPr lang="es-CL" sz="2000" dirty="0" smtClean="0">
                <a:latin typeface="Times New Roman" pitchFamily="18" charset="0"/>
                <a:cs typeface="Times New Roman" pitchFamily="18" charset="0"/>
              </a:rPr>
              <a:t> </a:t>
            </a:r>
            <a:r>
              <a:rPr lang="es-CL" sz="2000" b="1" u="sng" dirty="0" smtClean="0">
                <a:solidFill>
                  <a:srgbClr val="C00000"/>
                </a:solidFill>
                <a:latin typeface="Times New Roman" pitchFamily="18" charset="0"/>
                <a:cs typeface="Times New Roman" pitchFamily="18" charset="0"/>
              </a:rPr>
              <a:t>Parlamentos mapuches </a:t>
            </a:r>
          </a:p>
          <a:p>
            <a:pPr algn="ctr"/>
            <a:endParaRPr lang="es-CL" sz="2000" b="1" dirty="0" smtClean="0">
              <a:latin typeface="Times New Roman" pitchFamily="18" charset="0"/>
              <a:cs typeface="Times New Roman" pitchFamily="18" charset="0"/>
            </a:endParaRPr>
          </a:p>
          <a:p>
            <a:pPr algn="ctr"/>
            <a:r>
              <a:rPr lang="es-CL" sz="2000" b="1" dirty="0" smtClean="0">
                <a:latin typeface="Times New Roman" pitchFamily="18" charset="0"/>
                <a:cs typeface="Times New Roman" pitchFamily="18" charset="0"/>
              </a:rPr>
              <a:t>-Reuniones realizadas por los españoles y posteriormente el Gobierno de Chile, para poner fin a la interminable Guerra de Arauco desde el siglo XVII al XIX.</a:t>
            </a:r>
          </a:p>
          <a:p>
            <a:endParaRPr lang="es-CL" sz="2000" dirty="0">
              <a:latin typeface="Times New Roman" pitchFamily="18" charset="0"/>
              <a:cs typeface="Times New Roman" pitchFamily="18" charset="0"/>
            </a:endParaRPr>
          </a:p>
        </p:txBody>
      </p:sp>
      <p:pic>
        <p:nvPicPr>
          <p:cNvPr id="36868" name="Picture 4" descr="Archivo:Imagen del Parlamento de Negrete, convocado por el gobernador Abrosio O'Higgins en Marzo de 1793 (Claudio Gay, basada en dibujo de Ignacio Andia y Varela).jpg"/>
          <p:cNvPicPr>
            <a:picLocks noChangeAspect="1" noChangeArrowheads="1"/>
          </p:cNvPicPr>
          <p:nvPr/>
        </p:nvPicPr>
        <p:blipFill>
          <a:blip r:embed="rId3" cstate="print">
            <a:lum bright="-20000"/>
          </a:blip>
          <a:srcRect/>
          <a:stretch>
            <a:fillRect/>
          </a:stretch>
        </p:blipFill>
        <p:spPr bwMode="auto">
          <a:xfrm>
            <a:off x="4788024" y="2924944"/>
            <a:ext cx="4060831" cy="35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heel(4)">
                                      <p:cBhvr>
                                        <p:cTn id="7" dur="1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6868"/>
                                        </p:tgtEl>
                                        <p:attrNameLst>
                                          <p:attrName>style.visibility</p:attrName>
                                        </p:attrNameLst>
                                      </p:cBhvr>
                                      <p:to>
                                        <p:strVal val="visible"/>
                                      </p:to>
                                    </p:set>
                                    <p:animEffect transition="in" filter="wheel(4)">
                                      <p:cBhvr>
                                        <p:cTn id="17" dur="1000"/>
                                        <p:tgtEl>
                                          <p:spTgt spid="3686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lide(fromBottom)">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857488" y="549275"/>
            <a:ext cx="5781687" cy="584775"/>
          </a:xfrm>
          <a:prstGeom prst="rect">
            <a:avLst/>
          </a:prstGeom>
          <a:noFill/>
          <a:ln w="9525">
            <a:noFill/>
            <a:miter lim="800000"/>
            <a:headEnd/>
            <a:tailEnd/>
          </a:ln>
        </p:spPr>
        <p:txBody>
          <a:bodyPr wrap="square">
            <a:spAutoFit/>
          </a:bodyPr>
          <a:lstStyle/>
          <a:p>
            <a:r>
              <a:rPr lang="es-ES" sz="3200" b="1" u="sng" dirty="0" smtClean="0">
                <a:solidFill>
                  <a:srgbClr val="C00000"/>
                </a:solidFill>
                <a:latin typeface="Times New Roman" pitchFamily="18" charset="0"/>
                <a:cs typeface="Times New Roman" pitchFamily="18" charset="0"/>
              </a:rPr>
              <a:t>UBICACIÓN GEOGRÁFICA</a:t>
            </a:r>
            <a:endParaRPr lang="es-ES" sz="3200" b="1" u="sng" dirty="0">
              <a:solidFill>
                <a:srgbClr val="C00000"/>
              </a:solidFill>
              <a:latin typeface="Times New Roman" pitchFamily="18" charset="0"/>
              <a:cs typeface="Times New Roman" pitchFamily="18" charset="0"/>
            </a:endParaRPr>
          </a:p>
        </p:txBody>
      </p:sp>
      <p:sp>
        <p:nvSpPr>
          <p:cNvPr id="20483" name="Rectangle 5"/>
          <p:cNvSpPr>
            <a:spLocks noChangeArrowheads="1"/>
          </p:cNvSpPr>
          <p:nvPr/>
        </p:nvSpPr>
        <p:spPr bwMode="auto">
          <a:xfrm>
            <a:off x="3929057" y="1484313"/>
            <a:ext cx="4891093" cy="4524315"/>
          </a:xfrm>
          <a:prstGeom prst="rect">
            <a:avLst/>
          </a:prstGeom>
          <a:noFill/>
          <a:ln w="9525">
            <a:noFill/>
            <a:miter lim="800000"/>
            <a:headEnd/>
            <a:tailEnd/>
          </a:ln>
        </p:spPr>
        <p:txBody>
          <a:bodyPr wrap="square">
            <a:spAutoFit/>
          </a:bodyPr>
          <a:lstStyle/>
          <a:p>
            <a:r>
              <a:rPr lang="es-ES" sz="3200" b="1" u="sng" dirty="0">
                <a:solidFill>
                  <a:srgbClr val="C00000"/>
                </a:solidFill>
                <a:latin typeface="Times New Roman" pitchFamily="18" charset="0"/>
                <a:cs typeface="Times New Roman" pitchFamily="18" charset="0"/>
              </a:rPr>
              <a:t>Picunches</a:t>
            </a:r>
            <a:r>
              <a:rPr lang="es-ES" sz="3200" u="sng" dirty="0">
                <a:solidFill>
                  <a:srgbClr val="C00000"/>
                </a:solidFill>
                <a:latin typeface="Times New Roman" pitchFamily="18" charset="0"/>
                <a:cs typeface="Times New Roman" pitchFamily="18" charset="0"/>
              </a:rPr>
              <a:t>: </a:t>
            </a:r>
            <a:r>
              <a:rPr lang="es-ES" sz="3200" dirty="0">
                <a:latin typeface="Times New Roman" pitchFamily="18" charset="0"/>
                <a:cs typeface="Times New Roman" pitchFamily="18" charset="0"/>
              </a:rPr>
              <a:t>Desde el río Aconcagua hasta el río Itata</a:t>
            </a:r>
            <a:r>
              <a:rPr lang="es-ES" sz="3200" dirty="0" smtClean="0">
                <a:latin typeface="Times New Roman" pitchFamily="18" charset="0"/>
                <a:cs typeface="Times New Roman" pitchFamily="18" charset="0"/>
              </a:rPr>
              <a:t>.</a:t>
            </a:r>
          </a:p>
          <a:p>
            <a:endParaRPr lang="es-ES" sz="3200" dirty="0">
              <a:latin typeface="Times New Roman" pitchFamily="18" charset="0"/>
              <a:cs typeface="Times New Roman" pitchFamily="18" charset="0"/>
            </a:endParaRPr>
          </a:p>
          <a:p>
            <a:r>
              <a:rPr lang="es-ES" sz="3200" b="1" u="sng" dirty="0">
                <a:solidFill>
                  <a:srgbClr val="C00000"/>
                </a:solidFill>
                <a:latin typeface="Times New Roman" pitchFamily="18" charset="0"/>
                <a:cs typeface="Times New Roman" pitchFamily="18" charset="0"/>
              </a:rPr>
              <a:t>Araucanos</a:t>
            </a:r>
            <a:r>
              <a:rPr lang="es-ES" sz="3200" dirty="0">
                <a:solidFill>
                  <a:srgbClr val="C00000"/>
                </a:solidFill>
                <a:latin typeface="Times New Roman" pitchFamily="18" charset="0"/>
                <a:cs typeface="Times New Roman" pitchFamily="18" charset="0"/>
              </a:rPr>
              <a:t>: </a:t>
            </a:r>
            <a:r>
              <a:rPr lang="es-ES" sz="3200" dirty="0">
                <a:latin typeface="Times New Roman" pitchFamily="18" charset="0"/>
                <a:cs typeface="Times New Roman" pitchFamily="18" charset="0"/>
              </a:rPr>
              <a:t>Desde el río Itata hasta el río Toltén</a:t>
            </a:r>
            <a:r>
              <a:rPr lang="es-ES" sz="3200" dirty="0" smtClean="0">
                <a:latin typeface="Times New Roman" pitchFamily="18" charset="0"/>
                <a:cs typeface="Times New Roman" pitchFamily="18" charset="0"/>
              </a:rPr>
              <a:t>.</a:t>
            </a:r>
          </a:p>
          <a:p>
            <a:endParaRPr lang="es-ES" sz="3200" dirty="0">
              <a:latin typeface="Times New Roman" pitchFamily="18" charset="0"/>
              <a:cs typeface="Times New Roman" pitchFamily="18" charset="0"/>
            </a:endParaRPr>
          </a:p>
          <a:p>
            <a:r>
              <a:rPr lang="es-ES" sz="3200" b="1" u="sng" dirty="0">
                <a:solidFill>
                  <a:srgbClr val="C00000"/>
                </a:solidFill>
                <a:latin typeface="Times New Roman" pitchFamily="18" charset="0"/>
                <a:cs typeface="Times New Roman" pitchFamily="18" charset="0"/>
              </a:rPr>
              <a:t>Huilliches: </a:t>
            </a:r>
            <a:r>
              <a:rPr lang="es-ES" sz="3200" dirty="0">
                <a:latin typeface="Times New Roman" pitchFamily="18" charset="0"/>
                <a:cs typeface="Times New Roman" pitchFamily="18" charset="0"/>
              </a:rPr>
              <a:t>Desde el río Toltén hasta el Seno del Reloncaví</a:t>
            </a:r>
            <a:r>
              <a:rPr lang="es-ES" dirty="0"/>
              <a:t>.</a:t>
            </a:r>
          </a:p>
        </p:txBody>
      </p:sp>
      <p:pic>
        <p:nvPicPr>
          <p:cNvPr id="20484" name="Picture 6" descr="mapa2"/>
          <p:cNvPicPr>
            <a:picLocks noChangeAspect="1" noChangeArrowheads="1"/>
          </p:cNvPicPr>
          <p:nvPr/>
        </p:nvPicPr>
        <p:blipFill>
          <a:blip r:embed="rId2" cstate="print"/>
          <a:srcRect r="49965"/>
          <a:stretch>
            <a:fillRect/>
          </a:stretch>
        </p:blipFill>
        <p:spPr bwMode="auto">
          <a:xfrm>
            <a:off x="468313" y="404813"/>
            <a:ext cx="1871662" cy="6192837"/>
          </a:xfrm>
          <a:prstGeom prst="rect">
            <a:avLst/>
          </a:prstGeom>
          <a:noFill/>
          <a:ln w="9525">
            <a:noFill/>
            <a:miter lim="800000"/>
            <a:headEnd/>
            <a:tailEnd/>
          </a:ln>
        </p:spPr>
      </p:pic>
      <p:sp>
        <p:nvSpPr>
          <p:cNvPr id="20485" name="Text Box 7"/>
          <p:cNvSpPr txBox="1">
            <a:spLocks noChangeArrowheads="1"/>
          </p:cNvSpPr>
          <p:nvPr/>
        </p:nvSpPr>
        <p:spPr bwMode="auto">
          <a:xfrm>
            <a:off x="1908175" y="2852738"/>
            <a:ext cx="1727200" cy="366712"/>
          </a:xfrm>
          <a:prstGeom prst="rect">
            <a:avLst/>
          </a:prstGeom>
          <a:noFill/>
          <a:ln w="9525">
            <a:noFill/>
            <a:miter lim="800000"/>
            <a:headEnd/>
            <a:tailEnd/>
          </a:ln>
        </p:spPr>
        <p:txBody>
          <a:bodyPr>
            <a:spAutoFit/>
          </a:bodyPr>
          <a:lstStyle/>
          <a:p>
            <a:pPr>
              <a:spcBef>
                <a:spcPct val="50000"/>
              </a:spcBef>
            </a:pPr>
            <a:r>
              <a:rPr lang="es-ES" b="1" dirty="0">
                <a:solidFill>
                  <a:schemeClr val="accent2"/>
                </a:solidFill>
              </a:rPr>
              <a:t>PICUNCHES</a:t>
            </a:r>
          </a:p>
        </p:txBody>
      </p:sp>
      <p:sp>
        <p:nvSpPr>
          <p:cNvPr id="20486" name="Text Box 8"/>
          <p:cNvSpPr txBox="1">
            <a:spLocks noChangeArrowheads="1"/>
          </p:cNvSpPr>
          <p:nvPr/>
        </p:nvSpPr>
        <p:spPr bwMode="auto">
          <a:xfrm>
            <a:off x="1476375" y="3573463"/>
            <a:ext cx="2303463" cy="366712"/>
          </a:xfrm>
          <a:prstGeom prst="rect">
            <a:avLst/>
          </a:prstGeom>
          <a:noFill/>
          <a:ln w="9525">
            <a:noFill/>
            <a:miter lim="800000"/>
            <a:headEnd/>
            <a:tailEnd/>
          </a:ln>
        </p:spPr>
        <p:txBody>
          <a:bodyPr>
            <a:spAutoFit/>
          </a:bodyPr>
          <a:lstStyle/>
          <a:p>
            <a:pPr>
              <a:spcBef>
                <a:spcPct val="50000"/>
              </a:spcBef>
            </a:pPr>
            <a:r>
              <a:rPr lang="es-ES" b="1" dirty="0">
                <a:solidFill>
                  <a:schemeClr val="accent2"/>
                </a:solidFill>
              </a:rPr>
              <a:t>ARAUCANOS</a:t>
            </a:r>
          </a:p>
        </p:txBody>
      </p:sp>
      <p:sp>
        <p:nvSpPr>
          <p:cNvPr id="20487" name="Text Box 9"/>
          <p:cNvSpPr txBox="1">
            <a:spLocks noChangeArrowheads="1"/>
          </p:cNvSpPr>
          <p:nvPr/>
        </p:nvSpPr>
        <p:spPr bwMode="auto">
          <a:xfrm>
            <a:off x="1187450" y="4149725"/>
            <a:ext cx="2232025" cy="366713"/>
          </a:xfrm>
          <a:prstGeom prst="rect">
            <a:avLst/>
          </a:prstGeom>
          <a:noFill/>
          <a:ln w="9525">
            <a:noFill/>
            <a:miter lim="800000"/>
            <a:headEnd/>
            <a:tailEnd/>
          </a:ln>
        </p:spPr>
        <p:txBody>
          <a:bodyPr>
            <a:spAutoFit/>
          </a:bodyPr>
          <a:lstStyle/>
          <a:p>
            <a:pPr>
              <a:spcBef>
                <a:spcPct val="50000"/>
              </a:spcBef>
            </a:pPr>
            <a:r>
              <a:rPr lang="es-ES" b="1" dirty="0">
                <a:solidFill>
                  <a:schemeClr val="accent2"/>
                </a:solidFill>
              </a:rPr>
              <a:t>HUILLICHES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gtEl>
                                        <p:attrNameLst>
                                          <p:attrName>style.visibility</p:attrName>
                                        </p:attrNameLst>
                                      </p:cBhvr>
                                      <p:to>
                                        <p:strVal val="visible"/>
                                      </p:to>
                                    </p:set>
                                    <p:anim calcmode="lin" valueType="num">
                                      <p:cBhvr additive="base">
                                        <p:cTn id="13" dur="500" fill="hold"/>
                                        <p:tgtEl>
                                          <p:spTgt spid="20484"/>
                                        </p:tgtEl>
                                        <p:attrNameLst>
                                          <p:attrName>ppt_x</p:attrName>
                                        </p:attrNameLst>
                                      </p:cBhvr>
                                      <p:tavLst>
                                        <p:tav tm="0">
                                          <p:val>
                                            <p:strVal val="#ppt_x"/>
                                          </p:val>
                                        </p:tav>
                                        <p:tav tm="100000">
                                          <p:val>
                                            <p:strVal val="#ppt_x"/>
                                          </p:val>
                                        </p:tav>
                                      </p:tavLst>
                                    </p:anim>
                                    <p:anim calcmode="lin" valueType="num">
                                      <p:cBhvr additive="base">
                                        <p:cTn id="14"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5"/>
                                        </p:tgtEl>
                                        <p:attrNameLst>
                                          <p:attrName>style.visibility</p:attrName>
                                        </p:attrNameLst>
                                      </p:cBhvr>
                                      <p:to>
                                        <p:strVal val="visible"/>
                                      </p:to>
                                    </p:set>
                                    <p:anim calcmode="lin" valueType="num">
                                      <p:cBhvr additive="base">
                                        <p:cTn id="19" dur="500" fill="hold"/>
                                        <p:tgtEl>
                                          <p:spTgt spid="20485"/>
                                        </p:tgtEl>
                                        <p:attrNameLst>
                                          <p:attrName>ppt_x</p:attrName>
                                        </p:attrNameLst>
                                      </p:cBhvr>
                                      <p:tavLst>
                                        <p:tav tm="0">
                                          <p:val>
                                            <p:strVal val="#ppt_x"/>
                                          </p:val>
                                        </p:tav>
                                        <p:tav tm="100000">
                                          <p:val>
                                            <p:strVal val="#ppt_x"/>
                                          </p:val>
                                        </p:tav>
                                      </p:tavLst>
                                    </p:anim>
                                    <p:anim calcmode="lin" valueType="num">
                                      <p:cBhvr additive="base">
                                        <p:cTn id="20"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6"/>
                                        </p:tgtEl>
                                        <p:attrNameLst>
                                          <p:attrName>style.visibility</p:attrName>
                                        </p:attrNameLst>
                                      </p:cBhvr>
                                      <p:to>
                                        <p:strVal val="visible"/>
                                      </p:to>
                                    </p:set>
                                    <p:anim calcmode="lin" valueType="num">
                                      <p:cBhvr additive="base">
                                        <p:cTn id="25" dur="500" fill="hold"/>
                                        <p:tgtEl>
                                          <p:spTgt spid="20486"/>
                                        </p:tgtEl>
                                        <p:attrNameLst>
                                          <p:attrName>ppt_x</p:attrName>
                                        </p:attrNameLst>
                                      </p:cBhvr>
                                      <p:tavLst>
                                        <p:tav tm="0">
                                          <p:val>
                                            <p:strVal val="#ppt_x"/>
                                          </p:val>
                                        </p:tav>
                                        <p:tav tm="100000">
                                          <p:val>
                                            <p:strVal val="#ppt_x"/>
                                          </p:val>
                                        </p:tav>
                                      </p:tavLst>
                                    </p:anim>
                                    <p:anim calcmode="lin" valueType="num">
                                      <p:cBhvr additive="base">
                                        <p:cTn id="26"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additive="base">
                                        <p:cTn id="31" dur="500" fill="hold"/>
                                        <p:tgtEl>
                                          <p:spTgt spid="20487"/>
                                        </p:tgtEl>
                                        <p:attrNameLst>
                                          <p:attrName>ppt_x</p:attrName>
                                        </p:attrNameLst>
                                      </p:cBhvr>
                                      <p:tavLst>
                                        <p:tav tm="0">
                                          <p:val>
                                            <p:strVal val="#ppt_x"/>
                                          </p:val>
                                        </p:tav>
                                        <p:tav tm="100000">
                                          <p:val>
                                            <p:strVal val="#ppt_x"/>
                                          </p:val>
                                        </p:tav>
                                      </p:tavLst>
                                    </p:anim>
                                    <p:anim calcmode="lin" valueType="num">
                                      <p:cBhvr additive="base">
                                        <p:cTn id="32"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gtEl>
                                        <p:attrNameLst>
                                          <p:attrName>style.visibility</p:attrName>
                                        </p:attrNameLst>
                                      </p:cBhvr>
                                      <p:to>
                                        <p:strVal val="visible"/>
                                      </p:to>
                                    </p:set>
                                    <p:anim calcmode="lin" valueType="num">
                                      <p:cBhvr additive="base">
                                        <p:cTn id="37" dur="500" fill="hold"/>
                                        <p:tgtEl>
                                          <p:spTgt spid="20483"/>
                                        </p:tgtEl>
                                        <p:attrNameLst>
                                          <p:attrName>ppt_x</p:attrName>
                                        </p:attrNameLst>
                                      </p:cBhvr>
                                      <p:tavLst>
                                        <p:tav tm="0">
                                          <p:val>
                                            <p:strVal val="#ppt_x"/>
                                          </p:val>
                                        </p:tav>
                                        <p:tav tm="100000">
                                          <p:val>
                                            <p:strVal val="#ppt_x"/>
                                          </p:val>
                                        </p:tav>
                                      </p:tavLst>
                                    </p:anim>
                                    <p:anim calcmode="lin" valueType="num">
                                      <p:cBhvr additive="base">
                                        <p:cTn id="3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5" grpId="0"/>
      <p:bldP spid="20486" grpId="0"/>
      <p:bldP spid="2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_cYlkXTkFEKs/Srd5rYHygbI/AAAAAAAAESI/-MUsetxxCyY/s400/mapuches.jpg"/>
          <p:cNvPicPr>
            <a:picLocks noChangeAspect="1" noChangeArrowheads="1"/>
          </p:cNvPicPr>
          <p:nvPr/>
        </p:nvPicPr>
        <p:blipFill>
          <a:blip r:embed="rId2" cstate="print"/>
          <a:srcRect/>
          <a:stretch>
            <a:fillRect/>
          </a:stretch>
        </p:blipFill>
        <p:spPr bwMode="auto">
          <a:xfrm>
            <a:off x="642910" y="857232"/>
            <a:ext cx="4143404" cy="4786346"/>
          </a:xfrm>
          <a:prstGeom prst="rect">
            <a:avLst/>
          </a:prstGeom>
          <a:noFill/>
        </p:spPr>
      </p:pic>
      <p:sp>
        <p:nvSpPr>
          <p:cNvPr id="7" name="6 Rectángulo"/>
          <p:cNvSpPr/>
          <p:nvPr/>
        </p:nvSpPr>
        <p:spPr>
          <a:xfrm>
            <a:off x="5072066" y="857232"/>
            <a:ext cx="3643338" cy="4893647"/>
          </a:xfrm>
          <a:prstGeom prst="rect">
            <a:avLst/>
          </a:prstGeom>
        </p:spPr>
        <p:txBody>
          <a:bodyPr wrap="square">
            <a:spAutoFit/>
          </a:bodyPr>
          <a:lstStyle/>
          <a:p>
            <a:r>
              <a:rPr lang="es-ES" sz="2400" b="1" dirty="0" smtClean="0">
                <a:latin typeface="Times New Roman" pitchFamily="18" charset="0"/>
                <a:cs typeface="Times New Roman" pitchFamily="18" charset="0"/>
              </a:rPr>
              <a:t>-Los mapuches constituyeron la base del mestizaje.</a:t>
            </a:r>
          </a:p>
          <a:p>
            <a:endParaRPr lang="es-ES" sz="2400" b="1" dirty="0" smtClean="0">
              <a:latin typeface="Times New Roman" pitchFamily="18" charset="0"/>
              <a:cs typeface="Times New Roman" pitchFamily="18" charset="0"/>
            </a:endParaRPr>
          </a:p>
          <a:p>
            <a:r>
              <a:rPr lang="es-ES" sz="2400" b="1" dirty="0" smtClean="0">
                <a:latin typeface="Times New Roman" pitchFamily="18" charset="0"/>
                <a:cs typeface="Times New Roman" pitchFamily="18" charset="0"/>
              </a:rPr>
              <a:t> -En la actualidad, cerca del 5% de la población declara pertenecer a alguna etnia.</a:t>
            </a:r>
          </a:p>
          <a:p>
            <a:endParaRPr lang="es-ES" sz="2400" b="1" dirty="0" smtClean="0">
              <a:latin typeface="Times New Roman" pitchFamily="18" charset="0"/>
              <a:cs typeface="Times New Roman" pitchFamily="18" charset="0"/>
            </a:endParaRPr>
          </a:p>
          <a:p>
            <a:r>
              <a:rPr lang="es-ES" sz="2400" b="1" dirty="0" smtClean="0">
                <a:latin typeface="Times New Roman" pitchFamily="18" charset="0"/>
                <a:cs typeface="Times New Roman" pitchFamily="18" charset="0"/>
              </a:rPr>
              <a:t>- Los mapuches constituyen el pueblo originario más numeroso en el país.</a:t>
            </a:r>
            <a:endParaRPr lang="es-E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plus(in)">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0364" y="142852"/>
            <a:ext cx="3571900" cy="461665"/>
          </a:xfrm>
          <a:prstGeom prst="rect">
            <a:avLst/>
          </a:prstGeom>
        </p:spPr>
        <p:txBody>
          <a:bodyPr wrap="square">
            <a:spAutoFit/>
          </a:bodyPr>
          <a:lstStyle/>
          <a:p>
            <a:r>
              <a:rPr lang="es-ES" sz="2400" b="1" u="sng" dirty="0" smtClean="0">
                <a:solidFill>
                  <a:srgbClr val="C00000"/>
                </a:solidFill>
                <a:latin typeface="Times New Roman" pitchFamily="18" charset="0"/>
                <a:cs typeface="Times New Roman" pitchFamily="18" charset="0"/>
              </a:rPr>
              <a:t>Arte    Mapuche</a:t>
            </a:r>
            <a:endParaRPr lang="es-ES" sz="2400" b="1" u="sng" dirty="0">
              <a:solidFill>
                <a:srgbClr val="C00000"/>
              </a:solidFill>
              <a:latin typeface="Times New Roman" pitchFamily="18" charset="0"/>
              <a:cs typeface="Times New Roman" pitchFamily="18" charset="0"/>
            </a:endParaRPr>
          </a:p>
        </p:txBody>
      </p:sp>
      <p:sp>
        <p:nvSpPr>
          <p:cNvPr id="4097" name="Rectangle 1"/>
          <p:cNvSpPr>
            <a:spLocks noChangeArrowheads="1"/>
          </p:cNvSpPr>
          <p:nvPr/>
        </p:nvSpPr>
        <p:spPr bwMode="auto">
          <a:xfrm>
            <a:off x="285720" y="3929066"/>
            <a:ext cx="242886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0" i="0" u="none" strike="noStrike" cap="none" normalizeH="0" baseline="0" dirty="0" smtClean="0">
                <a:ln>
                  <a:noFill/>
                </a:ln>
                <a:solidFill>
                  <a:schemeClr val="tx1"/>
                </a:solidFill>
                <a:effectLst/>
                <a:latin typeface="Arial" pitchFamily="34" charset="0"/>
              </a:rPr>
              <a:t>  </a:t>
            </a:r>
            <a:r>
              <a:rPr kumimoji="0" lang="es-CL" sz="1800" b="1" i="0" u="none" strike="noStrike" cap="none" normalizeH="0" baseline="0" dirty="0" smtClean="0">
                <a:ln>
                  <a:noFill/>
                </a:ln>
                <a:solidFill>
                  <a:srgbClr val="C00000"/>
                </a:solidFill>
                <a:effectLst/>
                <a:latin typeface="Times New Roman" pitchFamily="18" charset="0"/>
                <a:cs typeface="Times New Roman" pitchFamily="18" charset="0"/>
              </a:rPr>
              <a:t>Tejidos y Cestería Mapuches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sz="1800" b="0" i="0" u="none" strike="noStrike" cap="none" normalizeH="0" baseline="0" dirty="0" smtClean="0">
                <a:ln>
                  <a:noFill/>
                </a:ln>
                <a:solidFill>
                  <a:schemeClr val="tx1"/>
                </a:solidFill>
                <a:effectLst/>
                <a:latin typeface="Arial" pitchFamily="34" charset="0"/>
              </a:rPr>
              <a:t/>
            </a:r>
            <a:br>
              <a:rPr kumimoji="0" lang="es-CL" sz="1800" b="0" i="0" u="none" strike="noStrike" cap="none" normalizeH="0" baseline="0" dirty="0" smtClean="0">
                <a:ln>
                  <a:noFill/>
                </a:ln>
                <a:solidFill>
                  <a:schemeClr val="tx1"/>
                </a:solidFill>
                <a:effectLst/>
                <a:latin typeface="Arial" pitchFamily="34" charset="0"/>
              </a:rPr>
            </a:br>
            <a:endParaRPr kumimoji="0" lang="es-CL"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endParaRPr>
          </a:p>
        </p:txBody>
      </p:sp>
      <p:pic>
        <p:nvPicPr>
          <p:cNvPr id="4098" name="Picture 2" descr="http://www.argentour.com/images/mapuches_tejido_cesteria.jpg"/>
          <p:cNvPicPr>
            <a:picLocks noChangeAspect="1" noChangeArrowheads="1"/>
          </p:cNvPicPr>
          <p:nvPr/>
        </p:nvPicPr>
        <p:blipFill>
          <a:blip r:embed="rId2" cstate="print"/>
          <a:srcRect/>
          <a:stretch>
            <a:fillRect/>
          </a:stretch>
        </p:blipFill>
        <p:spPr bwMode="auto">
          <a:xfrm>
            <a:off x="285720" y="1071546"/>
            <a:ext cx="2857520" cy="2643206"/>
          </a:xfrm>
          <a:prstGeom prst="rect">
            <a:avLst/>
          </a:prstGeom>
          <a:noFill/>
        </p:spPr>
      </p:pic>
      <p:sp>
        <p:nvSpPr>
          <p:cNvPr id="4099" name="Rectangle 3"/>
          <p:cNvSpPr>
            <a:spLocks noChangeArrowheads="1"/>
          </p:cNvSpPr>
          <p:nvPr/>
        </p:nvSpPr>
        <p:spPr bwMode="auto">
          <a:xfrm>
            <a:off x="6143636" y="1071546"/>
            <a:ext cx="214314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strike="noStrike" cap="none" normalizeH="0" baseline="0" dirty="0" smtClean="0">
                <a:ln>
                  <a:noFill/>
                </a:ln>
                <a:solidFill>
                  <a:srgbClr val="C00000"/>
                </a:solidFill>
                <a:effectLst/>
                <a:latin typeface="Times New Roman" pitchFamily="18" charset="0"/>
                <a:cs typeface="Times New Roman" pitchFamily="18" charset="0"/>
              </a:rPr>
              <a:t>  Tejido a Telar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endParaRPr>
          </a:p>
        </p:txBody>
      </p:sp>
      <p:pic>
        <p:nvPicPr>
          <p:cNvPr id="4100" name="Picture 4" descr="http://www.argentour.com/images/tejido_a_telar.jpg"/>
          <p:cNvPicPr>
            <a:picLocks noChangeAspect="1" noChangeArrowheads="1"/>
          </p:cNvPicPr>
          <p:nvPr/>
        </p:nvPicPr>
        <p:blipFill>
          <a:blip r:embed="rId3" cstate="print"/>
          <a:srcRect/>
          <a:stretch>
            <a:fillRect/>
          </a:stretch>
        </p:blipFill>
        <p:spPr bwMode="auto">
          <a:xfrm>
            <a:off x="5929322" y="1643050"/>
            <a:ext cx="3000396" cy="3143272"/>
          </a:xfrm>
          <a:prstGeom prst="rect">
            <a:avLst/>
          </a:prstGeom>
          <a:noFill/>
        </p:spPr>
      </p:pic>
      <p:sp>
        <p:nvSpPr>
          <p:cNvPr id="4101" name="Rectangle 5"/>
          <p:cNvSpPr>
            <a:spLocks noChangeArrowheads="1"/>
          </p:cNvSpPr>
          <p:nvPr/>
        </p:nvSpPr>
        <p:spPr bwMode="auto">
          <a:xfrm>
            <a:off x="2643174" y="5500702"/>
            <a:ext cx="40005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sz="1800" b="1" i="0" u="none" strike="noStrike" cap="none" normalizeH="0" baseline="0" dirty="0" smtClean="0">
                <a:ln>
                  <a:noFill/>
                </a:ln>
                <a:solidFill>
                  <a:srgbClr val="C00000"/>
                </a:solidFill>
                <a:effectLst/>
                <a:latin typeface="Times New Roman" pitchFamily="18" charset="0"/>
                <a:cs typeface="Times New Roman" pitchFamily="18" charset="0"/>
              </a:rPr>
              <a:t>  Platería Mapuches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CL" sz="1800" b="1" i="0" u="none" strike="noStrike" cap="none" normalizeH="0" baseline="0" dirty="0" smtClean="0">
                <a:ln>
                  <a:noFill/>
                </a:ln>
                <a:solidFill>
                  <a:srgbClr val="C00000"/>
                </a:solidFill>
                <a:effectLst/>
                <a:latin typeface="Times New Roman" pitchFamily="18" charset="0"/>
                <a:cs typeface="Times New Roman" pitchFamily="18" charset="0"/>
              </a:rPr>
              <a:t> Pectoral usado por mujer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L" sz="1800" b="0" i="0" u="none" strike="noStrike" cap="none" normalizeH="0" baseline="0" dirty="0" smtClean="0">
              <a:ln>
                <a:noFill/>
              </a:ln>
              <a:solidFill>
                <a:schemeClr val="tx1"/>
              </a:solidFill>
              <a:effectLst/>
              <a:latin typeface="Arial" pitchFamily="34" charset="0"/>
            </a:endParaRPr>
          </a:p>
        </p:txBody>
      </p:sp>
      <p:pic>
        <p:nvPicPr>
          <p:cNvPr id="4102" name="Picture 6" descr="http://www.argentour.com/images/mapuches_plateria_pectoral.jpg"/>
          <p:cNvPicPr>
            <a:picLocks noChangeAspect="1" noChangeArrowheads="1"/>
          </p:cNvPicPr>
          <p:nvPr/>
        </p:nvPicPr>
        <p:blipFill>
          <a:blip r:embed="rId4" cstate="print"/>
          <a:srcRect/>
          <a:stretch>
            <a:fillRect/>
          </a:stretch>
        </p:blipFill>
        <p:spPr bwMode="auto">
          <a:xfrm>
            <a:off x="3357554" y="1857364"/>
            <a:ext cx="2438400" cy="3257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amond(in)">
                                      <p:cBhvr>
                                        <p:cTn id="13" dur="1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097"/>
                                        </p:tgtEl>
                                        <p:attrNameLst>
                                          <p:attrName>style.visibility</p:attrName>
                                        </p:attrNameLst>
                                      </p:cBhvr>
                                      <p:to>
                                        <p:strVal val="visible"/>
                                      </p:to>
                                    </p:set>
                                    <p:animEffect transition="in" filter="slide(fromBottom)">
                                      <p:cBhvr>
                                        <p:cTn id="18" dur="500"/>
                                        <p:tgtEl>
                                          <p:spTgt spid="409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diamond(in)">
                                      <p:cBhvr>
                                        <p:cTn id="23" dur="1000"/>
                                        <p:tgtEl>
                                          <p:spTgt spid="410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01"/>
                                        </p:tgtEl>
                                        <p:attrNameLst>
                                          <p:attrName>style.visibility</p:attrName>
                                        </p:attrNameLst>
                                      </p:cBhvr>
                                      <p:to>
                                        <p:strVal val="visible"/>
                                      </p:to>
                                    </p:set>
                                    <p:anim calcmode="lin" valueType="num">
                                      <p:cBhvr additive="base">
                                        <p:cTn id="28" dur="500" fill="hold"/>
                                        <p:tgtEl>
                                          <p:spTgt spid="4101"/>
                                        </p:tgtEl>
                                        <p:attrNameLst>
                                          <p:attrName>ppt_x</p:attrName>
                                        </p:attrNameLst>
                                      </p:cBhvr>
                                      <p:tavLst>
                                        <p:tav tm="0">
                                          <p:val>
                                            <p:strVal val="#ppt_x"/>
                                          </p:val>
                                        </p:tav>
                                        <p:tav tm="100000">
                                          <p:val>
                                            <p:strVal val="#ppt_x"/>
                                          </p:val>
                                        </p:tav>
                                      </p:tavLst>
                                    </p:anim>
                                    <p:anim calcmode="lin" valueType="num">
                                      <p:cBhvr additive="base">
                                        <p:cTn id="29"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slide(fromBottom)">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Effect transition="in" filter="wheel(4)">
                                      <p:cBhvr>
                                        <p:cTn id="3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7" grpId="0"/>
      <p:bldP spid="4099" grpId="0"/>
      <p:bldP spid="4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2976" y="428604"/>
            <a:ext cx="7286676" cy="584775"/>
          </a:xfrm>
          <a:prstGeom prst="rect">
            <a:avLst/>
          </a:prstGeom>
          <a:noFill/>
        </p:spPr>
        <p:txBody>
          <a:bodyPr wrap="square" rtlCol="0">
            <a:spAutoFit/>
          </a:bodyPr>
          <a:lstStyle/>
          <a:p>
            <a:r>
              <a:rPr lang="es-ES_tradnl" sz="3200" b="1" u="sng" dirty="0" smtClean="0">
                <a:solidFill>
                  <a:srgbClr val="C00000"/>
                </a:solidFill>
                <a:latin typeface="Times New Roman" pitchFamily="18" charset="0"/>
                <a:cs typeface="Times New Roman" pitchFamily="18" charset="0"/>
              </a:rPr>
              <a:t>Mapuches:  Organización Política</a:t>
            </a:r>
            <a:endParaRPr lang="es-CL" sz="3200" b="1" u="sng" dirty="0">
              <a:solidFill>
                <a:srgbClr val="C00000"/>
              </a:solidFill>
              <a:latin typeface="Times New Roman" pitchFamily="18" charset="0"/>
              <a:cs typeface="Times New Roman" pitchFamily="18" charset="0"/>
            </a:endParaRPr>
          </a:p>
        </p:txBody>
      </p:sp>
      <p:sp>
        <p:nvSpPr>
          <p:cNvPr id="4" name="3 CuadroTexto"/>
          <p:cNvSpPr txBox="1"/>
          <p:nvPr/>
        </p:nvSpPr>
        <p:spPr>
          <a:xfrm>
            <a:off x="428596" y="3214686"/>
            <a:ext cx="8001056" cy="1384995"/>
          </a:xfrm>
          <a:prstGeom prst="rect">
            <a:avLst/>
          </a:prstGeom>
          <a:noFill/>
        </p:spPr>
        <p:txBody>
          <a:bodyPr wrap="square" rtlCol="0">
            <a:spAutoFit/>
          </a:bodyPr>
          <a:lstStyle/>
          <a:p>
            <a:pPr algn="just"/>
            <a:r>
              <a:rPr lang="es-ES" sz="2400" dirty="0" smtClean="0">
                <a:latin typeface="Times New Roman" pitchFamily="18" charset="0"/>
                <a:cs typeface="Times New Roman" pitchFamily="18" charset="0"/>
              </a:rPr>
              <a:t> - </a:t>
            </a:r>
            <a:r>
              <a:rPr lang="es-ES" sz="2400" b="1" dirty="0" smtClean="0">
                <a:latin typeface="Times New Roman" pitchFamily="18" charset="0"/>
                <a:cs typeface="Times New Roman" pitchFamily="18" charset="0"/>
              </a:rPr>
              <a:t>Nunca constituyeron una  sociedad integrada en   un Estado Mapuche.</a:t>
            </a:r>
          </a:p>
          <a:p>
            <a:endParaRPr lang="es-ES" dirty="0" smtClean="0"/>
          </a:p>
          <a:p>
            <a:endParaRPr lang="es-ES" dirty="0"/>
          </a:p>
        </p:txBody>
      </p:sp>
      <p:sp>
        <p:nvSpPr>
          <p:cNvPr id="6" name="5 CuadroTexto"/>
          <p:cNvSpPr txBox="1"/>
          <p:nvPr/>
        </p:nvSpPr>
        <p:spPr>
          <a:xfrm>
            <a:off x="357158" y="1214422"/>
            <a:ext cx="8429684" cy="1200329"/>
          </a:xfrm>
          <a:prstGeom prst="rect">
            <a:avLst/>
          </a:prstGeom>
          <a:noFill/>
        </p:spPr>
        <p:txBody>
          <a:bodyPr wrap="square" rtlCol="0">
            <a:spAutoFit/>
          </a:bodyPr>
          <a:lstStyle/>
          <a:p>
            <a:pPr algn="just">
              <a:spcBef>
                <a:spcPct val="50000"/>
              </a:spcBef>
            </a:pPr>
            <a:r>
              <a:rPr lang="es-ES" sz="2400" dirty="0" smtClean="0">
                <a:latin typeface="Times New Roman" pitchFamily="18" charset="0"/>
                <a:cs typeface="Times New Roman" pitchFamily="18" charset="0"/>
              </a:rPr>
              <a:t>-</a:t>
            </a:r>
            <a:r>
              <a:rPr lang="es-ES" sz="2400" b="1" dirty="0" smtClean="0">
                <a:latin typeface="Times New Roman" pitchFamily="18" charset="0"/>
                <a:cs typeface="Times New Roman" pitchFamily="18" charset="0"/>
              </a:rPr>
              <a:t>A  partir de clanes o </a:t>
            </a:r>
            <a:r>
              <a:rPr lang="es-ES" sz="2400" b="1" dirty="0" smtClean="0">
                <a:solidFill>
                  <a:srgbClr val="FF0000"/>
                </a:solidFill>
                <a:latin typeface="Times New Roman" pitchFamily="18" charset="0"/>
                <a:cs typeface="Times New Roman" pitchFamily="18" charset="0"/>
              </a:rPr>
              <a:t>“</a:t>
            </a:r>
            <a:r>
              <a:rPr lang="es-ES" sz="2400" b="1" u="sng" dirty="0" err="1">
                <a:solidFill>
                  <a:srgbClr val="C00000"/>
                </a:solidFill>
                <a:latin typeface="Times New Roman" pitchFamily="18" charset="0"/>
                <a:cs typeface="Times New Roman" pitchFamily="18" charset="0"/>
              </a:rPr>
              <a:t>L</a:t>
            </a:r>
            <a:r>
              <a:rPr lang="es-ES" sz="2400" b="1" u="sng" dirty="0" err="1" smtClean="0">
                <a:solidFill>
                  <a:srgbClr val="C00000"/>
                </a:solidFill>
                <a:latin typeface="Times New Roman" pitchFamily="18" charset="0"/>
                <a:cs typeface="Times New Roman" pitchFamily="18" charset="0"/>
              </a:rPr>
              <a:t>ov</a:t>
            </a:r>
            <a:r>
              <a:rPr lang="es-ES" sz="2400" b="1" u="sng" dirty="0" smtClean="0">
                <a:solidFill>
                  <a:srgbClr val="C00000"/>
                </a:solidFill>
                <a:latin typeface="Times New Roman" pitchFamily="18" charset="0"/>
                <a:cs typeface="Times New Roman" pitchFamily="18" charset="0"/>
              </a:rPr>
              <a:t>,”</a:t>
            </a:r>
            <a:r>
              <a:rPr lang="es-ES" sz="2400" b="1" dirty="0" smtClean="0">
                <a:solidFill>
                  <a:srgbClr val="C00000"/>
                </a:solidFill>
                <a:latin typeface="Times New Roman" pitchFamily="18" charset="0"/>
                <a:cs typeface="Times New Roman" pitchFamily="18" charset="0"/>
              </a:rPr>
              <a:t> </a:t>
            </a:r>
            <a:r>
              <a:rPr lang="es-ES" sz="2400" b="1" dirty="0" smtClean="0">
                <a:latin typeface="Times New Roman" pitchFamily="18" charset="0"/>
                <a:cs typeface="Times New Roman" pitchFamily="18" charset="0"/>
              </a:rPr>
              <a:t> se integraban ocasionalmente en  organizaciones mayores denominadas </a:t>
            </a:r>
            <a:r>
              <a:rPr lang="es-ES" sz="2400" b="1" dirty="0" smtClean="0">
                <a:solidFill>
                  <a:srgbClr val="C00000"/>
                </a:solidFill>
                <a:latin typeface="Times New Roman" pitchFamily="18" charset="0"/>
                <a:cs typeface="Times New Roman" pitchFamily="18" charset="0"/>
              </a:rPr>
              <a:t>“</a:t>
            </a:r>
            <a:r>
              <a:rPr lang="es-ES" sz="2400" b="1" dirty="0" err="1" smtClean="0">
                <a:solidFill>
                  <a:srgbClr val="C00000"/>
                </a:solidFill>
                <a:latin typeface="Times New Roman" pitchFamily="18" charset="0"/>
                <a:cs typeface="Times New Roman" pitchFamily="18" charset="0"/>
              </a:rPr>
              <a:t>aillarehues</a:t>
            </a:r>
            <a:r>
              <a:rPr lang="es-ES" sz="2400" b="1" dirty="0" smtClean="0">
                <a:solidFill>
                  <a:srgbClr val="C00000"/>
                </a:solidFill>
                <a:latin typeface="Times New Roman" pitchFamily="18" charset="0"/>
                <a:cs typeface="Times New Roman" pitchFamily="18" charset="0"/>
              </a:rPr>
              <a:t>”</a:t>
            </a:r>
            <a:r>
              <a:rPr lang="es-ES" sz="2400" b="1" dirty="0" smtClean="0">
                <a:latin typeface="Times New Roman" pitchFamily="18" charset="0"/>
                <a:cs typeface="Times New Roman" pitchFamily="18" charset="0"/>
              </a:rPr>
              <a:t>,</a:t>
            </a:r>
            <a:r>
              <a:rPr lang="es-ES" sz="2400" b="1" dirty="0" smtClean="0">
                <a:solidFill>
                  <a:srgbClr val="C00000"/>
                </a:solidFill>
                <a:latin typeface="Times New Roman" pitchFamily="18" charset="0"/>
                <a:cs typeface="Times New Roman" pitchFamily="18" charset="0"/>
              </a:rPr>
              <a:t> </a:t>
            </a:r>
            <a:r>
              <a:rPr lang="es-ES" sz="2400" b="1" dirty="0" smtClean="0">
                <a:latin typeface="Times New Roman" pitchFamily="18" charset="0"/>
                <a:cs typeface="Times New Roman" pitchFamily="18" charset="0"/>
              </a:rPr>
              <a:t>que en tiempo   de guerra eran encabezados por un  </a:t>
            </a:r>
            <a:r>
              <a:rPr lang="es-ES" sz="2400" b="1" u="sng" dirty="0" smtClean="0">
                <a:solidFill>
                  <a:srgbClr val="C00000"/>
                </a:solidFill>
                <a:latin typeface="Times New Roman" pitchFamily="18" charset="0"/>
                <a:cs typeface="Times New Roman" pitchFamily="18" charset="0"/>
              </a:rPr>
              <a:t>toqui.</a:t>
            </a:r>
            <a:endParaRPr lang="es-ES" sz="2400" b="1" u="sng" dirty="0">
              <a:solidFill>
                <a:srgbClr val="C00000"/>
              </a:solidFill>
              <a:latin typeface="Times New Roman" pitchFamily="18" charset="0"/>
              <a:cs typeface="Times New Roman" pitchFamily="18" charset="0"/>
            </a:endParaRPr>
          </a:p>
        </p:txBody>
      </p:sp>
      <p:sp>
        <p:nvSpPr>
          <p:cNvPr id="7" name="6 CuadroTexto"/>
          <p:cNvSpPr txBox="1"/>
          <p:nvPr/>
        </p:nvSpPr>
        <p:spPr>
          <a:xfrm>
            <a:off x="428596" y="2571744"/>
            <a:ext cx="7572428" cy="461665"/>
          </a:xfrm>
          <a:prstGeom prst="rect">
            <a:avLst/>
          </a:prstGeom>
          <a:noFill/>
        </p:spPr>
        <p:txBody>
          <a:bodyPr wrap="square" rtlCol="0">
            <a:spAutoFit/>
          </a:bodyPr>
          <a:lstStyle/>
          <a:p>
            <a:r>
              <a:rPr lang="es-ES_tradnl" sz="2400" dirty="0" smtClean="0">
                <a:latin typeface="Times New Roman" pitchFamily="18" charset="0"/>
                <a:cs typeface="Times New Roman" pitchFamily="18" charset="0"/>
              </a:rPr>
              <a:t>- </a:t>
            </a:r>
            <a:r>
              <a:rPr lang="es-ES_tradnl" sz="2400" b="1" dirty="0" smtClean="0">
                <a:latin typeface="Times New Roman" pitchFamily="18" charset="0"/>
                <a:cs typeface="Times New Roman" pitchFamily="18" charset="0"/>
              </a:rPr>
              <a:t>Cada clan o  </a:t>
            </a:r>
            <a:r>
              <a:rPr lang="es-ES_tradnl" sz="2400" b="1" u="sng" dirty="0" err="1" smtClean="0">
                <a:solidFill>
                  <a:srgbClr val="C00000"/>
                </a:solidFill>
                <a:latin typeface="Times New Roman" pitchFamily="18" charset="0"/>
                <a:cs typeface="Times New Roman" pitchFamily="18" charset="0"/>
              </a:rPr>
              <a:t>Lov</a:t>
            </a:r>
            <a:r>
              <a:rPr lang="es-ES_tradnl" sz="2400" b="1" dirty="0" smtClean="0">
                <a:latin typeface="Times New Roman" pitchFamily="18" charset="0"/>
                <a:cs typeface="Times New Roman" pitchFamily="18" charset="0"/>
              </a:rPr>
              <a:t>,  era encabezado por un </a:t>
            </a:r>
            <a:r>
              <a:rPr lang="es-ES_tradnl" sz="2400" b="1" u="sng" dirty="0" smtClean="0">
                <a:solidFill>
                  <a:srgbClr val="C00000"/>
                </a:solidFill>
                <a:latin typeface="Times New Roman" pitchFamily="18" charset="0"/>
                <a:cs typeface="Times New Roman" pitchFamily="18" charset="0"/>
              </a:rPr>
              <a:t>lonco.</a:t>
            </a:r>
            <a:endParaRPr lang="es-CL" sz="2400" b="1" u="sng" dirty="0">
              <a:solidFill>
                <a:srgbClr val="C00000"/>
              </a:solidFill>
              <a:latin typeface="Times New Roman" pitchFamily="18" charset="0"/>
              <a:cs typeface="Times New Roman" pitchFamily="18" charset="0"/>
            </a:endParaRPr>
          </a:p>
        </p:txBody>
      </p:sp>
      <p:pic>
        <p:nvPicPr>
          <p:cNvPr id="8" name="Picture 8" descr="marin_g"/>
          <p:cNvPicPr>
            <a:picLocks noChangeAspect="1" noChangeArrowheads="1"/>
          </p:cNvPicPr>
          <p:nvPr/>
        </p:nvPicPr>
        <p:blipFill>
          <a:blip r:embed="rId2" cstate="print"/>
          <a:srcRect/>
          <a:stretch>
            <a:fillRect/>
          </a:stretch>
        </p:blipFill>
        <p:spPr bwMode="auto">
          <a:xfrm>
            <a:off x="3563888" y="4005064"/>
            <a:ext cx="2232248" cy="2520280"/>
          </a:xfrm>
          <a:prstGeom prst="rect">
            <a:avLst/>
          </a:prstGeom>
          <a:noFill/>
          <a:ln w="38100" cmpd="dbl">
            <a:solidFill>
              <a:schemeClr val="tx1"/>
            </a:solidFill>
            <a:miter lim="800000"/>
            <a:headEnd/>
            <a:tailEnd/>
          </a:ln>
        </p:spPr>
      </p:pic>
      <p:sp>
        <p:nvSpPr>
          <p:cNvPr id="9" name="8 CuadroTexto"/>
          <p:cNvSpPr txBox="1"/>
          <p:nvPr/>
        </p:nvSpPr>
        <p:spPr>
          <a:xfrm>
            <a:off x="6012160" y="5013176"/>
            <a:ext cx="1857388" cy="369332"/>
          </a:xfrm>
          <a:prstGeom prst="rect">
            <a:avLst/>
          </a:prstGeom>
          <a:noFill/>
        </p:spPr>
        <p:txBody>
          <a:bodyPr wrap="square" rtlCol="0">
            <a:spAutoFit/>
          </a:bodyPr>
          <a:lstStyle/>
          <a:p>
            <a:pPr algn="ctr"/>
            <a:r>
              <a:rPr lang="es-ES_tradnl" b="1" dirty="0" smtClean="0">
                <a:solidFill>
                  <a:srgbClr val="C00000"/>
                </a:solidFill>
              </a:rPr>
              <a:t>Lonco</a:t>
            </a:r>
            <a:endParaRPr lang="es-CL"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amond(in)">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43306" y="928670"/>
            <a:ext cx="4929222" cy="2554545"/>
          </a:xfrm>
          <a:prstGeom prst="rect">
            <a:avLst/>
          </a:prstGeom>
        </p:spPr>
        <p:txBody>
          <a:bodyPr wrap="square">
            <a:spAutoFit/>
          </a:bodyPr>
          <a:lstStyle/>
          <a:p>
            <a:pPr algn="just">
              <a:buFont typeface="Wingdings" pitchFamily="2" charset="2"/>
              <a:buNone/>
            </a:pPr>
            <a:r>
              <a:rPr lang="es-MX" sz="2000" dirty="0" smtClean="0">
                <a:latin typeface="Times New Roman" pitchFamily="18" charset="0"/>
                <a:cs typeface="Times New Roman" pitchFamily="18" charset="0"/>
              </a:rPr>
              <a:t> </a:t>
            </a:r>
            <a:r>
              <a:rPr lang="es-MX" sz="2000" b="1" dirty="0" smtClean="0">
                <a:latin typeface="Times New Roman" pitchFamily="18" charset="0"/>
                <a:cs typeface="Times New Roman" pitchFamily="18" charset="0"/>
              </a:rPr>
              <a:t>-El hacha de piedra  simboliza el poder, que se le entrega al </a:t>
            </a:r>
            <a:r>
              <a:rPr lang="es-MX" sz="2000" b="1" u="sng" dirty="0" smtClean="0">
                <a:solidFill>
                  <a:srgbClr val="C00000"/>
                </a:solidFill>
                <a:latin typeface="Times New Roman" pitchFamily="18" charset="0"/>
                <a:cs typeface="Times New Roman" pitchFamily="18" charset="0"/>
              </a:rPr>
              <a:t>Toqui.</a:t>
            </a:r>
          </a:p>
          <a:p>
            <a:pPr>
              <a:buFont typeface="Wingdings" pitchFamily="2" charset="2"/>
              <a:buNone/>
            </a:pPr>
            <a:endParaRPr lang="es-MX" sz="2000" b="1" dirty="0" smtClean="0">
              <a:latin typeface="Times New Roman" pitchFamily="18" charset="0"/>
              <a:cs typeface="Times New Roman" pitchFamily="18" charset="0"/>
            </a:endParaRPr>
          </a:p>
          <a:p>
            <a:pPr algn="just">
              <a:buFont typeface="Wingdings" pitchFamily="2" charset="2"/>
              <a:buNone/>
            </a:pPr>
            <a:r>
              <a:rPr lang="es-MX" sz="2000" b="1" dirty="0" smtClean="0">
                <a:latin typeface="Times New Roman" pitchFamily="18" charset="0"/>
                <a:cs typeface="Times New Roman" pitchFamily="18" charset="0"/>
              </a:rPr>
              <a:t> -A él le corresponde  crear   estrategias a seguir  durante un  conflicto.</a:t>
            </a:r>
          </a:p>
          <a:p>
            <a:pPr>
              <a:buFont typeface="Wingdings" pitchFamily="2" charset="2"/>
              <a:buNone/>
            </a:pPr>
            <a:endParaRPr lang="es-MX" sz="2000" b="1" dirty="0" smtClean="0">
              <a:latin typeface="Times New Roman" pitchFamily="18" charset="0"/>
              <a:cs typeface="Times New Roman" pitchFamily="18" charset="0"/>
            </a:endParaRPr>
          </a:p>
          <a:p>
            <a:pPr algn="just">
              <a:buFont typeface="Wingdings" pitchFamily="2" charset="2"/>
              <a:buNone/>
            </a:pPr>
            <a:r>
              <a:rPr lang="es-MX" sz="2000" b="1" dirty="0" smtClean="0">
                <a:latin typeface="Times New Roman" pitchFamily="18" charset="0"/>
                <a:cs typeface="Times New Roman" pitchFamily="18" charset="0"/>
              </a:rPr>
              <a:t>-El toqui  sólo ejercía el cargo durante el tiempo que duraba la guerra. </a:t>
            </a:r>
            <a:endParaRPr lang="es-MX" sz="2000" b="1" dirty="0">
              <a:latin typeface="Times New Roman" pitchFamily="18" charset="0"/>
              <a:cs typeface="Times New Roman" pitchFamily="18" charset="0"/>
            </a:endParaRPr>
          </a:p>
        </p:txBody>
      </p:sp>
      <p:pic>
        <p:nvPicPr>
          <p:cNvPr id="3" name="Picture 4" descr="http://t0.gstatic.com/images?q=tbn:ANd9GcTU9Tcjm02sSFTaTXQNqfNYsR-4MIsnoVL5s5mNNkP-2XZEJ5EJVg&amp;t=1"/>
          <p:cNvPicPr>
            <a:picLocks noChangeAspect="1" noChangeArrowheads="1"/>
          </p:cNvPicPr>
          <p:nvPr/>
        </p:nvPicPr>
        <p:blipFill>
          <a:blip r:embed="rId2" cstate="print"/>
          <a:srcRect/>
          <a:stretch>
            <a:fillRect/>
          </a:stretch>
        </p:blipFill>
        <p:spPr bwMode="auto">
          <a:xfrm>
            <a:off x="4786314" y="3786190"/>
            <a:ext cx="2143140" cy="2643206"/>
          </a:xfrm>
          <a:prstGeom prst="rect">
            <a:avLst/>
          </a:prstGeom>
          <a:noFill/>
        </p:spPr>
      </p:pic>
      <p:pic>
        <p:nvPicPr>
          <p:cNvPr id="4" name="Picture 4" descr="http://2.bp.blogspot.com/_Xxtc1clQiSs/TQbdLgxbZPI/AAAAAAAAHHg/7akpuwohiJg/s400/22699_1_Los_Mapuches_dibujo.jpg"/>
          <p:cNvPicPr>
            <a:picLocks noChangeAspect="1" noChangeArrowheads="1"/>
          </p:cNvPicPr>
          <p:nvPr/>
        </p:nvPicPr>
        <p:blipFill>
          <a:blip r:embed="rId3" cstate="print"/>
          <a:srcRect/>
          <a:stretch>
            <a:fillRect/>
          </a:stretch>
        </p:blipFill>
        <p:spPr bwMode="auto">
          <a:xfrm>
            <a:off x="571472" y="1285860"/>
            <a:ext cx="2857520" cy="39290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980728"/>
            <a:ext cx="5072098" cy="800219"/>
          </a:xfrm>
          <a:prstGeom prst="rect">
            <a:avLst/>
          </a:prstGeom>
        </p:spPr>
        <p:txBody>
          <a:bodyPr wrap="square">
            <a:spAutoFit/>
          </a:bodyPr>
          <a:lstStyle/>
          <a:p>
            <a:r>
              <a:rPr lang="es-ES_tradnl" u="sng" dirty="0" smtClean="0"/>
              <a:t>-</a:t>
            </a:r>
            <a:r>
              <a:rPr lang="es-ES_tradnl" sz="2800" b="1" u="sng" dirty="0" smtClean="0">
                <a:solidFill>
                  <a:srgbClr val="C00000"/>
                </a:solidFill>
                <a:latin typeface="Times New Roman" pitchFamily="18" charset="0"/>
                <a:cs typeface="Times New Roman" pitchFamily="18" charset="0"/>
              </a:rPr>
              <a:t>Agricultura</a:t>
            </a:r>
            <a:endParaRPr lang="es-ES" sz="2800" b="1" u="sng" dirty="0" smtClean="0">
              <a:solidFill>
                <a:srgbClr val="C00000"/>
              </a:solidFill>
              <a:latin typeface="Times New Roman" pitchFamily="18" charset="0"/>
              <a:cs typeface="Times New Roman" pitchFamily="18" charset="0"/>
            </a:endParaRPr>
          </a:p>
          <a:p>
            <a:endParaRPr lang="es-ES" dirty="0"/>
          </a:p>
        </p:txBody>
      </p:sp>
      <p:sp>
        <p:nvSpPr>
          <p:cNvPr id="5" name="4 CuadroTexto"/>
          <p:cNvSpPr txBox="1"/>
          <p:nvPr/>
        </p:nvSpPr>
        <p:spPr>
          <a:xfrm>
            <a:off x="2051720" y="260648"/>
            <a:ext cx="2786082" cy="584775"/>
          </a:xfrm>
          <a:prstGeom prst="rect">
            <a:avLst/>
          </a:prstGeom>
          <a:noFill/>
        </p:spPr>
        <p:txBody>
          <a:bodyPr wrap="square" rtlCol="0">
            <a:spAutoFit/>
          </a:bodyPr>
          <a:lstStyle/>
          <a:p>
            <a:r>
              <a:rPr lang="es-ES_tradnl" sz="3200" b="1" u="sng" dirty="0" smtClean="0">
                <a:solidFill>
                  <a:srgbClr val="C00000"/>
                </a:solidFill>
                <a:latin typeface="Times New Roman" pitchFamily="18" charset="0"/>
                <a:cs typeface="Times New Roman" pitchFamily="18" charset="0"/>
              </a:rPr>
              <a:t>Economía</a:t>
            </a:r>
            <a:endParaRPr lang="es-CL" sz="3200" b="1" u="sng" dirty="0">
              <a:solidFill>
                <a:srgbClr val="C00000"/>
              </a:solidFill>
              <a:latin typeface="Times New Roman" pitchFamily="18" charset="0"/>
              <a:cs typeface="Times New Roman" pitchFamily="18" charset="0"/>
            </a:endParaRPr>
          </a:p>
        </p:txBody>
      </p:sp>
      <p:sp>
        <p:nvSpPr>
          <p:cNvPr id="6" name="5 CuadroTexto"/>
          <p:cNvSpPr txBox="1"/>
          <p:nvPr/>
        </p:nvSpPr>
        <p:spPr>
          <a:xfrm>
            <a:off x="251520" y="2996952"/>
            <a:ext cx="5072098" cy="1015663"/>
          </a:xfrm>
          <a:prstGeom prst="rect">
            <a:avLst/>
          </a:prstGeom>
          <a:noFill/>
        </p:spPr>
        <p:txBody>
          <a:bodyPr wrap="square" rtlCol="0">
            <a:spAutoFit/>
          </a:bodyPr>
          <a:lstStyle/>
          <a:p>
            <a:pPr algn="just"/>
            <a:r>
              <a:rPr lang="es-ES" b="1" dirty="0" smtClean="0">
                <a:latin typeface="Times New Roman" pitchFamily="18" charset="0"/>
                <a:cs typeface="Times New Roman" pitchFamily="18" charset="0"/>
              </a:rPr>
              <a:t>-</a:t>
            </a:r>
            <a:r>
              <a:rPr lang="es-ES" sz="2000" b="1" dirty="0" smtClean="0">
                <a:latin typeface="Times New Roman" pitchFamily="18" charset="0"/>
                <a:cs typeface="Times New Roman" pitchFamily="18" charset="0"/>
              </a:rPr>
              <a:t>La familia era la fuerza productiva, siendo la horticultura, la caza y  la recolección las principales actividades.</a:t>
            </a:r>
            <a:endParaRPr lang="es-ES" sz="2000" b="1" dirty="0">
              <a:latin typeface="Times New Roman" pitchFamily="18" charset="0"/>
              <a:cs typeface="Times New Roman" pitchFamily="18" charset="0"/>
            </a:endParaRPr>
          </a:p>
        </p:txBody>
      </p:sp>
      <p:sp>
        <p:nvSpPr>
          <p:cNvPr id="7" name="6 CuadroTexto"/>
          <p:cNvSpPr txBox="1"/>
          <p:nvPr/>
        </p:nvSpPr>
        <p:spPr>
          <a:xfrm>
            <a:off x="323528" y="1628800"/>
            <a:ext cx="5072098" cy="400110"/>
          </a:xfrm>
          <a:prstGeom prst="rect">
            <a:avLst/>
          </a:prstGeom>
          <a:noFill/>
        </p:spPr>
        <p:txBody>
          <a:bodyPr wrap="square" rtlCol="0">
            <a:spAutoFit/>
          </a:bodyPr>
          <a:lstStyle/>
          <a:p>
            <a:r>
              <a:rPr lang="es-ES" sz="2000" b="1" dirty="0" smtClean="0">
                <a:latin typeface="Times New Roman" pitchFamily="18" charset="0"/>
                <a:cs typeface="Times New Roman" pitchFamily="18" charset="0"/>
              </a:rPr>
              <a:t>-Los araucanos utilizaron  el sistema de roza.</a:t>
            </a:r>
            <a:endParaRPr lang="es-CL" sz="2000" b="1" dirty="0">
              <a:latin typeface="Times New Roman" pitchFamily="18" charset="0"/>
              <a:cs typeface="Times New Roman" pitchFamily="18" charset="0"/>
            </a:endParaRPr>
          </a:p>
        </p:txBody>
      </p:sp>
      <p:sp>
        <p:nvSpPr>
          <p:cNvPr id="8" name="7 CuadroTexto"/>
          <p:cNvSpPr txBox="1"/>
          <p:nvPr/>
        </p:nvSpPr>
        <p:spPr>
          <a:xfrm>
            <a:off x="395536" y="2132856"/>
            <a:ext cx="5072098" cy="769441"/>
          </a:xfrm>
          <a:prstGeom prst="rect">
            <a:avLst/>
          </a:prstGeom>
          <a:noFill/>
        </p:spPr>
        <p:txBody>
          <a:bodyPr wrap="square" rtlCol="0">
            <a:spAutoFit/>
          </a:bodyPr>
          <a:lstStyle/>
          <a:p>
            <a:pPr algn="just"/>
            <a:r>
              <a:rPr lang="es-ES" sz="2400" b="1" dirty="0" smtClean="0">
                <a:latin typeface="Times New Roman" pitchFamily="18" charset="0"/>
                <a:cs typeface="Times New Roman" pitchFamily="18" charset="0"/>
              </a:rPr>
              <a:t>-</a:t>
            </a:r>
            <a:r>
              <a:rPr lang="es-ES" sz="2000" b="1" dirty="0" smtClean="0">
                <a:latin typeface="Times New Roman" pitchFamily="18" charset="0"/>
                <a:cs typeface="Times New Roman" pitchFamily="18" charset="0"/>
              </a:rPr>
              <a:t>Su economía era de autoconsumo o subsistencia.</a:t>
            </a:r>
            <a:endParaRPr lang="es-CL" sz="2000" b="1" dirty="0">
              <a:latin typeface="Times New Roman" pitchFamily="18" charset="0"/>
              <a:cs typeface="Times New Roman" pitchFamily="18" charset="0"/>
            </a:endParaRPr>
          </a:p>
        </p:txBody>
      </p:sp>
      <p:sp>
        <p:nvSpPr>
          <p:cNvPr id="9" name="8 Rectángulo"/>
          <p:cNvSpPr/>
          <p:nvPr/>
        </p:nvSpPr>
        <p:spPr>
          <a:xfrm>
            <a:off x="323528" y="4077072"/>
            <a:ext cx="5357850" cy="1938992"/>
          </a:xfrm>
          <a:prstGeom prst="rect">
            <a:avLst/>
          </a:prstGeom>
        </p:spPr>
        <p:txBody>
          <a:bodyPr wrap="square">
            <a:spAutoFit/>
          </a:bodyPr>
          <a:lstStyle/>
          <a:p>
            <a:pPr algn="just"/>
            <a:r>
              <a:rPr lang="es-ES" sz="2000" b="1" dirty="0" smtClean="0">
                <a:latin typeface="Times New Roman" pitchFamily="18" charset="0"/>
                <a:cs typeface="Times New Roman" pitchFamily="18" charset="0"/>
              </a:rPr>
              <a:t>-Los productos cultivados eran:   maíz,  papa, zapallo y ají.</a:t>
            </a:r>
          </a:p>
          <a:p>
            <a:endParaRPr lang="es-ES" sz="2000" b="1" dirty="0" smtClean="0">
              <a:latin typeface="Times New Roman" pitchFamily="18" charset="0"/>
              <a:cs typeface="Times New Roman" pitchFamily="18" charset="0"/>
            </a:endParaRPr>
          </a:p>
          <a:p>
            <a:pPr algn="just"/>
            <a:r>
              <a:rPr lang="es-ES" sz="2000" b="1" dirty="0" smtClean="0">
                <a:latin typeface="Times New Roman" pitchFamily="18" charset="0"/>
                <a:cs typeface="Times New Roman" pitchFamily="18" charset="0"/>
              </a:rPr>
              <a:t>-Las actividades agrícolas eran desempeñadas por las mujeres, de ahí su importancia económica.</a:t>
            </a:r>
            <a:endParaRPr lang="es-CL" sz="2000" b="1" dirty="0">
              <a:latin typeface="Times New Roman" pitchFamily="18" charset="0"/>
              <a:cs typeface="Times New Roman" pitchFamily="18" charset="0"/>
            </a:endParaRPr>
          </a:p>
        </p:txBody>
      </p:sp>
      <p:grpSp>
        <p:nvGrpSpPr>
          <p:cNvPr id="10" name="Group 5"/>
          <p:cNvGrpSpPr>
            <a:grpSpLocks/>
          </p:cNvGrpSpPr>
          <p:nvPr/>
        </p:nvGrpSpPr>
        <p:grpSpPr bwMode="auto">
          <a:xfrm>
            <a:off x="5652120" y="1340768"/>
            <a:ext cx="3145215" cy="4084638"/>
            <a:chOff x="3517" y="1201"/>
            <a:chExt cx="2242" cy="2573"/>
          </a:xfrm>
        </p:grpSpPr>
        <p:pic>
          <p:nvPicPr>
            <p:cNvPr id="11" name="Picture 6" descr="herra"/>
            <p:cNvPicPr>
              <a:picLocks noChangeAspect="1" noChangeArrowheads="1"/>
            </p:cNvPicPr>
            <p:nvPr/>
          </p:nvPicPr>
          <p:blipFill>
            <a:blip r:embed="rId2" cstate="print"/>
            <a:srcRect/>
            <a:stretch>
              <a:fillRect/>
            </a:stretch>
          </p:blipFill>
          <p:spPr bwMode="auto">
            <a:xfrm>
              <a:off x="3517" y="1201"/>
              <a:ext cx="2241" cy="1755"/>
            </a:xfrm>
            <a:prstGeom prst="rect">
              <a:avLst/>
            </a:prstGeom>
            <a:noFill/>
            <a:ln w="38100" cmpd="dbl">
              <a:solidFill>
                <a:schemeClr val="tx1"/>
              </a:solidFill>
              <a:miter lim="800000"/>
              <a:headEnd/>
              <a:tailEnd/>
            </a:ln>
          </p:spPr>
        </p:pic>
        <p:sp>
          <p:nvSpPr>
            <p:cNvPr id="12" name="Text Box 7"/>
            <p:cNvSpPr txBox="1">
              <a:spLocks noChangeArrowheads="1"/>
            </p:cNvSpPr>
            <p:nvPr/>
          </p:nvSpPr>
          <p:spPr bwMode="auto">
            <a:xfrm>
              <a:off x="3774" y="3197"/>
              <a:ext cx="1985" cy="577"/>
            </a:xfrm>
            <a:prstGeom prst="rect">
              <a:avLst/>
            </a:prstGeom>
            <a:noFill/>
            <a:ln w="9525">
              <a:noFill/>
              <a:miter lim="800000"/>
              <a:headEnd/>
              <a:tailEnd/>
            </a:ln>
          </p:spPr>
          <p:txBody>
            <a:bodyPr wrap="square">
              <a:spAutoFit/>
            </a:bodyPr>
            <a:lstStyle/>
            <a:p>
              <a:pPr algn="ctr"/>
              <a:r>
                <a:rPr lang="es-ES" b="1" dirty="0">
                  <a:solidFill>
                    <a:srgbClr val="C00000"/>
                  </a:solidFill>
                  <a:latin typeface="Century Gothic" pitchFamily="34" charset="0"/>
                </a:rPr>
                <a:t>Instrumentos</a:t>
              </a:r>
            </a:p>
            <a:p>
              <a:pPr algn="ctr"/>
              <a:r>
                <a:rPr lang="es-ES" b="1" dirty="0">
                  <a:solidFill>
                    <a:srgbClr val="C00000"/>
                  </a:solidFill>
                  <a:latin typeface="Century Gothic" pitchFamily="34" charset="0"/>
                </a:rPr>
                <a:t>agrícolas </a:t>
              </a:r>
            </a:p>
            <a:p>
              <a:pPr algn="ctr"/>
              <a:r>
                <a:rPr lang="es-ES" b="1" dirty="0">
                  <a:solidFill>
                    <a:srgbClr val="C00000"/>
                  </a:solidFill>
                  <a:latin typeface="Century Gothic" pitchFamily="34" charset="0"/>
                </a:rPr>
                <a:t>mapuches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Bottom)">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lide(fromBottom)">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lide(fromBottom)">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Bottom)">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Bottom)">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57158" y="3357562"/>
            <a:ext cx="82868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lang="es-CL" sz="2400" b="1" dirty="0" smtClean="0">
                <a:solidFill>
                  <a:srgbClr val="000000"/>
                </a:solidFill>
                <a:latin typeface="Times New Roman" pitchFamily="18" charset="0"/>
                <a:ea typeface="Times New Roman" pitchFamily="18" charset="0"/>
                <a:cs typeface="Times New Roman" pitchFamily="18" charset="0"/>
              </a:rPr>
              <a:t>B</a:t>
            </a:r>
            <a:r>
              <a:rPr kumimoji="0" lang="es-C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asada en dos  maderos de </a:t>
            </a:r>
            <a:r>
              <a:rPr lang="es-CL" sz="2400" b="1" dirty="0" smtClean="0">
                <a:solidFill>
                  <a:srgbClr val="000000"/>
                </a:solidFill>
                <a:latin typeface="Times New Roman" pitchFamily="18" charset="0"/>
                <a:ea typeface="Times New Roman" pitchFamily="18" charset="0"/>
                <a:cs typeface="Times New Roman" pitchFamily="18" charset="0"/>
              </a:rPr>
              <a:t>á</a:t>
            </a:r>
            <a:r>
              <a:rPr kumimoji="0" lang="es-C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rboles nativos, la techumbre y paredes presentan un tejido de fibra vegetal de gran resistencia a la humedad. </a:t>
            </a:r>
          </a:p>
          <a:p>
            <a:pPr marL="0" marR="0" lvl="0" indent="0" algn="l" defTabSz="914400" rtl="0" eaLnBrk="1" fontAlgn="base" latinLnBrk="0" hangingPunct="1">
              <a:lnSpc>
                <a:spcPct val="100000"/>
              </a:lnSpc>
              <a:spcBef>
                <a:spcPct val="0"/>
              </a:spcBef>
              <a:spcAft>
                <a:spcPct val="0"/>
              </a:spcAft>
              <a:buClrTx/>
              <a:buSzTx/>
              <a:buFontTx/>
              <a:buNone/>
              <a:tabLst/>
            </a:pPr>
            <a:endParaRPr lang="es-CL" sz="2400" b="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-En su centro hay un fogón formado por piedras. </a:t>
            </a:r>
          </a:p>
          <a:p>
            <a:pPr marL="0" marR="0" lvl="0" indent="0" algn="l" defTabSz="914400" rtl="0" eaLnBrk="1" fontAlgn="base" latinLnBrk="0" hangingPunct="1">
              <a:lnSpc>
                <a:spcPct val="100000"/>
              </a:lnSpc>
              <a:spcBef>
                <a:spcPct val="0"/>
              </a:spcBef>
              <a:spcAft>
                <a:spcPct val="0"/>
              </a:spcAft>
              <a:buClrTx/>
              <a:buSzTx/>
              <a:buFontTx/>
              <a:buNone/>
              <a:tabLst/>
            </a:pPr>
            <a:endParaRPr lang="es-CL" sz="2400" b="1"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CL"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 acceso principal está siempre orientado hacia el nacimiento del sol.</a:t>
            </a:r>
            <a:endParaRPr kumimoji="0" lang="es-CL"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3 CuadroTexto"/>
          <p:cNvSpPr txBox="1"/>
          <p:nvPr/>
        </p:nvSpPr>
        <p:spPr>
          <a:xfrm>
            <a:off x="928662" y="1428736"/>
            <a:ext cx="1571636" cy="584775"/>
          </a:xfrm>
          <a:prstGeom prst="rect">
            <a:avLst/>
          </a:prstGeom>
          <a:noFill/>
        </p:spPr>
        <p:txBody>
          <a:bodyPr wrap="square" rtlCol="0">
            <a:spAutoFit/>
          </a:bodyPr>
          <a:lstStyle/>
          <a:p>
            <a:r>
              <a:rPr lang="es-ES_tradnl" sz="3200" b="1" u="sng" dirty="0" smtClean="0">
                <a:solidFill>
                  <a:srgbClr val="C00000"/>
                </a:solidFill>
                <a:latin typeface="Times New Roman" pitchFamily="18" charset="0"/>
                <a:cs typeface="Times New Roman" pitchFamily="18" charset="0"/>
              </a:rPr>
              <a:t> RUCA </a:t>
            </a:r>
            <a:endParaRPr lang="es-CL" sz="3200" b="1" u="sng" dirty="0">
              <a:solidFill>
                <a:srgbClr val="C00000"/>
              </a:solidFill>
              <a:latin typeface="Times New Roman" pitchFamily="18" charset="0"/>
              <a:cs typeface="Times New Roman" pitchFamily="18" charset="0"/>
            </a:endParaRPr>
          </a:p>
        </p:txBody>
      </p:sp>
      <p:pic>
        <p:nvPicPr>
          <p:cNvPr id="29698" name="Picture 2" descr="http://www.folkloretradiciones.com.ar/escolares/images/ruca%20mapuche.jpg"/>
          <p:cNvPicPr>
            <a:picLocks noChangeAspect="1" noChangeArrowheads="1"/>
          </p:cNvPicPr>
          <p:nvPr/>
        </p:nvPicPr>
        <p:blipFill>
          <a:blip r:embed="rId2" cstate="print"/>
          <a:srcRect/>
          <a:stretch>
            <a:fillRect/>
          </a:stretch>
        </p:blipFill>
        <p:spPr bwMode="auto">
          <a:xfrm>
            <a:off x="2928926" y="285728"/>
            <a:ext cx="3838575"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wheel(4)">
                                      <p:cBhvr>
                                        <p:cTn id="12" dur="1000"/>
                                        <p:tgtEl>
                                          <p:spTgt spid="296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14678" y="214290"/>
            <a:ext cx="2357454" cy="584775"/>
          </a:xfrm>
          <a:prstGeom prst="rect">
            <a:avLst/>
          </a:prstGeom>
        </p:spPr>
        <p:txBody>
          <a:bodyPr wrap="square">
            <a:spAutoFit/>
          </a:bodyPr>
          <a:lstStyle/>
          <a:p>
            <a:r>
              <a:rPr lang="es-ES_tradnl" sz="3200" b="1" u="sng" dirty="0" smtClean="0">
                <a:solidFill>
                  <a:srgbClr val="C00000"/>
                </a:solidFill>
              </a:rPr>
              <a:t>Religión</a:t>
            </a:r>
            <a:endParaRPr lang="es-CL" sz="3200" b="1" u="sng" dirty="0">
              <a:solidFill>
                <a:srgbClr val="C00000"/>
              </a:solidFill>
            </a:endParaRPr>
          </a:p>
        </p:txBody>
      </p:sp>
      <p:sp>
        <p:nvSpPr>
          <p:cNvPr id="3" name="2 Rectángulo"/>
          <p:cNvSpPr/>
          <p:nvPr/>
        </p:nvSpPr>
        <p:spPr>
          <a:xfrm>
            <a:off x="500034" y="1071547"/>
            <a:ext cx="4071966" cy="3508653"/>
          </a:xfrm>
          <a:prstGeom prst="rect">
            <a:avLst/>
          </a:prstGeom>
        </p:spPr>
        <p:txBody>
          <a:bodyPr wrap="square">
            <a:spAutoFit/>
          </a:bodyPr>
          <a:lstStyle/>
          <a:p>
            <a:pPr algn="ctr"/>
            <a:r>
              <a:rPr lang="es-ES" sz="2400" b="1" u="sng" dirty="0" smtClean="0">
                <a:solidFill>
                  <a:srgbClr val="C00000"/>
                </a:solidFill>
                <a:latin typeface="Times New Roman" pitchFamily="18" charset="0"/>
                <a:cs typeface="Times New Roman" pitchFamily="18" charset="0"/>
              </a:rPr>
              <a:t>La machi:  </a:t>
            </a:r>
          </a:p>
          <a:p>
            <a:endParaRPr lang="es-ES" sz="2400" dirty="0" smtClean="0">
              <a:latin typeface="Times New Roman" pitchFamily="18" charset="0"/>
              <a:cs typeface="Times New Roman" pitchFamily="18" charset="0"/>
            </a:endParaRPr>
          </a:p>
          <a:p>
            <a:pPr algn="ctr"/>
            <a:r>
              <a:rPr lang="es-ES" sz="2400" b="1" dirty="0" smtClean="0">
                <a:latin typeface="Times New Roman" pitchFamily="18" charset="0"/>
                <a:cs typeface="Times New Roman" pitchFamily="18" charset="0"/>
              </a:rPr>
              <a:t>-Era una curandera </a:t>
            </a:r>
          </a:p>
          <a:p>
            <a:pPr algn="ctr"/>
            <a:r>
              <a:rPr lang="es-ES" sz="2400" b="1" dirty="0" smtClean="0">
                <a:latin typeface="Times New Roman" pitchFamily="18" charset="0"/>
                <a:cs typeface="Times New Roman" pitchFamily="18" charset="0"/>
              </a:rPr>
              <a:t> e  intermediaria entre</a:t>
            </a:r>
          </a:p>
          <a:p>
            <a:pPr algn="just"/>
            <a:r>
              <a:rPr lang="es-ES" sz="2400" b="1" dirty="0" smtClean="0">
                <a:latin typeface="Times New Roman" pitchFamily="18" charset="0"/>
                <a:cs typeface="Times New Roman" pitchFamily="18" charset="0"/>
              </a:rPr>
              <a:t> el mundo visible e invisible</a:t>
            </a:r>
            <a:r>
              <a:rPr lang="es-ES" sz="2400" dirty="0" smtClean="0">
                <a:latin typeface="Times New Roman" pitchFamily="18" charset="0"/>
                <a:cs typeface="Times New Roman" pitchFamily="18" charset="0"/>
              </a:rPr>
              <a:t>.  </a:t>
            </a:r>
          </a:p>
          <a:p>
            <a:endParaRPr lang="es-ES" sz="2400" dirty="0" smtClean="0">
              <a:latin typeface="Times New Roman" pitchFamily="18" charset="0"/>
              <a:cs typeface="Times New Roman" pitchFamily="18" charset="0"/>
            </a:endParaRPr>
          </a:p>
          <a:p>
            <a:endParaRPr lang="es-ES" sz="2400" dirty="0" smtClean="0">
              <a:latin typeface="Times New Roman" pitchFamily="18" charset="0"/>
              <a:cs typeface="Times New Roman" pitchFamily="18" charset="0"/>
            </a:endParaRPr>
          </a:p>
          <a:p>
            <a:endParaRPr lang="es-ES" dirty="0" smtClean="0"/>
          </a:p>
          <a:p>
            <a:endParaRPr lang="es-ES" dirty="0" smtClean="0"/>
          </a:p>
          <a:p>
            <a:endParaRPr lang="es-CL" dirty="0"/>
          </a:p>
        </p:txBody>
      </p:sp>
      <p:pic>
        <p:nvPicPr>
          <p:cNvPr id="14" name="Picture 4" descr="http://www.xs4all.nl/~rehue/gif/img0024.jpg"/>
          <p:cNvPicPr>
            <a:picLocks noChangeAspect="1" noChangeArrowheads="1"/>
          </p:cNvPicPr>
          <p:nvPr/>
        </p:nvPicPr>
        <p:blipFill>
          <a:blip r:embed="rId2" cstate="print"/>
          <a:srcRect/>
          <a:stretch>
            <a:fillRect/>
          </a:stretch>
        </p:blipFill>
        <p:spPr bwMode="auto">
          <a:xfrm>
            <a:off x="5508104" y="980728"/>
            <a:ext cx="2295518" cy="3214710"/>
          </a:xfrm>
          <a:prstGeom prst="rect">
            <a:avLst/>
          </a:prstGeom>
          <a:noFill/>
        </p:spPr>
      </p:pic>
      <p:pic>
        <p:nvPicPr>
          <p:cNvPr id="30722" name="Picture 2" descr="http://www.raicesdechile.hpg.com.br/Chile/ImagensChile/chile-ilia-mapuche.jpg"/>
          <p:cNvPicPr>
            <a:picLocks noChangeAspect="1" noChangeArrowheads="1"/>
          </p:cNvPicPr>
          <p:nvPr/>
        </p:nvPicPr>
        <p:blipFill>
          <a:blip r:embed="rId3" cstate="print"/>
          <a:srcRect/>
          <a:stretch>
            <a:fillRect/>
          </a:stretch>
        </p:blipFill>
        <p:spPr bwMode="auto">
          <a:xfrm>
            <a:off x="1187624" y="3284984"/>
            <a:ext cx="1857388" cy="2755083"/>
          </a:xfrm>
          <a:prstGeom prst="rect">
            <a:avLst/>
          </a:prstGeom>
          <a:noFill/>
        </p:spPr>
      </p:pic>
      <p:sp>
        <p:nvSpPr>
          <p:cNvPr id="7" name="6 Rectángulo"/>
          <p:cNvSpPr/>
          <p:nvPr/>
        </p:nvSpPr>
        <p:spPr>
          <a:xfrm>
            <a:off x="4067944" y="4653136"/>
            <a:ext cx="4536504" cy="1477328"/>
          </a:xfrm>
          <a:prstGeom prst="rect">
            <a:avLst/>
          </a:prstGeom>
        </p:spPr>
        <p:txBody>
          <a:bodyPr wrap="square">
            <a:spAutoFit/>
          </a:bodyPr>
          <a:lstStyle/>
          <a:p>
            <a:pPr algn="just"/>
            <a:r>
              <a:rPr lang="es-ES" dirty="0" smtClean="0">
                <a:latin typeface="Times New Roman" pitchFamily="18" charset="0"/>
                <a:cs typeface="Times New Roman" pitchFamily="18" charset="0"/>
              </a:rPr>
              <a:t>-</a:t>
            </a:r>
            <a:r>
              <a:rPr lang="es-ES" sz="2400" b="1" dirty="0" smtClean="0">
                <a:latin typeface="Times New Roman" pitchFamily="18" charset="0"/>
                <a:cs typeface="Times New Roman" pitchFamily="18" charset="0"/>
              </a:rPr>
              <a:t>Se creía que tenía poderes sobrenaturales que le permitían  comunicarse con los espíritus.</a:t>
            </a:r>
          </a:p>
          <a:p>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plus(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0722"/>
                                        </p:tgtEl>
                                        <p:attrNameLst>
                                          <p:attrName>style.visibility</p:attrName>
                                        </p:attrNameLst>
                                      </p:cBhvr>
                                      <p:to>
                                        <p:strVal val="visible"/>
                                      </p:to>
                                    </p:set>
                                    <p:animEffect transition="in" filter="plus(in)">
                                      <p:cBhvr>
                                        <p:cTn id="27"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000108"/>
            <a:ext cx="4143404" cy="3046988"/>
          </a:xfrm>
          <a:prstGeom prst="rect">
            <a:avLst/>
          </a:prstGeom>
        </p:spPr>
        <p:txBody>
          <a:bodyPr wrap="square">
            <a:spAutoFit/>
          </a:bodyPr>
          <a:lstStyle/>
          <a:p>
            <a:pPr algn="just"/>
            <a:r>
              <a:rPr lang="es-ES" dirty="0" smtClean="0"/>
              <a:t>-</a:t>
            </a:r>
            <a:r>
              <a:rPr lang="es-ES" sz="2400" b="1" dirty="0" smtClean="0">
                <a:latin typeface="Times New Roman" pitchFamily="18" charset="0"/>
                <a:cs typeface="Times New Roman" pitchFamily="18" charset="0"/>
              </a:rPr>
              <a:t>La </a:t>
            </a:r>
            <a:r>
              <a:rPr lang="es-ES" sz="2400" b="1" u="sng" dirty="0" smtClean="0">
                <a:solidFill>
                  <a:srgbClr val="C00000"/>
                </a:solidFill>
                <a:latin typeface="Times New Roman" pitchFamily="18" charset="0"/>
                <a:cs typeface="Times New Roman" pitchFamily="18" charset="0"/>
              </a:rPr>
              <a:t>machi</a:t>
            </a:r>
            <a:r>
              <a:rPr lang="es-ES" sz="2400" b="1" dirty="0" smtClean="0">
                <a:latin typeface="Times New Roman" pitchFamily="18" charset="0"/>
                <a:cs typeface="Times New Roman" pitchFamily="18" charset="0"/>
              </a:rPr>
              <a:t> llevaba a cabo el </a:t>
            </a:r>
            <a:r>
              <a:rPr lang="es-ES" sz="2400" b="1" u="sng" dirty="0" smtClean="0">
                <a:solidFill>
                  <a:srgbClr val="C00000"/>
                </a:solidFill>
                <a:latin typeface="Times New Roman" pitchFamily="18" charset="0"/>
                <a:cs typeface="Times New Roman" pitchFamily="18" charset="0"/>
              </a:rPr>
              <a:t>machitún</a:t>
            </a:r>
            <a:r>
              <a:rPr lang="es-ES" sz="2400" b="1" dirty="0" smtClean="0">
                <a:latin typeface="Times New Roman" pitchFamily="18" charset="0"/>
                <a:cs typeface="Times New Roman" pitchFamily="18" charset="0"/>
              </a:rPr>
              <a:t>,  que era parte de la medicina mapuche  y  establecía primero la sanación de la mente.</a:t>
            </a:r>
          </a:p>
          <a:p>
            <a:endParaRPr lang="es-ES" sz="2400" b="1" dirty="0" smtClean="0">
              <a:latin typeface="Times New Roman" pitchFamily="18" charset="0"/>
              <a:cs typeface="Times New Roman" pitchFamily="18" charset="0"/>
            </a:endParaRPr>
          </a:p>
          <a:p>
            <a:pPr algn="just"/>
            <a:r>
              <a:rPr lang="es-ES" sz="2400" b="1" dirty="0" smtClean="0">
                <a:latin typeface="Times New Roman" pitchFamily="18" charset="0"/>
                <a:cs typeface="Times New Roman" pitchFamily="18" charset="0"/>
              </a:rPr>
              <a:t>-El </a:t>
            </a:r>
            <a:r>
              <a:rPr lang="es-ES" sz="2400" b="1" u="sng" dirty="0" smtClean="0">
                <a:solidFill>
                  <a:srgbClr val="C00000"/>
                </a:solidFill>
                <a:latin typeface="Times New Roman" pitchFamily="18" charset="0"/>
                <a:cs typeface="Times New Roman" pitchFamily="18" charset="0"/>
              </a:rPr>
              <a:t>machitún </a:t>
            </a:r>
            <a:r>
              <a:rPr lang="es-ES" sz="2400" b="1" dirty="0" smtClean="0">
                <a:latin typeface="Times New Roman" pitchFamily="18" charset="0"/>
                <a:cs typeface="Times New Roman" pitchFamily="18" charset="0"/>
              </a:rPr>
              <a:t>se realizaba para sanar a los enfermos.</a:t>
            </a:r>
          </a:p>
        </p:txBody>
      </p:sp>
      <p:sp>
        <p:nvSpPr>
          <p:cNvPr id="3" name="2 CuadroTexto"/>
          <p:cNvSpPr txBox="1"/>
          <p:nvPr/>
        </p:nvSpPr>
        <p:spPr>
          <a:xfrm>
            <a:off x="1928794" y="142852"/>
            <a:ext cx="2571768" cy="584775"/>
          </a:xfrm>
          <a:prstGeom prst="rect">
            <a:avLst/>
          </a:prstGeom>
          <a:noFill/>
        </p:spPr>
        <p:txBody>
          <a:bodyPr wrap="square" rtlCol="0">
            <a:spAutoFit/>
          </a:bodyPr>
          <a:lstStyle/>
          <a:p>
            <a:r>
              <a:rPr lang="es-ES_tradnl" sz="3200" b="1" u="sng" dirty="0" smtClean="0">
                <a:solidFill>
                  <a:srgbClr val="C00000"/>
                </a:solidFill>
                <a:latin typeface="Times New Roman" pitchFamily="18" charset="0"/>
                <a:cs typeface="Times New Roman" pitchFamily="18" charset="0"/>
              </a:rPr>
              <a:t>Machitún</a:t>
            </a:r>
            <a:endParaRPr lang="es-CL" sz="3200" b="1" u="sng" dirty="0">
              <a:solidFill>
                <a:srgbClr val="C00000"/>
              </a:solidFill>
              <a:latin typeface="Times New Roman" pitchFamily="18" charset="0"/>
              <a:cs typeface="Times New Roman" pitchFamily="18" charset="0"/>
            </a:endParaRPr>
          </a:p>
        </p:txBody>
      </p:sp>
      <p:pic>
        <p:nvPicPr>
          <p:cNvPr id="4" name="Picture 2" descr="http://4.bp.blogspot.com/_0RVZ83nDQ40/S-XsxCu0y3I/AAAAAAAAAEQ/1qfIShoufXY/s320/machi.jpg"/>
          <p:cNvPicPr>
            <a:picLocks noChangeAspect="1" noChangeArrowheads="1"/>
          </p:cNvPicPr>
          <p:nvPr/>
        </p:nvPicPr>
        <p:blipFill>
          <a:blip r:embed="rId2" cstate="print"/>
          <a:srcRect/>
          <a:stretch>
            <a:fillRect/>
          </a:stretch>
        </p:blipFill>
        <p:spPr bwMode="auto">
          <a:xfrm>
            <a:off x="4788024" y="836712"/>
            <a:ext cx="3976694" cy="3214710"/>
          </a:xfrm>
          <a:prstGeom prst="rect">
            <a:avLst/>
          </a:prstGeom>
          <a:noFill/>
        </p:spPr>
      </p:pic>
      <p:grpSp>
        <p:nvGrpSpPr>
          <p:cNvPr id="5" name="Group 4"/>
          <p:cNvGrpSpPr>
            <a:grpSpLocks/>
          </p:cNvGrpSpPr>
          <p:nvPr/>
        </p:nvGrpSpPr>
        <p:grpSpPr bwMode="auto">
          <a:xfrm>
            <a:off x="2699792" y="4365104"/>
            <a:ext cx="4376986" cy="1943101"/>
            <a:chOff x="2782" y="75"/>
            <a:chExt cx="2513" cy="1224"/>
          </a:xfrm>
        </p:grpSpPr>
        <p:pic>
          <p:nvPicPr>
            <p:cNvPr id="6" name="Picture 5" descr="antro_5"/>
            <p:cNvPicPr>
              <a:picLocks noChangeAspect="1" noChangeArrowheads="1"/>
            </p:cNvPicPr>
            <p:nvPr/>
          </p:nvPicPr>
          <p:blipFill>
            <a:blip r:embed="rId3" cstate="print"/>
            <a:srcRect/>
            <a:stretch>
              <a:fillRect/>
            </a:stretch>
          </p:blipFill>
          <p:spPr bwMode="auto">
            <a:xfrm>
              <a:off x="2782" y="75"/>
              <a:ext cx="1497" cy="1224"/>
            </a:xfrm>
            <a:prstGeom prst="rect">
              <a:avLst/>
            </a:prstGeom>
            <a:noFill/>
            <a:ln w="38100" cmpd="dbl">
              <a:solidFill>
                <a:schemeClr val="tx1"/>
              </a:solidFill>
              <a:miter lim="800000"/>
              <a:headEnd/>
              <a:tailEnd/>
            </a:ln>
          </p:spPr>
        </p:pic>
        <p:sp>
          <p:nvSpPr>
            <p:cNvPr id="7" name="Text Box 6"/>
            <p:cNvSpPr txBox="1">
              <a:spLocks noChangeArrowheads="1"/>
            </p:cNvSpPr>
            <p:nvPr/>
          </p:nvSpPr>
          <p:spPr bwMode="auto">
            <a:xfrm>
              <a:off x="4394" y="302"/>
              <a:ext cx="901" cy="756"/>
            </a:xfrm>
            <a:prstGeom prst="rect">
              <a:avLst/>
            </a:prstGeom>
            <a:noFill/>
            <a:ln w="9525">
              <a:noFill/>
              <a:miter lim="800000"/>
              <a:headEnd/>
              <a:tailEnd/>
            </a:ln>
          </p:spPr>
          <p:txBody>
            <a:bodyPr wrap="none">
              <a:spAutoFit/>
            </a:bodyPr>
            <a:lstStyle/>
            <a:p>
              <a:pPr algn="ctr"/>
              <a:r>
                <a:rPr lang="es-ES" b="1" dirty="0">
                  <a:solidFill>
                    <a:srgbClr val="C00000"/>
                  </a:solidFill>
                  <a:latin typeface="Times New Roman" pitchFamily="18" charset="0"/>
                  <a:cs typeface="Times New Roman" pitchFamily="18" charset="0"/>
                </a:rPr>
                <a:t>El cultrún era</a:t>
              </a:r>
            </a:p>
            <a:p>
              <a:pPr algn="ctr"/>
              <a:r>
                <a:rPr lang="es-ES" b="1" dirty="0">
                  <a:solidFill>
                    <a:srgbClr val="C00000"/>
                  </a:solidFill>
                  <a:latin typeface="Times New Roman" pitchFamily="18" charset="0"/>
                  <a:cs typeface="Times New Roman" pitchFamily="18" charset="0"/>
                </a:rPr>
                <a:t>utilizado en la</a:t>
              </a:r>
            </a:p>
            <a:p>
              <a:pPr algn="ctr"/>
              <a:r>
                <a:rPr lang="es-ES" b="1" dirty="0">
                  <a:solidFill>
                    <a:srgbClr val="C00000"/>
                  </a:solidFill>
                  <a:latin typeface="Times New Roman" pitchFamily="18" charset="0"/>
                  <a:cs typeface="Times New Roman" pitchFamily="18" charset="0"/>
                </a:rPr>
                <a:t>ceremonia </a:t>
              </a:r>
            </a:p>
            <a:p>
              <a:pPr algn="ctr"/>
              <a:r>
                <a:rPr lang="es-ES" b="1" dirty="0">
                  <a:solidFill>
                    <a:srgbClr val="C00000"/>
                  </a:solidFill>
                  <a:latin typeface="Times New Roman" pitchFamily="18" charset="0"/>
                  <a:cs typeface="Times New Roman" pitchFamily="18" charset="0"/>
                </a:rPr>
                <a:t>del Machitún</a:t>
              </a:r>
              <a:r>
                <a:rPr lang="es-ES" b="1" dirty="0">
                  <a:solidFill>
                    <a:srgbClr val="C00000"/>
                  </a:solidFill>
                  <a:latin typeface="Century Gothic"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572008"/>
            <a:ext cx="8143932" cy="707886"/>
          </a:xfrm>
          <a:prstGeom prst="rect">
            <a:avLst/>
          </a:prstGeom>
        </p:spPr>
        <p:txBody>
          <a:bodyPr wrap="square">
            <a:spAutoFit/>
          </a:bodyPr>
          <a:lstStyle/>
          <a:p>
            <a:pPr algn="just"/>
            <a:r>
              <a:rPr lang="es-CL" sz="2000" b="1" dirty="0" smtClean="0">
                <a:latin typeface="Times New Roman" pitchFamily="18" charset="0"/>
                <a:cs typeface="Times New Roman" pitchFamily="18" charset="0"/>
              </a:rPr>
              <a:t>La </a:t>
            </a:r>
            <a:r>
              <a:rPr lang="es-CL" sz="2000" b="1" u="sng" dirty="0" smtClean="0">
                <a:solidFill>
                  <a:srgbClr val="C00000"/>
                </a:solidFill>
                <a:latin typeface="Times New Roman" pitchFamily="18" charset="0"/>
                <a:cs typeface="Times New Roman" pitchFamily="18" charset="0"/>
              </a:rPr>
              <a:t>machi </a:t>
            </a:r>
            <a:r>
              <a:rPr lang="es-CL" sz="2000" b="1" dirty="0" smtClean="0">
                <a:latin typeface="Times New Roman" pitchFamily="18" charset="0"/>
                <a:cs typeface="Times New Roman" pitchFamily="18" charset="0"/>
              </a:rPr>
              <a:t>era la encargada de curar, mediante hierbas y otros procedimientos como sacrificios de animales o  bocanadas de humo etc. </a:t>
            </a:r>
          </a:p>
        </p:txBody>
      </p:sp>
      <p:sp>
        <p:nvSpPr>
          <p:cNvPr id="3" name="2 Rectángulo"/>
          <p:cNvSpPr/>
          <p:nvPr/>
        </p:nvSpPr>
        <p:spPr>
          <a:xfrm>
            <a:off x="428596" y="5572140"/>
            <a:ext cx="8215338" cy="1015663"/>
          </a:xfrm>
          <a:prstGeom prst="rect">
            <a:avLst/>
          </a:prstGeom>
        </p:spPr>
        <p:txBody>
          <a:bodyPr wrap="square">
            <a:spAutoFit/>
          </a:bodyPr>
          <a:lstStyle/>
          <a:p>
            <a:pPr algn="ctr"/>
            <a:r>
              <a:rPr lang="es-CL" sz="2000" b="1" dirty="0" smtClean="0">
                <a:latin typeface="Times New Roman" pitchFamily="18" charset="0"/>
                <a:cs typeface="Times New Roman" pitchFamily="18" charset="0"/>
              </a:rPr>
              <a:t>La ceremonia se efectúa en un mallín o vallecito y allí se levanta el altar o </a:t>
            </a:r>
            <a:r>
              <a:rPr lang="es-CL" sz="2000" b="1" dirty="0" smtClean="0">
                <a:solidFill>
                  <a:srgbClr val="C00000"/>
                </a:solidFill>
                <a:latin typeface="Times New Roman" pitchFamily="18" charset="0"/>
                <a:cs typeface="Times New Roman" pitchFamily="18" charset="0"/>
              </a:rPr>
              <a:t>"</a:t>
            </a:r>
            <a:r>
              <a:rPr lang="es-CL" sz="2000" b="1" dirty="0" err="1" smtClean="0">
                <a:solidFill>
                  <a:srgbClr val="C00000"/>
                </a:solidFill>
                <a:latin typeface="Times New Roman" pitchFamily="18" charset="0"/>
                <a:cs typeface="Times New Roman" pitchFamily="18" charset="0"/>
              </a:rPr>
              <a:t>rehue</a:t>
            </a:r>
            <a:r>
              <a:rPr lang="es-CL" sz="2000" b="1" dirty="0" smtClean="0">
                <a:solidFill>
                  <a:srgbClr val="C00000"/>
                </a:solidFill>
                <a:latin typeface="Times New Roman" pitchFamily="18" charset="0"/>
                <a:cs typeface="Times New Roman" pitchFamily="18" charset="0"/>
              </a:rPr>
              <a:t>“</a:t>
            </a:r>
            <a:r>
              <a:rPr lang="es-CL" sz="2000" b="1" dirty="0" smtClean="0">
                <a:latin typeface="Times New Roman" pitchFamily="18" charset="0"/>
                <a:cs typeface="Times New Roman" pitchFamily="18" charset="0"/>
              </a:rPr>
              <a:t>,</a:t>
            </a:r>
            <a:r>
              <a:rPr lang="es-CL" sz="2000" b="1" dirty="0" smtClean="0">
                <a:solidFill>
                  <a:srgbClr val="C00000"/>
                </a:solidFill>
                <a:latin typeface="Times New Roman" pitchFamily="18" charset="0"/>
                <a:cs typeface="Times New Roman" pitchFamily="18" charset="0"/>
              </a:rPr>
              <a:t> </a:t>
            </a:r>
            <a:r>
              <a:rPr lang="es-CL" sz="2000" b="1" dirty="0" smtClean="0">
                <a:latin typeface="Times New Roman" pitchFamily="18" charset="0"/>
                <a:cs typeface="Times New Roman" pitchFamily="18" charset="0"/>
              </a:rPr>
              <a:t>formado por cañas o mástiles plantados.</a:t>
            </a:r>
            <a:r>
              <a:rPr lang="es-CL" sz="2000" i="1" dirty="0" smtClean="0"/>
              <a:t/>
            </a:r>
            <a:br>
              <a:rPr lang="es-CL" sz="2000" i="1" dirty="0" smtClean="0"/>
            </a:br>
            <a:r>
              <a:rPr lang="es-CL" sz="2000" i="1" dirty="0" smtClean="0"/>
              <a:t>   </a:t>
            </a:r>
            <a:endParaRPr lang="es-CL" sz="2000" dirty="0"/>
          </a:p>
        </p:txBody>
      </p:sp>
      <p:pic>
        <p:nvPicPr>
          <p:cNvPr id="5" name="Picture 2" descr="Altar o Rehue"/>
          <p:cNvPicPr>
            <a:picLocks noChangeAspect="1" noChangeArrowheads="1"/>
          </p:cNvPicPr>
          <p:nvPr/>
        </p:nvPicPr>
        <p:blipFill>
          <a:blip r:embed="rId2" cstate="print"/>
          <a:srcRect/>
          <a:stretch>
            <a:fillRect/>
          </a:stretch>
        </p:blipFill>
        <p:spPr bwMode="auto">
          <a:xfrm>
            <a:off x="6572264" y="285728"/>
            <a:ext cx="2357454" cy="3929090"/>
          </a:xfrm>
          <a:prstGeom prst="rect">
            <a:avLst/>
          </a:prstGeom>
          <a:noFill/>
        </p:spPr>
      </p:pic>
      <p:pic>
        <p:nvPicPr>
          <p:cNvPr id="2050" name="Picture 2" descr="http://www.esacademic.com/pictures/eswiki/77/Machit%C3%BAn_Mapuche.jpg"/>
          <p:cNvPicPr>
            <a:picLocks noChangeAspect="1" noChangeArrowheads="1"/>
          </p:cNvPicPr>
          <p:nvPr/>
        </p:nvPicPr>
        <p:blipFill>
          <a:blip r:embed="rId3" cstate="print"/>
          <a:srcRect/>
          <a:stretch>
            <a:fillRect/>
          </a:stretch>
        </p:blipFill>
        <p:spPr bwMode="auto">
          <a:xfrm>
            <a:off x="285720" y="214290"/>
            <a:ext cx="6143668" cy="39957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plus(in)">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lide(fromBottom)">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slide(fromBottom)">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567</TotalTime>
  <Words>1098</Words>
  <Application>Microsoft Office PowerPoint</Application>
  <PresentationFormat>Presentación en pantalla (4:3)</PresentationFormat>
  <Paragraphs>124</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Viajes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 Ines</dc:creator>
  <cp:lastModifiedBy>PACKARD BELL</cp:lastModifiedBy>
  <cp:revision>66</cp:revision>
  <dcterms:created xsi:type="dcterms:W3CDTF">2011-02-26T21:35:22Z</dcterms:created>
  <dcterms:modified xsi:type="dcterms:W3CDTF">2013-03-24T20:04:49Z</dcterms:modified>
</cp:coreProperties>
</file>