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67" r:id="rId3"/>
    <p:sldId id="268" r:id="rId4"/>
    <p:sldId id="269" r:id="rId5"/>
    <p:sldId id="271" r:id="rId6"/>
    <p:sldId id="272" r:id="rId7"/>
    <p:sldId id="270" r:id="rId8"/>
    <p:sldId id="277" r:id="rId9"/>
    <p:sldId id="257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4C3080-8883-4A12-8336-D84B3927C545}" type="datetimeFigureOut">
              <a:rPr lang="es-CL" smtClean="0"/>
              <a:pPr/>
              <a:t>16-10-2011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19A57A-F0B1-43FA-9C84-6F9A8B7D59EA}" type="slidenum">
              <a:rPr lang="es-CL" smtClean="0"/>
              <a:pPr/>
              <a:t>‹Nº›</a:t>
            </a:fld>
            <a:endParaRPr lang="es-C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Colegio de los SSCC Providencia</a:t>
            </a:r>
            <a:b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Depto. Historia y  </a:t>
            </a:r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Ciencias  Sociales</a:t>
            </a:r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Nivel: 7º Básico</a:t>
            </a:r>
            <a:b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 Temática: Orígenes de la Edad Media </a:t>
            </a:r>
            <a:endParaRPr lang="es-CL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http://elmundodelavida.files.wordpress.com/2011/07/u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786190"/>
            <a:ext cx="2786082" cy="2143140"/>
          </a:xfrm>
          <a:prstGeom prst="rect">
            <a:avLst/>
          </a:prstGeom>
          <a:noFill/>
        </p:spPr>
      </p:pic>
      <p:pic>
        <p:nvPicPr>
          <p:cNvPr id="35846" name="Picture 6" descr="http://2.bp.blogspot.com/--0DnSGoL1mQ/TcKX6Zh4-XI/AAAAAAAAAAQ/4OzkoIV-z-M/s1600/EDAD%2B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857628"/>
            <a:ext cx="2357454" cy="214312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857356" y="2285992"/>
            <a:ext cx="535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EDAD   MEDIA</a:t>
            </a:r>
            <a:endParaRPr lang="es-CL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1000108"/>
            <a:ext cx="4429156" cy="4897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_tradn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 Civilización Islámica</a:t>
            </a:r>
            <a:endParaRPr lang="es-CL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www.kalipedia.com/kalipediamedia/geografia/media/200704/10/geodescriptiva/20070410klpgeodes_11.Ies.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3000396" cy="1852601"/>
          </a:xfrm>
          <a:prstGeom prst="rect">
            <a:avLst/>
          </a:prstGeom>
          <a:noFill/>
        </p:spPr>
      </p:pic>
      <p:pic>
        <p:nvPicPr>
          <p:cNvPr id="32772" name="Picture 4" descr="http://arroeta.blogia.com/upload/bur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928802"/>
            <a:ext cx="2371721" cy="2214578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643438" y="4286256"/>
            <a:ext cx="4071934" cy="160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es-CL" sz="14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es-CL" sz="14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s-CL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El Kaaba, o piedra negra, en la ciudad santa de la Meca, que es venerada por los musulmanes y en torno a la cual se realiza el último rito de la peregrinación que señala el Corán</a:t>
            </a:r>
          </a:p>
        </p:txBody>
      </p:sp>
      <p:pic>
        <p:nvPicPr>
          <p:cNvPr id="32774" name="Picture 6" descr="http://www.cultureduca.com/images_histart/kaa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071942"/>
            <a:ext cx="356235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71802" y="214290"/>
            <a:ext cx="2428892" cy="707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Feudalismo</a:t>
            </a:r>
            <a:endParaRPr lang="es-CL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1071546"/>
            <a:ext cx="821537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b="1" dirty="0" smtClean="0"/>
              <a:t>-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Feudalismo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es el sistema social, económico y político que se desarrolló en Europa, principalmente entre los siglos IX y XII. 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-El concepto de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Feudalismo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 aplica a la relación de vasallaje, por la que se instituían obligaciones mutuas entre un señor y un vasallo.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1.bp.blogspot.com/_x6316vXi6P4/ShNfiyz0ROI/AAAAAAAAAKM/KG_ipyoi5Go/s400/castillo_infogr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000108"/>
            <a:ext cx="2714644" cy="56482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s-ES_tradnl" sz="3200" b="1" u="sng" dirty="0" smtClean="0">
                <a:solidFill>
                  <a:srgbClr val="C00000"/>
                </a:solidFill>
              </a:rPr>
              <a:t>Las Cruzadas</a:t>
            </a:r>
            <a:endParaRPr lang="es-CL" sz="3200" b="1" u="sng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2357430"/>
            <a:ext cx="428628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-Dentro del periodo de la Edad Media, entre el siglo XI y XIII, se desarrollaron las luchas entre el cristianismo e islamismo llamadas cruzadas. </a:t>
            </a:r>
          </a:p>
          <a:p>
            <a:pPr algn="ctr"/>
            <a:endParaRPr lang="es-CL" b="1" dirty="0" smtClean="0">
              <a:solidFill>
                <a:srgbClr val="C00000"/>
              </a:solidFill>
            </a:endParaRPr>
          </a:p>
          <a:p>
            <a:pPr algn="ctr"/>
            <a:r>
              <a:rPr lang="es-CL" b="1" dirty="0">
                <a:solidFill>
                  <a:srgbClr val="C00000"/>
                </a:solidFill>
              </a:rPr>
              <a:t>-</a:t>
            </a:r>
            <a:r>
              <a:rPr lang="es-CL" b="1" dirty="0" smtClean="0">
                <a:solidFill>
                  <a:srgbClr val="C00000"/>
                </a:solidFill>
              </a:rPr>
              <a:t>Fueron una reacción de la Europa medieval contra la invasión turca selyúcida de Tierra Santa </a:t>
            </a:r>
            <a:endParaRPr lang="es-CL" b="1" dirty="0">
              <a:solidFill>
                <a:srgbClr val="C00000"/>
              </a:solidFill>
            </a:endParaRPr>
          </a:p>
        </p:txBody>
      </p:sp>
      <p:pic>
        <p:nvPicPr>
          <p:cNvPr id="30724" name="Picture 4" descr="http://comunaliteraria.cl/images/Las%20cruzad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71546"/>
            <a:ext cx="33909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24863" cy="36625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3200" b="1" u="sng" dirty="0" smtClean="0">
                <a:solidFill>
                  <a:srgbClr val="A50021"/>
                </a:solidFill>
                <a:latin typeface="Times New Roman" pitchFamily="18" charset="0"/>
              </a:rPr>
              <a:t>¿Qué es la </a:t>
            </a:r>
            <a:r>
              <a:rPr lang="es-ES" sz="3200" b="1" u="sng" dirty="0">
                <a:solidFill>
                  <a:srgbClr val="A50021"/>
                </a:solidFill>
                <a:latin typeface="Times New Roman" pitchFamily="18" charset="0"/>
              </a:rPr>
              <a:t>Edad </a:t>
            </a:r>
            <a:r>
              <a:rPr lang="es-ES" sz="3200" b="1" u="sng" dirty="0" smtClean="0">
                <a:solidFill>
                  <a:srgbClr val="A50021"/>
                </a:solidFill>
                <a:latin typeface="Times New Roman" pitchFamily="18" charset="0"/>
              </a:rPr>
              <a:t>Media?</a:t>
            </a:r>
          </a:p>
          <a:p>
            <a:pPr algn="ctr"/>
            <a:endParaRPr lang="es-ES" sz="3200" b="1" u="sng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-Es el período </a:t>
            </a:r>
            <a:r>
              <a:rPr lang="es-ES" sz="2400" b="1" dirty="0">
                <a:solidFill>
                  <a:srgbClr val="A50021"/>
                </a:solidFill>
                <a:latin typeface="Times New Roman" pitchFamily="18" charset="0"/>
              </a:rPr>
              <a:t>de la historia europea que </a:t>
            </a:r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abarca desde </a:t>
            </a:r>
            <a:r>
              <a:rPr lang="es-ES" sz="2400" b="1" dirty="0">
                <a:solidFill>
                  <a:srgbClr val="A50021"/>
                </a:solidFill>
                <a:latin typeface="Times New Roman" pitchFamily="18" charset="0"/>
              </a:rPr>
              <a:t>la desintegración del Imperio </a:t>
            </a:r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Romano </a:t>
            </a:r>
            <a:r>
              <a:rPr lang="es-ES" sz="2400" b="1" dirty="0">
                <a:solidFill>
                  <a:srgbClr val="A50021"/>
                </a:solidFill>
                <a:latin typeface="Times New Roman" pitchFamily="18" charset="0"/>
              </a:rPr>
              <a:t>de </a:t>
            </a:r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Occidente  en el año 476, </a:t>
            </a:r>
            <a:r>
              <a:rPr lang="es-ES" sz="2400" b="1" dirty="0">
                <a:solidFill>
                  <a:srgbClr val="A50021"/>
                </a:solidFill>
                <a:latin typeface="Times New Roman" pitchFamily="18" charset="0"/>
              </a:rPr>
              <a:t>en el siglo V, hasta </a:t>
            </a:r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el descubrimiento de América en el año 1492, o en 1453 con la caída del Imperio Bizantino.</a:t>
            </a:r>
          </a:p>
          <a:p>
            <a:pPr algn="ctr"/>
            <a:r>
              <a:rPr lang="es-ES" sz="24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s-ES" sz="2400" b="1" dirty="0">
                <a:solidFill>
                  <a:srgbClr val="A50021"/>
                </a:solidFill>
                <a:latin typeface="Times New Roman" pitchFamily="18" charset="0"/>
              </a:rPr>
              <a:t>siglo XV. </a:t>
            </a:r>
          </a:p>
          <a:p>
            <a:pPr algn="ctr"/>
            <a:endParaRPr lang="es-ES" sz="24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endParaRPr lang="es-E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051" name="Picture 3" descr="http://4.bp.blogspot.com/-2EWt_mFOm40/TjCuvRt3o7I/AAAAAAAAALk/TqBS89QMwto/s320/colon+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071942"/>
            <a:ext cx="2109782" cy="2357454"/>
          </a:xfrm>
          <a:prstGeom prst="rect">
            <a:avLst/>
          </a:prstGeom>
          <a:noFill/>
        </p:spPr>
      </p:pic>
      <p:pic>
        <p:nvPicPr>
          <p:cNvPr id="2053" name="Picture 5" descr="http://1.bp.blogspot.com/_gvLSVr45ctk/TKpdyyGydZI/AAAAAAAAAAg/yuaO_wZvISU/s320/barbaros_atacando_r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048000" cy="2286016"/>
          </a:xfrm>
          <a:prstGeom prst="rect">
            <a:avLst/>
          </a:prstGeom>
          <a:noFill/>
        </p:spPr>
      </p:pic>
      <p:pic>
        <p:nvPicPr>
          <p:cNvPr id="2055" name="Picture 7" descr="http://www.isparm.edu.ar/bibliotecavirtual/favoritos/Imagenes/00250_constant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357694"/>
            <a:ext cx="235745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ctoriahistorica.files.wordpress.com/2011/04/division_del_imperio5b15d.png?w=555&amp;h=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50112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14348" y="714356"/>
            <a:ext cx="810580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smtClean="0">
                <a:solidFill>
                  <a:srgbClr val="A50021"/>
                </a:solidFill>
                <a:latin typeface="Times New Roman" pitchFamily="18" charset="0"/>
              </a:rPr>
              <a:t>-</a:t>
            </a:r>
            <a:r>
              <a:rPr lang="es-ES" sz="3600" b="1" u="sng" dirty="0" smtClean="0">
                <a:solidFill>
                  <a:srgbClr val="A50021"/>
                </a:solidFill>
                <a:latin typeface="Times New Roman" pitchFamily="18" charset="0"/>
              </a:rPr>
              <a:t>Características</a:t>
            </a:r>
            <a:r>
              <a:rPr lang="es-ES" sz="3600" b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s-ES" sz="3600" b="1" u="sng" dirty="0" smtClean="0">
                <a:solidFill>
                  <a:srgbClr val="A50021"/>
                </a:solidFill>
                <a:latin typeface="Times New Roman" pitchFamily="18" charset="0"/>
              </a:rPr>
              <a:t>de la Edad Media </a:t>
            </a:r>
            <a:endParaRPr lang="es-ES" sz="3600" b="1" u="sng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785926"/>
            <a:ext cx="40005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Decayeron las ciudades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143504" y="3643314"/>
            <a:ext cx="36433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Disminuye el comercio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5500702"/>
            <a:ext cx="492922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 redujo el uso de la moneda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Rothenburg ob der Tau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357299"/>
            <a:ext cx="2786082" cy="2000264"/>
          </a:xfrm>
          <a:prstGeom prst="rect">
            <a:avLst/>
          </a:prstGeom>
          <a:noFill/>
        </p:spPr>
      </p:pic>
      <p:pic>
        <p:nvPicPr>
          <p:cNvPr id="27652" name="Picture 4" descr="http://www.escuelapedia.com/wp-content/uploads/2011/05/Edad-Mediev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3000396" cy="2000264"/>
          </a:xfrm>
          <a:prstGeom prst="rect">
            <a:avLst/>
          </a:prstGeom>
          <a:noFill/>
        </p:spPr>
      </p:pic>
      <p:pic>
        <p:nvPicPr>
          <p:cNvPr id="27654" name="Picture 6" descr="http://monedas.blogsome.com/images/leyendamone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857760"/>
            <a:ext cx="1952622" cy="1752597"/>
          </a:xfrm>
          <a:prstGeom prst="rect">
            <a:avLst/>
          </a:prstGeom>
          <a:noFill/>
        </p:spPr>
      </p:pic>
      <p:sp>
        <p:nvSpPr>
          <p:cNvPr id="13" name="12 Pentágono"/>
          <p:cNvSpPr/>
          <p:nvPr/>
        </p:nvSpPr>
        <p:spPr>
          <a:xfrm>
            <a:off x="4357686" y="1857364"/>
            <a:ext cx="142876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Pentágono"/>
          <p:cNvSpPr/>
          <p:nvPr/>
        </p:nvSpPr>
        <p:spPr>
          <a:xfrm rot="10800000">
            <a:off x="3571868" y="3714752"/>
            <a:ext cx="140703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Pentágono"/>
          <p:cNvSpPr/>
          <p:nvPr/>
        </p:nvSpPr>
        <p:spPr>
          <a:xfrm>
            <a:off x="5286380" y="5572140"/>
            <a:ext cx="1407036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4" grpId="0" animBg="1"/>
      <p:bldP spid="6" grpId="0" animBg="1"/>
      <p:bldP spid="7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7158" y="928671"/>
            <a:ext cx="435771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A50021"/>
                </a:solidFill>
                <a:latin typeface="Times New Roman" pitchFamily="18" charset="0"/>
              </a:rPr>
              <a:t>-Importancia de la tierra  </a:t>
            </a:r>
            <a:endParaRPr lang="es-ES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/>
            <a:endParaRPr lang="es-ES" sz="32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2786058"/>
            <a:ext cx="857256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Disminuye la autoridad del rey y aumenta la del Señor feudal 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1.bp.blogspot.com/_o22DCiCqSHs/TJK2wRlHDdI/AAAAAAAAACM/DCZcJCsuOd0/s1600/feu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8604"/>
            <a:ext cx="3214710" cy="2205019"/>
          </a:xfrm>
          <a:prstGeom prst="rect">
            <a:avLst/>
          </a:prstGeom>
          <a:noFill/>
        </p:spPr>
      </p:pic>
      <p:pic>
        <p:nvPicPr>
          <p:cNvPr id="28676" name="Picture 4" descr="http://1.bp.blogspot.com/_O-OdqdgN2u8/TOB_OQZTw4I/AAAAAAAAAA0/8Rhp3C5pp6Q/s1600/el+se%25C3%25B1or+feud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929066"/>
            <a:ext cx="2357454" cy="2643182"/>
          </a:xfrm>
          <a:prstGeom prst="rect">
            <a:avLst/>
          </a:prstGeom>
          <a:noFill/>
        </p:spPr>
      </p:pic>
      <p:pic>
        <p:nvPicPr>
          <p:cNvPr id="28678" name="Picture 6" descr="http://estaticos03.cache.el-mundo.net/mundodinero/imagenes/2007/10/05/1191568996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000504"/>
            <a:ext cx="28575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85786" y="1357298"/>
            <a:ext cx="7786742" cy="49552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s-ES_tradnl" sz="2800" b="1" u="sng" dirty="0">
                <a:solidFill>
                  <a:srgbClr val="A50021"/>
                </a:solidFill>
                <a:latin typeface="Times New Roman" pitchFamily="18" charset="0"/>
              </a:rPr>
              <a:t>La Edad Media se divide en dos épocas :</a:t>
            </a:r>
          </a:p>
          <a:p>
            <a:pPr marL="342900" indent="-342900"/>
            <a:endParaRPr lang="es-ES_tradnl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/>
            <a:r>
              <a:rPr lang="es-ES_tradnl" sz="2800" b="1" u="sng" dirty="0">
                <a:solidFill>
                  <a:srgbClr val="A50021"/>
                </a:solidFill>
                <a:latin typeface="Times New Roman" pitchFamily="18" charset="0"/>
              </a:rPr>
              <a:t>Alta Edad Media:</a:t>
            </a:r>
            <a:r>
              <a:rPr lang="es-ES_tradnl" sz="2800" b="1" dirty="0">
                <a:solidFill>
                  <a:srgbClr val="A50021"/>
                </a:solidFill>
                <a:latin typeface="Times New Roman" pitchFamily="18" charset="0"/>
              </a:rPr>
              <a:t> desde la caída del Imperio Romano de Occidente en el Siglo V  hasta el siglo IX</a:t>
            </a:r>
            <a:r>
              <a:rPr lang="es-ES_tradnl" sz="2800" b="1" dirty="0" smtClean="0">
                <a:solidFill>
                  <a:srgbClr val="A50021"/>
                </a:solidFill>
                <a:latin typeface="Times New Roman" pitchFamily="18" charset="0"/>
              </a:rPr>
              <a:t>.</a:t>
            </a:r>
          </a:p>
          <a:p>
            <a:pPr marL="342900" indent="-342900"/>
            <a:endParaRPr lang="es-ES_tradnl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/>
            <a:r>
              <a:rPr lang="es-ES_tradnl" sz="2800" b="1" u="sng" dirty="0" smtClean="0">
                <a:solidFill>
                  <a:srgbClr val="A50021"/>
                </a:solidFill>
                <a:latin typeface="Times New Roman" pitchFamily="18" charset="0"/>
              </a:rPr>
              <a:t>Baja Edad Media</a:t>
            </a:r>
            <a:r>
              <a:rPr lang="es-ES_tradnl" sz="2800" b="1" dirty="0" smtClean="0">
                <a:solidFill>
                  <a:srgbClr val="A50021"/>
                </a:solidFill>
                <a:latin typeface="Times New Roman" pitchFamily="18" charset="0"/>
              </a:rPr>
              <a:t>  desde el siglo X, hasta el siglo XV, cuando comenzó la gestación de las Monarquías nacionales, el Renacimiento y los grandes descubrimientos geográficos</a:t>
            </a:r>
            <a:endParaRPr lang="es-ES_tradnl" sz="28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</a:pPr>
            <a:endParaRPr lang="es-ES" sz="24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588125" y="5300663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85729"/>
            <a:ext cx="8501122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ctr"/>
            <a:r>
              <a:rPr lang="es-ES_tradnl" sz="2800" b="1" u="sng" dirty="0" smtClean="0">
                <a:solidFill>
                  <a:srgbClr val="A50021"/>
                </a:solidFill>
                <a:latin typeface="Times New Roman" pitchFamily="18" charset="0"/>
              </a:rPr>
              <a:t>Acontecimientos ocurridos durante la </a:t>
            </a:r>
            <a:r>
              <a:rPr lang="es-ES_tradnl" sz="2800" b="1" u="sng" dirty="0" smtClean="0">
                <a:solidFill>
                  <a:srgbClr val="A50021"/>
                </a:solidFill>
                <a:latin typeface="Times New Roman" pitchFamily="18" charset="0"/>
              </a:rPr>
              <a:t>Edad </a:t>
            </a:r>
            <a:r>
              <a:rPr lang="es-ES_tradnl" sz="2800" b="1" u="sng" dirty="0">
                <a:solidFill>
                  <a:srgbClr val="A50021"/>
                </a:solidFill>
                <a:latin typeface="Times New Roman" pitchFamily="18" charset="0"/>
              </a:rPr>
              <a:t>M</a:t>
            </a:r>
            <a:r>
              <a:rPr lang="es-ES_tradnl" sz="2800" b="1" u="sng" dirty="0" smtClean="0">
                <a:solidFill>
                  <a:srgbClr val="A50021"/>
                </a:solidFill>
                <a:latin typeface="Times New Roman" pitchFamily="18" charset="0"/>
              </a:rPr>
              <a:t>edia </a:t>
            </a:r>
          </a:p>
          <a:p>
            <a:pPr marL="342900" indent="-342900" algn="ctr"/>
            <a:endParaRPr lang="es-ES_tradnl" sz="2800" b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 marL="342900" indent="-342900" algn="ctr"/>
            <a:r>
              <a:rPr lang="es-ES_tradnl" sz="2800" b="1" dirty="0">
                <a:solidFill>
                  <a:srgbClr val="A50021"/>
                </a:solidFill>
                <a:latin typeface="Times New Roman" pitchFamily="18" charset="0"/>
              </a:rPr>
              <a:t>-</a:t>
            </a:r>
            <a:r>
              <a:rPr lang="es-ES_tradnl" sz="2800" b="1" dirty="0" smtClean="0">
                <a:solidFill>
                  <a:srgbClr val="A50021"/>
                </a:solidFill>
                <a:latin typeface="Times New Roman" pitchFamily="18" charset="0"/>
              </a:rPr>
              <a:t>Desorden  producto de las invasiones de los pueblos germanos </a:t>
            </a:r>
          </a:p>
          <a:p>
            <a:pPr marL="342900" indent="-342900">
              <a:spcBef>
                <a:spcPct val="50000"/>
              </a:spcBef>
            </a:pPr>
            <a:endParaRPr lang="es-ES" sz="28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  <p:pic>
        <p:nvPicPr>
          <p:cNvPr id="26626" name="Picture 2" descr="http://www.profesorenlinea.cl/imagenUniversalH/germanos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400800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14348" y="785794"/>
            <a:ext cx="428628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sz="2800" b="1" u="sng" dirty="0" smtClean="0">
                <a:solidFill>
                  <a:srgbClr val="A50021"/>
                </a:solidFill>
                <a:latin typeface="Times New Roman" pitchFamily="18" charset="0"/>
              </a:rPr>
              <a:t>Imperio Carolingio</a:t>
            </a:r>
          </a:p>
          <a:p>
            <a:pPr algn="ctr"/>
            <a:r>
              <a:rPr lang="es-ES_tradnl" sz="2800" b="1" dirty="0" smtClean="0">
                <a:solidFill>
                  <a:srgbClr val="A50021"/>
                </a:solidFill>
                <a:latin typeface="Times New Roman" pitchFamily="18" charset="0"/>
              </a:rPr>
              <a:t>Renacimiento Carolingio (siglo VIII)</a:t>
            </a:r>
            <a:endParaRPr lang="es-CL" sz="2800" dirty="0"/>
          </a:p>
        </p:txBody>
      </p:sp>
      <p:pic>
        <p:nvPicPr>
          <p:cNvPr id="29700" name="Picture 4" descr="Mapa del Imperio Caroling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524250" cy="4362451"/>
          </a:xfrm>
          <a:prstGeom prst="rect">
            <a:avLst/>
          </a:prstGeom>
          <a:noFill/>
        </p:spPr>
      </p:pic>
      <p:pic>
        <p:nvPicPr>
          <p:cNvPr id="29702" name="Picture 6" descr="Carlomag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496"/>
            <a:ext cx="3705225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500042"/>
            <a:ext cx="6786610" cy="5612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Consolidación de la Iglesia Católica </a:t>
            </a:r>
            <a:r>
              <a:rPr lang="es-ES_tradnl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Romana</a:t>
            </a:r>
            <a:endParaRPr lang="es-C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4942" y="3643314"/>
            <a:ext cx="364333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Imperio Bizantino</a:t>
            </a:r>
            <a:endParaRPr lang="es-CL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ficus.pntic.mec.es/jmam0177/images/fabara/La%20iglesia%20de%20San%20Juan%20Bautista%20en%20Fab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2143140" cy="2071694"/>
          </a:xfrm>
          <a:prstGeom prst="rect">
            <a:avLst/>
          </a:prstGeom>
          <a:noFill/>
        </p:spPr>
      </p:pic>
      <p:pic>
        <p:nvPicPr>
          <p:cNvPr id="12292" name="Picture 4" descr="http://www.greciachile.cl/fotioslibrobizanc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1714512" cy="2214554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85720" y="3857628"/>
            <a:ext cx="45720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Imperio </a:t>
            </a:r>
            <a:r>
              <a:rPr lang="es-CL" b="1" dirty="0" smtClean="0">
                <a:solidFill>
                  <a:srgbClr val="C00000"/>
                </a:solidFill>
              </a:rPr>
              <a:t>Bizantino</a:t>
            </a:r>
            <a:r>
              <a:rPr lang="es-CL" b="1" dirty="0" smtClean="0">
                <a:solidFill>
                  <a:srgbClr val="C00000"/>
                </a:solidFill>
              </a:rPr>
              <a:t>, es la  parte oriental del Imperio Romano que sobrevivió a la caída del Imperio de Occidente en el siglo V, su capital fue Constantinopla </a:t>
            </a:r>
            <a:r>
              <a:rPr lang="es-CL" b="1" dirty="0" smtClean="0">
                <a:solidFill>
                  <a:srgbClr val="C00000"/>
                </a:solidFill>
              </a:rPr>
              <a:t> (actual </a:t>
            </a:r>
            <a:r>
              <a:rPr lang="es-CL" b="1" dirty="0" smtClean="0">
                <a:solidFill>
                  <a:srgbClr val="C00000"/>
                </a:solidFill>
              </a:rPr>
              <a:t>Estambul, en Turquía) y su duración se prolongó hasta la toma de ésta por los otomanos en 1453.</a:t>
            </a:r>
            <a:endParaRPr lang="es-CL" b="1" dirty="0">
              <a:solidFill>
                <a:srgbClr val="C0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86182" y="1285860"/>
            <a:ext cx="5143504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L" b="1" dirty="0" smtClean="0">
                <a:solidFill>
                  <a:srgbClr val="C00000"/>
                </a:solidFill>
              </a:rPr>
              <a:t>-la Iglesia cristiana se impuso como factor unificador y poco a poco, los reinos se convirtieron al cristianismo. </a:t>
            </a:r>
          </a:p>
          <a:p>
            <a:pPr algn="ctr"/>
            <a:r>
              <a:rPr lang="es-CL" b="1" dirty="0">
                <a:solidFill>
                  <a:srgbClr val="C00000"/>
                </a:solidFill>
              </a:rPr>
              <a:t>-</a:t>
            </a:r>
            <a:r>
              <a:rPr lang="es-CL" b="1" dirty="0" smtClean="0">
                <a:solidFill>
                  <a:srgbClr val="C00000"/>
                </a:solidFill>
              </a:rPr>
              <a:t>Los </a:t>
            </a:r>
            <a:r>
              <a:rPr lang="es-CL" b="1" dirty="0" smtClean="0">
                <a:solidFill>
                  <a:srgbClr val="C00000"/>
                </a:solidFill>
              </a:rPr>
              <a:t>Francos</a:t>
            </a:r>
            <a:r>
              <a:rPr lang="es-CL" b="1" dirty="0" smtClean="0">
                <a:solidFill>
                  <a:srgbClr val="C00000"/>
                </a:solidFill>
              </a:rPr>
              <a:t>, durante la monarquía de Clodoveo, adoptaron el cristianismo, a fines del siglo V, y los </a:t>
            </a:r>
            <a:r>
              <a:rPr lang="es-CL" b="1" dirty="0" smtClean="0">
                <a:solidFill>
                  <a:srgbClr val="C00000"/>
                </a:solidFill>
              </a:rPr>
              <a:t>Visigodos </a:t>
            </a:r>
            <a:r>
              <a:rPr lang="es-CL" b="1" dirty="0" smtClean="0">
                <a:solidFill>
                  <a:srgbClr val="C00000"/>
                </a:solidFill>
              </a:rPr>
              <a:t>lo hicieron a fines del siglo VI.</a:t>
            </a:r>
            <a:endParaRPr lang="es-C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398</Words>
  <Application>Microsoft Office PowerPoint</Application>
  <PresentationFormat>Presentación en pantalla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Flujo</vt:lpstr>
      <vt:lpstr>Colegio de los SSCC Providencia  Depto. Historia y  Ciencias  Sociales Nivel: 7º Básico U Temática: Orígenes de la Edad Media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Consolidación de la Iglesia Católica Romana</vt:lpstr>
      <vt:lpstr>La Civilización Islámica</vt:lpstr>
      <vt:lpstr>Diapositiva 11</vt:lpstr>
      <vt:lpstr>Diapositiva 12</vt:lpstr>
    </vt:vector>
  </TitlesOfParts>
  <Company>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 Ines</dc:creator>
  <cp:lastModifiedBy>Maria Ines</cp:lastModifiedBy>
  <cp:revision>14</cp:revision>
  <dcterms:created xsi:type="dcterms:W3CDTF">2011-10-16T19:43:18Z</dcterms:created>
  <dcterms:modified xsi:type="dcterms:W3CDTF">2011-10-16T21:50:19Z</dcterms:modified>
</cp:coreProperties>
</file>