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2" r:id="rId6"/>
    <p:sldId id="266" r:id="rId7"/>
    <p:sldId id="261" r:id="rId8"/>
    <p:sldId id="260" r:id="rId9"/>
    <p:sldId id="267" r:id="rId10"/>
    <p:sldId id="263" r:id="rId11"/>
    <p:sldId id="264" r:id="rId12"/>
    <p:sldId id="265" r:id="rId1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9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CEF41-3D96-EB44-B790-19D600DC604B}" type="datetimeFigureOut">
              <a:rPr lang="es-ES" smtClean="0"/>
              <a:t>14-03-16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2FDDB-2222-5D49-A02A-4082CA5F1BA7}" type="slidenum">
              <a:rPr lang="es-ES" smtClean="0"/>
              <a:t>‹Nr.›</a:t>
            </a:fld>
            <a:endParaRPr lang="es-ES"/>
          </a:p>
        </p:txBody>
      </p:sp>
    </p:spTree>
    <p:extLst>
      <p:ext uri="{BB962C8B-B14F-4D97-AF65-F5344CB8AC3E}">
        <p14:creationId xmlns:p14="http://schemas.microsoft.com/office/powerpoint/2010/main" val="2365446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Francois</a:t>
            </a:r>
            <a:r>
              <a:rPr lang="es-ES" baseline="0" dirty="0" smtClean="0"/>
              <a:t> Marie </a:t>
            </a:r>
            <a:r>
              <a:rPr lang="es-ES" baseline="0" dirty="0" err="1" smtClean="0"/>
              <a:t>Arouet</a:t>
            </a:r>
            <a:endParaRPr lang="es-ES" dirty="0"/>
          </a:p>
        </p:txBody>
      </p:sp>
      <p:sp>
        <p:nvSpPr>
          <p:cNvPr id="4" name="Marcador de número de diapositiva 3"/>
          <p:cNvSpPr>
            <a:spLocks noGrp="1"/>
          </p:cNvSpPr>
          <p:nvPr>
            <p:ph type="sldNum" sz="quarter" idx="10"/>
          </p:nvPr>
        </p:nvSpPr>
        <p:spPr/>
        <p:txBody>
          <a:bodyPr/>
          <a:lstStyle/>
          <a:p>
            <a:fld id="{E012FDDB-2222-5D49-A02A-4082CA5F1BA7}" type="slidenum">
              <a:rPr lang="es-ES" smtClean="0"/>
              <a:t>5</a:t>
            </a:fld>
            <a:endParaRPr lang="es-ES"/>
          </a:p>
        </p:txBody>
      </p:sp>
    </p:spTree>
    <p:extLst>
      <p:ext uri="{BB962C8B-B14F-4D97-AF65-F5344CB8AC3E}">
        <p14:creationId xmlns:p14="http://schemas.microsoft.com/office/powerpoint/2010/main" val="39908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012FDDB-2222-5D49-A02A-4082CA5F1BA7}" type="slidenum">
              <a:rPr lang="es-ES" smtClean="0"/>
              <a:t>8</a:t>
            </a:fld>
            <a:endParaRPr lang="es-ES"/>
          </a:p>
        </p:txBody>
      </p:sp>
    </p:spTree>
    <p:extLst>
      <p:ext uri="{BB962C8B-B14F-4D97-AF65-F5344CB8AC3E}">
        <p14:creationId xmlns:p14="http://schemas.microsoft.com/office/powerpoint/2010/main" val="209427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B44E50C-C439-C445-A615-F688D71DAC7F}" type="datetimeFigureOut">
              <a:rPr lang="es-ES" smtClean="0"/>
              <a:t>14-03-16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93746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44E50C-C439-C445-A615-F688D71DAC7F}" type="datetimeFigureOut">
              <a:rPr lang="es-ES" smtClean="0"/>
              <a:t>14-03-16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288945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44E50C-C439-C445-A615-F688D71DAC7F}" type="datetimeFigureOut">
              <a:rPr lang="es-ES" smtClean="0"/>
              <a:t>14-03-16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32632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457200" y="1600200"/>
            <a:ext cx="4038600" cy="45259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3091AA9-4A9A-C34D-A14D-6BBD286A02F6}" type="slidenum">
              <a:rPr lang="es-ES"/>
              <a:pPr>
                <a:defRPr/>
              </a:pPr>
              <a:t>‹Nr.›</a:t>
            </a:fld>
            <a:endParaRPr lang="es-ES"/>
          </a:p>
        </p:txBody>
      </p:sp>
    </p:spTree>
    <p:extLst>
      <p:ext uri="{BB962C8B-B14F-4D97-AF65-F5344CB8AC3E}">
        <p14:creationId xmlns:p14="http://schemas.microsoft.com/office/powerpoint/2010/main" val="211758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648200" y="1600200"/>
            <a:ext cx="4038600" cy="45259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D6A94BD-1AB7-8D40-9486-FE2587DE1F3A}" type="slidenum">
              <a:rPr lang="es-ES"/>
              <a:pPr>
                <a:defRPr/>
              </a:pPr>
              <a:t>‹Nr.›</a:t>
            </a:fld>
            <a:endParaRPr lang="es-ES"/>
          </a:p>
        </p:txBody>
      </p:sp>
    </p:spTree>
    <p:extLst>
      <p:ext uri="{BB962C8B-B14F-4D97-AF65-F5344CB8AC3E}">
        <p14:creationId xmlns:p14="http://schemas.microsoft.com/office/powerpoint/2010/main" val="419559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44E50C-C439-C445-A615-F688D71DAC7F}" type="datetimeFigureOut">
              <a:rPr lang="es-ES" smtClean="0"/>
              <a:t>14-03-16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80703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B44E50C-C439-C445-A615-F688D71DAC7F}" type="datetimeFigureOut">
              <a:rPr lang="es-ES" smtClean="0"/>
              <a:t>14-03-16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41515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B44E50C-C439-C445-A615-F688D71DAC7F}" type="datetimeFigureOut">
              <a:rPr lang="es-ES" smtClean="0"/>
              <a:t>14-03-16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69507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B44E50C-C439-C445-A615-F688D71DAC7F}" type="datetimeFigureOut">
              <a:rPr lang="es-ES" smtClean="0"/>
              <a:t>14-03-16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73379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B44E50C-C439-C445-A615-F688D71DAC7F}" type="datetimeFigureOut">
              <a:rPr lang="es-ES" smtClean="0"/>
              <a:t>14-03-16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143006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44E50C-C439-C445-A615-F688D71DAC7F}" type="datetimeFigureOut">
              <a:rPr lang="es-ES" smtClean="0"/>
              <a:t>14-03-16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109700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44E50C-C439-C445-A615-F688D71DAC7F}" type="datetimeFigureOut">
              <a:rPr lang="es-ES" smtClean="0"/>
              <a:t>14-03-16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278880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44E50C-C439-C445-A615-F688D71DAC7F}" type="datetimeFigureOut">
              <a:rPr lang="es-ES" smtClean="0"/>
              <a:t>14-03-16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200588-8D69-0446-8E28-54701BC42F79}" type="slidenum">
              <a:rPr lang="es-ES" smtClean="0"/>
              <a:t>‹Nr.›</a:t>
            </a:fld>
            <a:endParaRPr lang="es-ES"/>
          </a:p>
        </p:txBody>
      </p:sp>
    </p:spTree>
    <p:extLst>
      <p:ext uri="{BB962C8B-B14F-4D97-AF65-F5344CB8AC3E}">
        <p14:creationId xmlns:p14="http://schemas.microsoft.com/office/powerpoint/2010/main" val="3611695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4E50C-C439-C445-A615-F688D71DAC7F}" type="datetimeFigureOut">
              <a:rPr lang="es-ES" smtClean="0"/>
              <a:t>14-03-16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0588-8D69-0446-8E28-54701BC42F79}" type="slidenum">
              <a:rPr lang="es-ES" smtClean="0"/>
              <a:t>‹Nr.›</a:t>
            </a:fld>
            <a:endParaRPr lang="es-ES"/>
          </a:p>
        </p:txBody>
      </p:sp>
    </p:spTree>
    <p:extLst>
      <p:ext uri="{BB962C8B-B14F-4D97-AF65-F5344CB8AC3E}">
        <p14:creationId xmlns:p14="http://schemas.microsoft.com/office/powerpoint/2010/main" val="190888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4800" dirty="0" smtClean="0"/>
              <a:t>La Ilustración</a:t>
            </a:r>
            <a:endParaRPr lang="es-ES" sz="4800" dirty="0"/>
          </a:p>
        </p:txBody>
      </p:sp>
      <p:sp>
        <p:nvSpPr>
          <p:cNvPr id="3" name="Subtítulo 2"/>
          <p:cNvSpPr>
            <a:spLocks noGrp="1"/>
          </p:cNvSpPr>
          <p:nvPr>
            <p:ph type="subTitle" idx="1"/>
          </p:nvPr>
        </p:nvSpPr>
        <p:spPr/>
        <p:txBody>
          <a:bodyPr/>
          <a:lstStyle/>
          <a:p>
            <a:r>
              <a:rPr lang="es-ES" dirty="0" smtClean="0"/>
              <a:t>“Pienso, luego, existo”</a:t>
            </a:r>
            <a:endParaRPr lang="es-ES" dirty="0"/>
          </a:p>
        </p:txBody>
      </p:sp>
      <p:sp>
        <p:nvSpPr>
          <p:cNvPr id="4" name="CuadroTexto 3"/>
          <p:cNvSpPr txBox="1"/>
          <p:nvPr/>
        </p:nvSpPr>
        <p:spPr>
          <a:xfrm>
            <a:off x="379704" y="497573"/>
            <a:ext cx="3194754" cy="646331"/>
          </a:xfrm>
          <a:prstGeom prst="rect">
            <a:avLst/>
          </a:prstGeom>
          <a:noFill/>
        </p:spPr>
        <p:txBody>
          <a:bodyPr wrap="square" rtlCol="0">
            <a:spAutoFit/>
          </a:bodyPr>
          <a:lstStyle/>
          <a:p>
            <a:r>
              <a:rPr lang="es-ES" sz="1200" dirty="0" smtClean="0"/>
              <a:t>Colegio SSCC – Providencia</a:t>
            </a:r>
          </a:p>
          <a:p>
            <a:r>
              <a:rPr lang="es-ES" sz="1200" dirty="0" smtClean="0"/>
              <a:t>Sector: Historia, Geografía y Cs. Sociales</a:t>
            </a:r>
          </a:p>
          <a:p>
            <a:r>
              <a:rPr lang="es-ES" sz="1200" dirty="0" smtClean="0"/>
              <a:t>Nivel: </a:t>
            </a:r>
            <a:r>
              <a:rPr lang="es-ES" sz="1200" dirty="0" err="1" smtClean="0"/>
              <a:t>IVº</a:t>
            </a:r>
            <a:r>
              <a:rPr lang="es-ES" sz="1200" dirty="0" smtClean="0"/>
              <a:t> Medio</a:t>
            </a:r>
            <a:endParaRPr lang="es-ES" sz="1200" dirty="0"/>
          </a:p>
        </p:txBody>
      </p:sp>
    </p:spTree>
    <p:extLst>
      <p:ext uri="{BB962C8B-B14F-4D97-AF65-F5344CB8AC3E}">
        <p14:creationId xmlns:p14="http://schemas.microsoft.com/office/powerpoint/2010/main" val="2894888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rcRect l="1897" r="1897"/>
          <a:stretch>
            <a:fillRect/>
          </a:stretch>
        </p:blipFill>
        <p:spPr>
          <a:xfrm>
            <a:off x="1203766" y="2606272"/>
            <a:ext cx="6667019" cy="3519891"/>
          </a:xfrm>
        </p:spPr>
      </p:pic>
      <p:sp>
        <p:nvSpPr>
          <p:cNvPr id="3" name="Marcador de texto 2"/>
          <p:cNvSpPr>
            <a:spLocks noGrp="1"/>
          </p:cNvSpPr>
          <p:nvPr>
            <p:ph type="body" sz="half" idx="4294967295"/>
          </p:nvPr>
        </p:nvSpPr>
        <p:spPr>
          <a:xfrm>
            <a:off x="0" y="1600200"/>
            <a:ext cx="8686800" cy="4525963"/>
          </a:xfrm>
        </p:spPr>
        <p:txBody>
          <a:bodyPr>
            <a:normAutofit/>
          </a:bodyPr>
          <a:lstStyle/>
          <a:p>
            <a:pPr algn="just"/>
            <a:r>
              <a:rPr lang="es-ES" sz="2800" dirty="0" smtClean="0">
                <a:latin typeface="Arial Rounded MT Bold"/>
                <a:cs typeface="Arial Rounded MT Bold"/>
              </a:rPr>
              <a:t>Denis Diderot: Junto a </a:t>
            </a:r>
            <a:r>
              <a:rPr lang="es-ES" sz="2800" dirty="0" err="1" smtClean="0">
                <a:latin typeface="Arial Rounded MT Bold"/>
                <a:cs typeface="Arial Rounded MT Bold"/>
              </a:rPr>
              <a:t>d’Alembert</a:t>
            </a:r>
            <a:r>
              <a:rPr lang="es-ES" sz="2800" dirty="0" smtClean="0">
                <a:latin typeface="Arial Rounded MT Bold"/>
                <a:cs typeface="Arial Rounded MT Bold"/>
              </a:rPr>
              <a:t> crearon la primera Enciclopedia.</a:t>
            </a:r>
            <a:endParaRPr lang="es-ES" sz="2800" dirty="0">
              <a:latin typeface="Arial Rounded MT Bold"/>
              <a:cs typeface="Arial Rounded MT Bold"/>
            </a:endParaRPr>
          </a:p>
        </p:txBody>
      </p:sp>
    </p:spTree>
    <p:extLst>
      <p:ext uri="{BB962C8B-B14F-4D97-AF65-F5344CB8AC3E}">
        <p14:creationId xmlns:p14="http://schemas.microsoft.com/office/powerpoint/2010/main" val="986187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p:txBody>
          <a:bodyPr/>
          <a:lstStyle/>
          <a:p>
            <a:r>
              <a:rPr lang="es-ES" dirty="0" smtClean="0">
                <a:latin typeface="Arial Rounded MT Bold"/>
                <a:cs typeface="Arial Rounded MT Bold"/>
              </a:rPr>
              <a:t>Nicolás de </a:t>
            </a:r>
            <a:r>
              <a:rPr lang="es-ES" dirty="0" err="1" smtClean="0">
                <a:latin typeface="Arial Rounded MT Bold"/>
                <a:cs typeface="Arial Rounded MT Bold"/>
              </a:rPr>
              <a:t>Caritat</a:t>
            </a:r>
            <a:r>
              <a:rPr lang="es-ES" dirty="0" smtClean="0">
                <a:latin typeface="Arial Rounded MT Bold"/>
                <a:cs typeface="Arial Rounded MT Bold"/>
              </a:rPr>
              <a:t> (</a:t>
            </a:r>
            <a:r>
              <a:rPr lang="es-ES" dirty="0" err="1" smtClean="0">
                <a:latin typeface="Arial Rounded MT Bold"/>
                <a:cs typeface="Arial Rounded MT Bold"/>
              </a:rPr>
              <a:t>Condorcet</a:t>
            </a:r>
            <a:r>
              <a:rPr lang="es-ES" dirty="0" smtClean="0">
                <a:latin typeface="Arial Rounded MT Bold"/>
                <a:cs typeface="Arial Rounded MT Bold"/>
              </a:rPr>
              <a:t>): Matemático, filósofo, científico y político francés. La idea del progreso indefinido.</a:t>
            </a:r>
            <a:endParaRPr lang="es-ES" dirty="0">
              <a:latin typeface="Arial Rounded MT Bold"/>
              <a:cs typeface="Arial Rounded MT Bold"/>
            </a:endParaRPr>
          </a:p>
        </p:txBody>
      </p:sp>
      <p:pic>
        <p:nvPicPr>
          <p:cNvPr id="7" name="Marcador de contenido 6"/>
          <p:cNvPicPr>
            <a:picLocks noGrp="1" noChangeAspect="1"/>
          </p:cNvPicPr>
          <p:nvPr>
            <p:ph sz="half" idx="2"/>
          </p:nvPr>
        </p:nvPicPr>
        <p:blipFill>
          <a:blip r:embed="rId2"/>
          <a:srcRect l="-13699" r="-13699"/>
          <a:stretch>
            <a:fillRect/>
          </a:stretch>
        </p:blipFill>
        <p:spPr/>
      </p:pic>
    </p:spTree>
    <p:extLst>
      <p:ext uri="{BB962C8B-B14F-4D97-AF65-F5344CB8AC3E}">
        <p14:creationId xmlns:p14="http://schemas.microsoft.com/office/powerpoint/2010/main" val="132000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latin typeface="Arial Rounded MT Bold"/>
                <a:cs typeface="Arial Rounded MT Bold"/>
              </a:rPr>
              <a:t>Impacto político de la Ilustración</a:t>
            </a:r>
            <a:endParaRPr lang="es-ES" dirty="0">
              <a:latin typeface="Arial Rounded MT Bold"/>
              <a:cs typeface="Arial Rounded MT Bold"/>
            </a:endParaRPr>
          </a:p>
        </p:txBody>
      </p:sp>
      <p:sp>
        <p:nvSpPr>
          <p:cNvPr id="5" name="Marcador de contenido 4"/>
          <p:cNvSpPr>
            <a:spLocks noGrp="1"/>
          </p:cNvSpPr>
          <p:nvPr>
            <p:ph idx="1"/>
          </p:nvPr>
        </p:nvSpPr>
        <p:spPr/>
        <p:txBody>
          <a:bodyPr>
            <a:normAutofit/>
          </a:bodyPr>
          <a:lstStyle/>
          <a:p>
            <a:pPr algn="just"/>
            <a:r>
              <a:rPr lang="es-ES" sz="2400" u="sng" dirty="0" smtClean="0">
                <a:latin typeface="Arial Rounded MT Bold"/>
                <a:cs typeface="Arial Rounded MT Bold"/>
              </a:rPr>
              <a:t>El despotismo ilustrado</a:t>
            </a:r>
            <a:r>
              <a:rPr lang="es-ES" sz="2400" dirty="0" smtClean="0">
                <a:latin typeface="Arial Rounded MT Bold"/>
                <a:cs typeface="Arial Rounded MT Bold"/>
              </a:rPr>
              <a:t>: Algunos reyes toman ciertas ideas de la Ilustración, especialmente la de aplicar la razón a la organización del Estado y la sociedad. “Todo para el pueblo, pero sin el pueblo”.</a:t>
            </a:r>
          </a:p>
          <a:p>
            <a:pPr algn="just"/>
            <a:r>
              <a:rPr lang="es-ES" sz="2400" u="sng" dirty="0" smtClean="0">
                <a:latin typeface="Arial Rounded MT Bold"/>
                <a:cs typeface="Arial Rounded MT Bold"/>
              </a:rPr>
              <a:t>Ideario republicano</a:t>
            </a:r>
            <a:r>
              <a:rPr lang="es-ES" sz="2400" dirty="0" smtClean="0">
                <a:latin typeface="Arial Rounded MT Bold"/>
                <a:cs typeface="Arial Rounded MT Bold"/>
              </a:rPr>
              <a:t>: Ciudadanos y no súbditos, paso hacia una república como modelo político, el imperio de la Ley, el constitucionalismo, la soberanía popular.</a:t>
            </a:r>
            <a:endParaRPr lang="es-ES" sz="2400" dirty="0">
              <a:latin typeface="Arial Rounded MT Bold"/>
              <a:cs typeface="Arial Rounded MT Bold"/>
            </a:endParaRPr>
          </a:p>
        </p:txBody>
      </p:sp>
    </p:spTree>
    <p:extLst>
      <p:ext uri="{BB962C8B-B14F-4D97-AF65-F5344CB8AC3E}">
        <p14:creationId xmlns:p14="http://schemas.microsoft.com/office/powerpoint/2010/main" val="244352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body" idx="1"/>
          </p:nvPr>
        </p:nvSpPr>
        <p:spPr>
          <a:xfrm>
            <a:off x="457200" y="404813"/>
            <a:ext cx="8229600" cy="5721350"/>
          </a:xfrm>
        </p:spPr>
        <p:txBody>
          <a:bodyPr/>
          <a:lstStyle/>
          <a:p>
            <a:pPr marL="533400" indent="-533400" algn="just" eaLnBrk="1" hangingPunct="1">
              <a:defRPr/>
            </a:pPr>
            <a:r>
              <a:rPr lang="es-CL" sz="2800" dirty="0" smtClean="0">
                <a:latin typeface="Arial Rounded MT Bold" charset="0"/>
                <a:cs typeface="+mn-cs"/>
              </a:rPr>
              <a:t>Movimiento intelectual europeo del siglo XVII y XVIII que plantea que sólo la razón permite explicar y conocer las cosas y debe ser la base de la civilización.</a:t>
            </a:r>
          </a:p>
          <a:p>
            <a:pPr marL="533400" indent="-533400" algn="just" eaLnBrk="1" hangingPunct="1">
              <a:defRPr/>
            </a:pPr>
            <a:r>
              <a:rPr lang="es-CL" sz="2800" dirty="0" smtClean="0">
                <a:latin typeface="Arial Rounded MT Bold" charset="0"/>
                <a:cs typeface="+mn-cs"/>
              </a:rPr>
              <a:t>Sus ideas centrales eran: fe ciega en la razón, tolerancia religiosa (incluso ateos), el progreso indefinido, actitud crítica ante todo, especialmente ante la monarquía absoluta, el orden social, los dogmas religiosos y el orden económico.</a:t>
            </a:r>
          </a:p>
          <a:p>
            <a:pPr marL="533400" indent="-533400" eaLnBrk="1" hangingPunct="1">
              <a:defRPr/>
            </a:pPr>
            <a:endParaRPr lang="es-ES" sz="2800" dirty="0" smtClean="0">
              <a:latin typeface="Arial Rounded MT Bold" charset="0"/>
              <a:cs typeface="+mn-cs"/>
            </a:endParaRPr>
          </a:p>
        </p:txBody>
      </p:sp>
    </p:spTree>
    <p:extLst>
      <p:ext uri="{BB962C8B-B14F-4D97-AF65-F5344CB8AC3E}">
        <p14:creationId xmlns:p14="http://schemas.microsoft.com/office/powerpoint/2010/main" val="3617825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p:cTn id="7" dur="2000" fill="hold"/>
                                        <p:tgtEl>
                                          <p:spTgt spid="2458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45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Effect transition="in" filter="fade">
                                      <p:cBhvr>
                                        <p:cTn id="13" dur="1000"/>
                                        <p:tgtEl>
                                          <p:spTgt spid="24581">
                                            <p:txEl>
                                              <p:pRg st="1" end="1"/>
                                            </p:txEl>
                                          </p:spTgt>
                                        </p:tgtEl>
                                      </p:cBhvr>
                                    </p:animEffect>
                                    <p:anim calcmode="lin" valueType="num">
                                      <p:cBhvr>
                                        <p:cTn id="14" dur="10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458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457200" y="260350"/>
            <a:ext cx="4038600" cy="5865813"/>
          </a:xfrm>
        </p:spPr>
        <p:txBody>
          <a:bodyPr/>
          <a:lstStyle/>
          <a:p>
            <a:pPr eaLnBrk="1" hangingPunct="1">
              <a:defRPr/>
            </a:pPr>
            <a:r>
              <a:rPr lang="es-CL" sz="2800" b="1" u="sng" dirty="0" smtClean="0">
                <a:latin typeface="Arial Rounded MT Bold" charset="0"/>
                <a:cs typeface="+mn-cs"/>
              </a:rPr>
              <a:t>Representantes e ideas:</a:t>
            </a:r>
          </a:p>
          <a:p>
            <a:pPr algn="just" eaLnBrk="1" hangingPunct="1">
              <a:defRPr/>
            </a:pPr>
            <a:r>
              <a:rPr lang="es-CL" sz="2800" dirty="0" smtClean="0">
                <a:latin typeface="Arial Rounded MT Bold" charset="0"/>
                <a:cs typeface="+mn-cs"/>
              </a:rPr>
              <a:t>John Locke: Inglés, precursor del liberalismo, plantea que el ser humano posee derechos naturales (libertad, igualdad, propiedad). Postula la posibilidad del tiranicidio.</a:t>
            </a:r>
            <a:endParaRPr lang="es-ES" sz="2800" dirty="0" smtClean="0">
              <a:latin typeface="Arial Rounded MT Bold" charset="0"/>
              <a:cs typeface="+mn-cs"/>
            </a:endParaRPr>
          </a:p>
        </p:txBody>
      </p:sp>
      <p:pic>
        <p:nvPicPr>
          <p:cNvPr id="27658" name="Picture 10" descr="lock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484313"/>
            <a:ext cx="3314700" cy="381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40550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20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blinds(horizontal)">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fade">
                                      <p:cBhvr>
                                        <p:cTn id="17" dur="1000"/>
                                        <p:tgtEl>
                                          <p:spTgt spid="27658"/>
                                        </p:tgtEl>
                                      </p:cBhvr>
                                    </p:animEffect>
                                    <p:anim calcmode="lin" valueType="num">
                                      <p:cBhvr>
                                        <p:cTn id="18" dur="1000" fill="hold"/>
                                        <p:tgtEl>
                                          <p:spTgt spid="27658"/>
                                        </p:tgtEl>
                                        <p:attrNameLst>
                                          <p:attrName>ppt_x</p:attrName>
                                        </p:attrNameLst>
                                      </p:cBhvr>
                                      <p:tavLst>
                                        <p:tav tm="0">
                                          <p:val>
                                            <p:strVal val="#ppt_x"/>
                                          </p:val>
                                        </p:tav>
                                        <p:tav tm="100000">
                                          <p:val>
                                            <p:strVal val="#ppt_x"/>
                                          </p:val>
                                        </p:tav>
                                      </p:tavLst>
                                    </p:anim>
                                    <p:anim calcmode="lin" valueType="num">
                                      <p:cBhvr>
                                        <p:cTn id="19" dur="1000" fill="hold"/>
                                        <p:tgtEl>
                                          <p:spTgt spid="27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endParaRPr lang="es-CL" smtClean="0">
              <a:cs typeface="+mj-cs"/>
            </a:endParaRPr>
          </a:p>
        </p:txBody>
      </p:sp>
      <p:sp>
        <p:nvSpPr>
          <p:cNvPr id="30726" name="Rectangle 6"/>
          <p:cNvSpPr>
            <a:spLocks noGrp="1" noChangeArrowheads="1"/>
          </p:cNvSpPr>
          <p:nvPr>
            <p:ph type="body" sz="half" idx="2"/>
          </p:nvPr>
        </p:nvSpPr>
        <p:spPr/>
        <p:txBody>
          <a:bodyPr/>
          <a:lstStyle/>
          <a:p>
            <a:pPr algn="just" eaLnBrk="1" hangingPunct="1">
              <a:defRPr/>
            </a:pPr>
            <a:r>
              <a:rPr lang="es-CL" sz="2400" dirty="0" smtClean="0">
                <a:latin typeface="Arial Rounded MT Bold" charset="0"/>
                <a:cs typeface="+mn-cs"/>
              </a:rPr>
              <a:t>Adam Smith: Creador del liberalismo económico (capitalismo), sostenía que el Estado no debía intervenir en la economía, sino que se debía respetar el libre juego de la oferta y la demanda.</a:t>
            </a:r>
            <a:endParaRPr lang="es-ES" sz="2400" dirty="0" smtClean="0">
              <a:latin typeface="Arial Rounded MT Bold" charset="0"/>
              <a:cs typeface="+mn-cs"/>
            </a:endParaRPr>
          </a:p>
        </p:txBody>
      </p:sp>
      <p:pic>
        <p:nvPicPr>
          <p:cNvPr id="30727" name="Picture 7" descr="smith_ad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1412875"/>
            <a:ext cx="3238500" cy="3590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51391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 calcmode="lin" valueType="num">
                                      <p:cBhvr>
                                        <p:cTn id="7" dur="500" fill="hold"/>
                                        <p:tgtEl>
                                          <p:spTgt spid="3072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2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2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30727"/>
                                        </p:tgtEl>
                                        <p:attrNameLst>
                                          <p:attrName>style.visibility</p:attrName>
                                        </p:attrNameLst>
                                      </p:cBhvr>
                                      <p:to>
                                        <p:strVal val="visible"/>
                                      </p:to>
                                    </p:set>
                                    <p:anim calcmode="lin" valueType="num">
                                      <p:cBhvr>
                                        <p:cTn id="15" dur="500" decel="50000" fill="hold">
                                          <p:stCondLst>
                                            <p:cond delay="0"/>
                                          </p:stCondLst>
                                        </p:cTn>
                                        <p:tgtEl>
                                          <p:spTgt spid="3072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072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0727"/>
                                        </p:tgtEl>
                                        <p:attrNameLst>
                                          <p:attrName>ppt_w</p:attrName>
                                        </p:attrNameLst>
                                      </p:cBhvr>
                                      <p:tavLst>
                                        <p:tav tm="0">
                                          <p:val>
                                            <p:strVal val="#ppt_w*.05"/>
                                          </p:val>
                                        </p:tav>
                                        <p:tav tm="100000">
                                          <p:val>
                                            <p:strVal val="#ppt_w"/>
                                          </p:val>
                                        </p:tav>
                                      </p:tavLst>
                                    </p:anim>
                                    <p:anim calcmode="lin" valueType="num">
                                      <p:cBhvr>
                                        <p:cTn id="18" dur="1000" fill="hold"/>
                                        <p:tgtEl>
                                          <p:spTgt spid="3072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072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072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072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a:xfrm>
            <a:off x="457200" y="620713"/>
            <a:ext cx="4038600" cy="5505450"/>
          </a:xfrm>
        </p:spPr>
        <p:txBody>
          <a:bodyPr/>
          <a:lstStyle/>
          <a:p>
            <a:pPr algn="just" eaLnBrk="1" hangingPunct="1">
              <a:defRPr/>
            </a:pPr>
            <a:r>
              <a:rPr lang="es-CL" sz="2400" dirty="0" smtClean="0">
                <a:latin typeface="Arial Rounded MT Bold" charset="0"/>
                <a:cs typeface="+mn-cs"/>
              </a:rPr>
              <a:t>Voltaire: Filósofo francés, criticó la intolerancia religiosa, el absolutismo monárquico y la poca libertad de pensamiento:</a:t>
            </a:r>
          </a:p>
          <a:p>
            <a:pPr eaLnBrk="1" hangingPunct="1">
              <a:defRPr/>
            </a:pPr>
            <a:r>
              <a:rPr lang="ja-JP" altLang="es-ES" sz="2400" dirty="0" smtClean="0">
                <a:latin typeface="Arial"/>
                <a:cs typeface="+mn-cs"/>
              </a:rPr>
              <a:t>“</a:t>
            </a:r>
            <a:r>
              <a:rPr lang="es-ES" sz="2400" dirty="0" smtClean="0">
                <a:latin typeface="Arial Rounded MT Bold" charset="0"/>
                <a:cs typeface="+mn-cs"/>
              </a:rPr>
              <a:t>Yo no estoy de acuerdo con lo que usted dice, pero me pelearía para que usted pudiera decirlo.</a:t>
            </a:r>
            <a:r>
              <a:rPr lang="ja-JP" altLang="es-ES" sz="2400" dirty="0" smtClean="0">
                <a:latin typeface="Arial"/>
                <a:cs typeface="+mn-cs"/>
              </a:rPr>
              <a:t>”</a:t>
            </a:r>
            <a:r>
              <a:rPr lang="es-ES" sz="2400" dirty="0" smtClean="0">
                <a:latin typeface="Arial Rounded MT Bold" charset="0"/>
                <a:cs typeface="+mn-cs"/>
              </a:rPr>
              <a:t> </a:t>
            </a:r>
          </a:p>
        </p:txBody>
      </p:sp>
      <p:pic>
        <p:nvPicPr>
          <p:cNvPr id="36871" name="Picture 7" descr="voltai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908050"/>
            <a:ext cx="3748088"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892136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fade">
                                      <p:cBhvr>
                                        <p:cTn id="7" dur="1000"/>
                                        <p:tgtEl>
                                          <p:spTgt spid="36869">
                                            <p:txEl>
                                              <p:pRg st="0" end="0"/>
                                            </p:txEl>
                                          </p:spTgt>
                                        </p:tgtEl>
                                      </p:cBhvr>
                                    </p:animEffect>
                                    <p:anim calcmode="lin" valueType="num">
                                      <p:cBhvr>
                                        <p:cTn id="8" dur="1000" fill="hold"/>
                                        <p:tgtEl>
                                          <p:spTgt spid="3686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6869">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6869">
                                            <p:txEl>
                                              <p:pRg st="1" end="1"/>
                                            </p:txEl>
                                          </p:spTgt>
                                        </p:tgtEl>
                                        <p:attrNameLst>
                                          <p:attrName>style.visibility</p:attrName>
                                        </p:attrNameLst>
                                      </p:cBhvr>
                                      <p:to>
                                        <p:strVal val="visible"/>
                                      </p:to>
                                    </p:set>
                                    <p:animEffect transition="in" filter="fade">
                                      <p:cBhvr>
                                        <p:cTn id="12" dur="1000"/>
                                        <p:tgtEl>
                                          <p:spTgt spid="36869">
                                            <p:txEl>
                                              <p:pRg st="1" end="1"/>
                                            </p:txEl>
                                          </p:spTgt>
                                        </p:tgtEl>
                                      </p:cBhvr>
                                    </p:animEffect>
                                    <p:anim calcmode="lin" valueType="num">
                                      <p:cBhvr>
                                        <p:cTn id="13" dur="1000" fill="hold"/>
                                        <p:tgtEl>
                                          <p:spTgt spid="36869">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68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iterate type="lt">
                                    <p:tmPct val="0"/>
                                  </p:iterate>
                                  <p:childTnLst>
                                    <p:set>
                                      <p:cBhvr>
                                        <p:cTn id="18" dur="1" fill="hold">
                                          <p:stCondLst>
                                            <p:cond delay="0"/>
                                          </p:stCondLst>
                                        </p:cTn>
                                        <p:tgtEl>
                                          <p:spTgt spid="36869">
                                            <p:txEl>
                                              <p:pRg st="0" end="0"/>
                                            </p:txEl>
                                          </p:spTgt>
                                        </p:tgtEl>
                                        <p:attrNameLst>
                                          <p:attrName>style.visibility</p:attrName>
                                        </p:attrNameLst>
                                      </p:cBhvr>
                                      <p:to>
                                        <p:strVal val="visible"/>
                                      </p:to>
                                    </p:set>
                                    <p:animEffect transition="in" filter="fade">
                                      <p:cBhvr>
                                        <p:cTn id="19" dur="1000"/>
                                        <p:tgtEl>
                                          <p:spTgt spid="36869">
                                            <p:txEl>
                                              <p:pRg st="0" end="0"/>
                                            </p:txEl>
                                          </p:spTgt>
                                        </p:tgtEl>
                                      </p:cBhvr>
                                    </p:animEffect>
                                    <p:anim calcmode="lin" valueType="num">
                                      <p:cBhvr>
                                        <p:cTn id="20" dur="10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68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9" presetClass="entr" presetSubtype="10" fill="hold" nodeType="clickEffect">
                                  <p:stCondLst>
                                    <p:cond delay="0"/>
                                  </p:stCondLst>
                                  <p:childTnLst>
                                    <p:set>
                                      <p:cBhvr>
                                        <p:cTn id="25" dur="1" fill="hold">
                                          <p:stCondLst>
                                            <p:cond delay="0"/>
                                          </p:stCondLst>
                                        </p:cTn>
                                        <p:tgtEl>
                                          <p:spTgt spid="36871"/>
                                        </p:tgtEl>
                                        <p:attrNameLst>
                                          <p:attrName>style.visibility</p:attrName>
                                        </p:attrNameLst>
                                      </p:cBhvr>
                                      <p:to>
                                        <p:strVal val="visible"/>
                                      </p:to>
                                    </p:set>
                                    <p:anim calcmode="lin" valueType="num">
                                      <p:cBhvr>
                                        <p:cTn id="26" dur="5000" fill="hold"/>
                                        <p:tgtEl>
                                          <p:spTgt spid="36871"/>
                                        </p:tgtEl>
                                        <p:attrNameLst>
                                          <p:attrName>ppt_w</p:attrName>
                                        </p:attrNameLst>
                                      </p:cBhvr>
                                      <p:tavLst>
                                        <p:tav tm="0" fmla="#ppt_w*sin(2.5*pi*$)">
                                          <p:val>
                                            <p:fltVal val="0"/>
                                          </p:val>
                                        </p:tav>
                                        <p:tav tm="100000">
                                          <p:val>
                                            <p:fltVal val="1"/>
                                          </p:val>
                                        </p:tav>
                                      </p:tavLst>
                                    </p:anim>
                                    <p:anim calcmode="lin" valueType="num">
                                      <p:cBhvr>
                                        <p:cTn id="27" dur="5000" fill="hold"/>
                                        <p:tgtEl>
                                          <p:spTgt spid="36871"/>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iterate type="lt">
                                    <p:tmPct val="0"/>
                                  </p:iterate>
                                  <p:childTnLst>
                                    <p:set>
                                      <p:cBhvr>
                                        <p:cTn id="31" dur="1" fill="hold">
                                          <p:stCondLst>
                                            <p:cond delay="0"/>
                                          </p:stCondLst>
                                        </p:cTn>
                                        <p:tgtEl>
                                          <p:spTgt spid="36869">
                                            <p:txEl>
                                              <p:pRg st="1" end="1"/>
                                            </p:txEl>
                                          </p:spTgt>
                                        </p:tgtEl>
                                        <p:attrNameLst>
                                          <p:attrName>style.visibility</p:attrName>
                                        </p:attrNameLst>
                                      </p:cBhvr>
                                      <p:to>
                                        <p:strVal val="visible"/>
                                      </p:to>
                                    </p:set>
                                    <p:anim calcmode="lin" valueType="num">
                                      <p:cBhvr>
                                        <p:cTn id="32" dur="500" decel="50000" fill="hold">
                                          <p:stCondLst>
                                            <p:cond delay="0"/>
                                          </p:stCondLst>
                                        </p:cTn>
                                        <p:tgtEl>
                                          <p:spTgt spid="36869">
                                            <p:txEl>
                                              <p:pRg st="1" end="1"/>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6869">
                                            <p:txEl>
                                              <p:pRg st="1" end="1"/>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6869">
                                            <p:txEl>
                                              <p:pRg st="1" end="1"/>
                                            </p:txEl>
                                          </p:spTgt>
                                        </p:tgtEl>
                                        <p:attrNameLst>
                                          <p:attrName>ppt_w</p:attrName>
                                        </p:attrNameLst>
                                      </p:cBhvr>
                                      <p:tavLst>
                                        <p:tav tm="0">
                                          <p:val>
                                            <p:strVal val="#ppt_w*.05"/>
                                          </p:val>
                                        </p:tav>
                                        <p:tav tm="100000">
                                          <p:val>
                                            <p:strVal val="#ppt_w"/>
                                          </p:val>
                                        </p:tav>
                                      </p:tavLst>
                                    </p:anim>
                                    <p:anim calcmode="lin" valueType="num">
                                      <p:cBhvr>
                                        <p:cTn id="35" dur="1000" fill="hold"/>
                                        <p:tgtEl>
                                          <p:spTgt spid="36869">
                                            <p:txEl>
                                              <p:pRg st="1" end="1"/>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6869">
                                            <p:txEl>
                                              <p:pRg st="1" end="1"/>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6869">
                                            <p:txEl>
                                              <p:pRg st="1" end="1"/>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6869">
                                            <p:txEl>
                                              <p:pRg st="1" end="1"/>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68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457200" y="379728"/>
            <a:ext cx="8229600" cy="5746436"/>
          </a:xfrm>
        </p:spPr>
        <p:txBody>
          <a:bodyPr/>
          <a:lstStyle/>
          <a:p>
            <a:pPr marL="0" indent="0" algn="just">
              <a:buNone/>
            </a:pPr>
            <a:r>
              <a:rPr lang="es-ES" dirty="0" smtClean="0"/>
              <a:t>“El contagio del fanatismo subsiste a</a:t>
            </a:r>
            <a:r>
              <a:rPr lang="es-ES" dirty="0" smtClean="0"/>
              <a:t>ún. Difícilmente hay ciudad o poblado de Europa donde no se haya derramado sangre por riñas de religión. Lejos de olvidar esos tiempos abominables, debemos verlos con frecuencia para que nos inspiren horror eterno, pues le corresponde a nuestra época, por medio de la tolerancia, hacer reparación a esta larga cadena de crímenes, que ha tenido lugar por la falta de ella durante dieciséis siglos bárbaros.”</a:t>
            </a:r>
          </a:p>
          <a:p>
            <a:pPr marL="0" indent="0" algn="r">
              <a:buNone/>
            </a:pPr>
            <a:r>
              <a:rPr lang="es-ES" dirty="0" smtClean="0"/>
              <a:t>Voltaire, </a:t>
            </a:r>
            <a:r>
              <a:rPr lang="es-ES" i="1" dirty="0" smtClean="0"/>
              <a:t>El Filósofo Ignorante </a:t>
            </a:r>
            <a:r>
              <a:rPr lang="es-ES" dirty="0" smtClean="0"/>
              <a:t>(1766)</a:t>
            </a:r>
            <a:endParaRPr lang="es-ES" dirty="0"/>
          </a:p>
        </p:txBody>
      </p:sp>
    </p:spTree>
    <p:extLst>
      <p:ext uri="{BB962C8B-B14F-4D97-AF65-F5344CB8AC3E}">
        <p14:creationId xmlns:p14="http://schemas.microsoft.com/office/powerpoint/2010/main" val="124876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body" sz="half" idx="2"/>
          </p:nvPr>
        </p:nvSpPr>
        <p:spPr/>
        <p:txBody>
          <a:bodyPr/>
          <a:lstStyle/>
          <a:p>
            <a:pPr eaLnBrk="1" hangingPunct="1">
              <a:defRPr/>
            </a:pPr>
            <a:r>
              <a:rPr lang="es-CL" sz="2800" smtClean="0">
                <a:latin typeface="Arial Rounded MT Bold" charset="0"/>
                <a:cs typeface="+mn-cs"/>
              </a:rPr>
              <a:t>Jean-Jacques Rousseau: Filósofo francés, plantea en su obra “El Contrato Social” la idea de la soberanía popular, desconociendo la teoría divina del poder.</a:t>
            </a:r>
            <a:endParaRPr lang="es-ES" sz="2800" smtClean="0">
              <a:latin typeface="Arial Rounded MT Bold" charset="0"/>
              <a:cs typeface="+mn-cs"/>
            </a:endParaRPr>
          </a:p>
        </p:txBody>
      </p:sp>
      <p:pic>
        <p:nvPicPr>
          <p:cNvPr id="34823" name="Picture 7" descr="roussea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8" y="692150"/>
            <a:ext cx="3738562" cy="4752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069365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p:cTn id="7" dur="1000" fill="hold"/>
                                        <p:tgtEl>
                                          <p:spTgt spid="348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2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4823"/>
                                        </p:tgtEl>
                                        <p:attrNameLst>
                                          <p:attrName>style.visibility</p:attrName>
                                        </p:attrNameLst>
                                      </p:cBhvr>
                                      <p:to>
                                        <p:strVal val="visible"/>
                                      </p:to>
                                    </p:set>
                                    <p:animEffect transition="in" filter="fade">
                                      <p:cBhvr>
                                        <p:cTn id="14" dur="1000"/>
                                        <p:tgtEl>
                                          <p:spTgt spid="34823"/>
                                        </p:tgtEl>
                                      </p:cBhvr>
                                    </p:animEffect>
                                    <p:anim calcmode="lin" valueType="num">
                                      <p:cBhvr>
                                        <p:cTn id="15" dur="1000" fill="hold"/>
                                        <p:tgtEl>
                                          <p:spTgt spid="34823"/>
                                        </p:tgtEl>
                                        <p:attrNameLst>
                                          <p:attrName>ppt_x</p:attrName>
                                        </p:attrNameLst>
                                      </p:cBhvr>
                                      <p:tavLst>
                                        <p:tav tm="0">
                                          <p:val>
                                            <p:strVal val="#ppt_x"/>
                                          </p:val>
                                        </p:tav>
                                        <p:tav tm="100000">
                                          <p:val>
                                            <p:strVal val="#ppt_x"/>
                                          </p:val>
                                        </p:tav>
                                      </p:tavLst>
                                    </p:anim>
                                    <p:anim calcmode="lin" valueType="num">
                                      <p:cBhvr>
                                        <p:cTn id="16" dur="1000" fill="hold"/>
                                        <p:tgtEl>
                                          <p:spTgt spid="348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1"/>
          </p:nvPr>
        </p:nvSpPr>
        <p:spPr/>
        <p:txBody>
          <a:bodyPr/>
          <a:lstStyle/>
          <a:p>
            <a:pPr algn="just" eaLnBrk="1" hangingPunct="1">
              <a:defRPr/>
            </a:pPr>
            <a:r>
              <a:rPr lang="es-CL" sz="2800" dirty="0" smtClean="0">
                <a:latin typeface="Arial Rounded MT Bold" charset="0"/>
                <a:cs typeface="+mn-cs"/>
              </a:rPr>
              <a:t>Montesquieu: Filósofo francés, autor </a:t>
            </a:r>
            <a:r>
              <a:rPr lang="es-CL" sz="2800" dirty="0" smtClean="0">
                <a:latin typeface="Arial Rounded MT Bold" charset="0"/>
                <a:cs typeface="+mn-cs"/>
              </a:rPr>
              <a:t>de “Del Espíritu </a:t>
            </a:r>
            <a:r>
              <a:rPr lang="es-CL" sz="2800" dirty="0" smtClean="0">
                <a:latin typeface="Arial Rounded MT Bold" charset="0"/>
                <a:cs typeface="+mn-cs"/>
              </a:rPr>
              <a:t>de las Leyes” plantea la división de los poderes del Estado. Partidario de una monarquía constitucional.</a:t>
            </a:r>
            <a:endParaRPr lang="es-ES" sz="2800" dirty="0" smtClean="0">
              <a:latin typeface="Arial Rounded MT Bold" charset="0"/>
              <a:cs typeface="+mn-cs"/>
            </a:endParaRPr>
          </a:p>
        </p:txBody>
      </p:sp>
      <p:pic>
        <p:nvPicPr>
          <p:cNvPr id="32775" name="Picture 7" descr="Montesquie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765175"/>
            <a:ext cx="3771900"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53196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 calcmode="lin" valueType="num">
                                      <p:cBhvr>
                                        <p:cTn id="13" dur="1000" fill="hold"/>
                                        <p:tgtEl>
                                          <p:spTgt spid="3277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277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457200" y="458292"/>
            <a:ext cx="8229600" cy="5667872"/>
          </a:xfrm>
        </p:spPr>
        <p:txBody>
          <a:bodyPr/>
          <a:lstStyle/>
          <a:p>
            <a:pPr marL="0" indent="0" algn="just">
              <a:buNone/>
            </a:pPr>
            <a:r>
              <a:rPr lang="es-ES" dirty="0" smtClean="0"/>
              <a:t>“Hay tres especies de gobierno, el republicano, el mon</a:t>
            </a:r>
            <a:r>
              <a:rPr lang="es-ES" dirty="0" smtClean="0"/>
              <a:t>árquico y el despótico…Supongo tres definiciones, o por mejor decir, tres hechos: el uno que el gobierno republicano es aquel en que el pueblo en cuerpo, o solamente una parte de él, tiene el soberano poder; el monárquico aquel en que uno gobierna, pero con leyes fijas y establecidas; en vez del despótico, uno solo sin ley ni regla, lo arrastra todo con su voluntad y antojos.”</a:t>
            </a:r>
          </a:p>
          <a:p>
            <a:pPr marL="0" indent="0" algn="r">
              <a:buNone/>
            </a:pPr>
            <a:r>
              <a:rPr lang="es-ES" dirty="0" smtClean="0"/>
              <a:t>Montesquieu, </a:t>
            </a:r>
            <a:r>
              <a:rPr lang="es-ES" i="1" dirty="0" smtClean="0"/>
              <a:t>Del Espíritu de las leyes </a:t>
            </a:r>
            <a:r>
              <a:rPr lang="es-ES" dirty="0" smtClean="0"/>
              <a:t>(1784)</a:t>
            </a:r>
            <a:endParaRPr lang="es-ES" dirty="0"/>
          </a:p>
        </p:txBody>
      </p:sp>
    </p:spTree>
    <p:extLst>
      <p:ext uri="{BB962C8B-B14F-4D97-AF65-F5344CB8AC3E}">
        <p14:creationId xmlns:p14="http://schemas.microsoft.com/office/powerpoint/2010/main" val="11609474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577</Words>
  <Application>Microsoft Macintosh PowerPoint</Application>
  <PresentationFormat>Presentación en pantalla (4:3)</PresentationFormat>
  <Paragraphs>26</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La Ilustración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Impacto político de la Ilustración</vt:lpstr>
    </vt:vector>
  </TitlesOfParts>
  <Company>SSCC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Ilustración</dc:title>
  <dc:creator>Jimena Bustos Perez</dc:creator>
  <cp:lastModifiedBy>Jimena Bustos Perez</cp:lastModifiedBy>
  <cp:revision>5</cp:revision>
  <dcterms:created xsi:type="dcterms:W3CDTF">2014-09-09T01:45:18Z</dcterms:created>
  <dcterms:modified xsi:type="dcterms:W3CDTF">2016-03-14T21:41:13Z</dcterms:modified>
</cp:coreProperties>
</file>