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56" r:id="rId2"/>
    <p:sldId id="271" r:id="rId3"/>
    <p:sldId id="272" r:id="rId4"/>
    <p:sldId id="273" r:id="rId5"/>
    <p:sldId id="277" r:id="rId6"/>
    <p:sldId id="278" r:id="rId7"/>
    <p:sldId id="279" r:id="rId8"/>
    <p:sldId id="257" r:id="rId9"/>
    <p:sldId id="260" r:id="rId10"/>
    <p:sldId id="261" r:id="rId11"/>
    <p:sldId id="262" r:id="rId12"/>
    <p:sldId id="274" r:id="rId13"/>
    <p:sldId id="283" r:id="rId14"/>
    <p:sldId id="280" r:id="rId15"/>
    <p:sldId id="276" r:id="rId16"/>
    <p:sldId id="28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1B13F-73BE-F745-A567-7573C1565FEB}" type="datetimeFigureOut">
              <a:rPr lang="es-ES" smtClean="0"/>
              <a:pPr/>
              <a:t>01/04/2018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B91FC-B805-2D4B-9B43-883F77FE778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77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*Esto generó como respuesta la llamada</a:t>
            </a:r>
            <a:r>
              <a:rPr lang="es-ES" baseline="0" dirty="0" smtClean="0"/>
              <a:t> Doctrina  Monroe: América para los Americanos.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B91FC-B805-2D4B-9B43-883F77FE778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693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 raíz de estas revueltas, el rey de Portugal</a:t>
            </a:r>
            <a:r>
              <a:rPr lang="es-ES" baseline="0" dirty="0" smtClean="0"/>
              <a:t> debió viajar a Europa y su regente, Pedro, tuvo que declarar la independencia de Brasil (1822).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B91FC-B805-2D4B-9B43-883F77FE778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8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49D725-AF79-4FB6-8D02-83EAC61E3211}" type="datetimeFigureOut">
              <a:rPr lang="en-US" smtClean="0"/>
              <a:pPr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76629CB-7937-4506-A327-ACF88B95BB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ris.cnice.mec.es/kairos/ensenanzas/ensenanza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5720316"/>
            <a:ext cx="6400800" cy="689398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LECIÓN N°3 PÁGINAS 40 A LA 44 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6963" y="534769"/>
            <a:ext cx="38170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Colegio SSCC Providencia</a:t>
            </a:r>
          </a:p>
          <a:p>
            <a:r>
              <a:rPr lang="es-ES" sz="1100" dirty="0" smtClean="0"/>
              <a:t>Sector: Historia, Geografía y Cs. Sociales</a:t>
            </a:r>
          </a:p>
          <a:p>
            <a:r>
              <a:rPr lang="es-ES" sz="1100" dirty="0" smtClean="0"/>
              <a:t>Nivel: </a:t>
            </a:r>
            <a:r>
              <a:rPr lang="es-ES" sz="1100" dirty="0" err="1"/>
              <a:t>I</a:t>
            </a:r>
            <a:r>
              <a:rPr lang="es-ES" sz="1100" dirty="0" err="1" smtClean="0"/>
              <a:t>°</a:t>
            </a:r>
            <a:r>
              <a:rPr lang="es-ES" sz="1100" dirty="0" smtClean="0"/>
              <a:t> </a:t>
            </a:r>
            <a:r>
              <a:rPr lang="es-ES" sz="1100" dirty="0" smtClean="0"/>
              <a:t>Medio</a:t>
            </a:r>
          </a:p>
          <a:p>
            <a:r>
              <a:rPr lang="es-ES" sz="1100" dirty="0" smtClean="0"/>
              <a:t>Unidad: </a:t>
            </a:r>
            <a:r>
              <a:rPr lang="es-ES" sz="1100" dirty="0" smtClean="0"/>
              <a:t> </a:t>
            </a:r>
            <a:r>
              <a:rPr lang="es-ES" sz="1100" dirty="0" smtClean="0"/>
              <a:t>Política y sociedad en el siglo XIX</a:t>
            </a:r>
          </a:p>
          <a:p>
            <a:r>
              <a:rPr lang="es-ES" sz="1100" dirty="0" err="1" smtClean="0"/>
              <a:t>Pp</a:t>
            </a:r>
            <a:r>
              <a:rPr lang="es-ES" sz="1100" dirty="0" err="1" smtClean="0"/>
              <a:t>t</a:t>
            </a:r>
            <a:r>
              <a:rPr lang="es-ES" sz="1100" dirty="0" smtClean="0"/>
              <a:t> </a:t>
            </a:r>
            <a:r>
              <a:rPr lang="es-ES" sz="1100" dirty="0" smtClean="0"/>
              <a:t>n° 4</a:t>
            </a:r>
            <a:endParaRPr lang="es-ES" sz="1100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685800" y="1134934"/>
            <a:ext cx="7848600" cy="3769408"/>
          </a:xfrm>
        </p:spPr>
        <p:txBody>
          <a:bodyPr/>
          <a:lstStyle/>
          <a:p>
            <a:r>
              <a:rPr lang="es-CL" dirty="0" smtClean="0"/>
              <a:t>Cambios políticos y  económicos, siglo </a:t>
            </a:r>
            <a:r>
              <a:rPr lang="es-CL" dirty="0" smtClean="0"/>
              <a:t>xix (de </a:t>
            </a:r>
            <a:r>
              <a:rPr lang="es-CL" dirty="0" smtClean="0"/>
              <a:t>napoleón a la restauración)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47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latin typeface="Bell MT"/>
                <a:cs typeface="Bell MT"/>
              </a:rPr>
              <a:t>Las revoluciones burguesas de la primera mitad del siglo XIX</a:t>
            </a:r>
            <a:endParaRPr lang="es-ES" b="1" dirty="0">
              <a:latin typeface="Bell MT"/>
              <a:cs typeface="Bell M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Las ideas de la Revolución Francesa estaban lejos de extinguirse y los </a:t>
            </a:r>
            <a:r>
              <a:rPr lang="es-ES" sz="2800" b="1" i="1" dirty="0" smtClean="0">
                <a:latin typeface="Times New Roman" pitchFamily="18" charset="0"/>
                <a:cs typeface="Times New Roman" pitchFamily="18" charset="0"/>
              </a:rPr>
              <a:t>liberales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, que querían acabar con el absolutismo y obtener la libertad política, aunque fueron perseguidos, crearon organizaciones secretas y conspiraciones para lograr derrocar al Antiguo Régimen.</a:t>
            </a:r>
          </a:p>
          <a:p>
            <a:pPr algn="just"/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Así, en 1820, 1830 y 1848, estallarán  revoluciones en Europa en las que se juntarán estas ideas liberales con otras, como el nacionalismo, el romanticismo y las aspiraciones obreras</a:t>
            </a:r>
            <a:r>
              <a:rPr lang="es-E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07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           Las revoluciones de 1820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229600" cy="518464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Lideradas por liberales.</a:t>
            </a:r>
          </a:p>
          <a:p>
            <a:pPr algn="just"/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España</a:t>
            </a:r>
            <a:r>
              <a:rPr lang="es-E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 Esta revolución evitó el envío de militares a América y estableció una monarquía constitucional.</a:t>
            </a:r>
          </a:p>
          <a:p>
            <a:pPr algn="just"/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Nápoles, Piamonte: </a:t>
            </a:r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Los liberales logran imponer constituciones en estos territorios.</a:t>
            </a:r>
          </a:p>
          <a:p>
            <a:pPr algn="just"/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Grecia: </a:t>
            </a:r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Inicia la lucha por su independencia del </a:t>
            </a:r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Imperio Turco.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94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REVOLUCIÓN DE 1830</a:t>
            </a:r>
            <a:endParaRPr lang="es-C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1738423"/>
          </a:xfrm>
        </p:spPr>
        <p:txBody>
          <a:bodyPr>
            <a:noAutofit/>
          </a:bodyPr>
          <a:lstStyle/>
          <a:p>
            <a:pPr algn="just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En Francia provocó la abdicación de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Carlos X 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y su reemplazo  por la monarquía constitucional encabezada por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Luis Felipe de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Orleans.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Resultado de imagen para luis felipe de orl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609" y="3615070"/>
            <a:ext cx="3317358" cy="324293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6443329" y="5840082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Luis Felipe de Orleans</a:t>
            </a:r>
            <a:endParaRPr lang="es-CL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6951"/>
            <a:ext cx="7772400" cy="717698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Las revoluciones de 1848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18437"/>
            <a:ext cx="8275969" cy="525248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Características:</a:t>
            </a:r>
          </a:p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	- Mezcla de liberalismo y nacionalismo.</a:t>
            </a:r>
          </a:p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	- Soberanía popular.</a:t>
            </a:r>
          </a:p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	- Sufragio universal.</a:t>
            </a:r>
          </a:p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	- Triunfo de ideas democráticas.</a:t>
            </a:r>
          </a:p>
          <a:p>
            <a:pPr>
              <a:buFontTx/>
              <a:buNone/>
            </a:pPr>
            <a:r>
              <a:rPr lang="es-ES_tradnl" b="1" dirty="0" smtClean="0">
                <a:latin typeface="Times New Roman" pitchFamily="18" charset="0"/>
                <a:cs typeface="Times New Roman" pitchFamily="18" charset="0"/>
              </a:rPr>
              <a:t>	- Brotes independentistas.</a:t>
            </a:r>
          </a:p>
          <a:p>
            <a:pPr>
              <a:buFontTx/>
              <a:buNone/>
            </a:pPr>
            <a:endParaRPr lang="es-ES_tradnl" sz="2000" b="1" dirty="0" smtClean="0"/>
          </a:p>
          <a:p>
            <a:pPr>
              <a:buFontTx/>
              <a:buNone/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Focos:</a:t>
            </a:r>
            <a:endParaRPr lang="es-ES_tradnl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s-ES_tradnl" sz="28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Francia </a:t>
            </a:r>
          </a:p>
          <a:p>
            <a:pPr>
              <a:buFontTx/>
              <a:buNone/>
            </a:pPr>
            <a:r>
              <a:rPr lang="es-ES_tradnl" sz="2800" b="1" dirty="0" smtClean="0">
                <a:latin typeface="Times New Roman" pitchFamily="18" charset="0"/>
                <a:cs typeface="Times New Roman" pitchFamily="18" charset="0"/>
              </a:rPr>
              <a:t>	- Austria </a:t>
            </a:r>
          </a:p>
          <a:p>
            <a:pPr>
              <a:buFontTx/>
              <a:buNone/>
            </a:pPr>
            <a:endParaRPr lang="es-ES_tradnl" sz="1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5401339" y="2756341"/>
            <a:ext cx="3408029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latin typeface="Times New Roman" pitchFamily="18" charset="0"/>
                <a:cs typeface="Times New Roman" pitchFamily="18" charset="0"/>
              </a:rPr>
              <a:t>Se extendió por todo el continente europeo y barrió con casi todos los gobiernos, el triunfo revolucionario tuvo corta duración .</a:t>
            </a:r>
            <a:endParaRPr lang="es-C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Imagen" descr="liberalismo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948488" y="71438"/>
            <a:ext cx="2016125" cy="477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7172" name="3 CuadroTexto"/>
          <p:cNvSpPr txBox="1">
            <a:spLocks noChangeArrowheads="1"/>
          </p:cNvSpPr>
          <p:nvPr/>
        </p:nvSpPr>
        <p:spPr bwMode="auto">
          <a:xfrm>
            <a:off x="6372225" y="6524625"/>
            <a:ext cx="316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400" b="1">
                <a:latin typeface="Calibri" pitchFamily="34" charset="0"/>
              </a:rPr>
              <a:t>Fuente: </a:t>
            </a:r>
            <a:r>
              <a:rPr lang="es-CL" sz="1400" b="1">
                <a:latin typeface="Calibri" pitchFamily="34" charset="0"/>
                <a:hlinkClick r:id="rId3"/>
              </a:rPr>
              <a:t>iris.cnice.mec.es/kairos</a:t>
            </a:r>
            <a:endParaRPr lang="es-CL" sz="140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7712" y="489098"/>
            <a:ext cx="859110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 RESUMEN:</a:t>
            </a:r>
          </a:p>
          <a:p>
            <a:pPr algn="just"/>
            <a:endParaRPr lang="es-E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Bélgica</a:t>
            </a:r>
            <a:r>
              <a:rPr lang="es-E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Logró su independencia de Holanda.</a:t>
            </a:r>
          </a:p>
          <a:p>
            <a:pPr algn="just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Polonia: </a:t>
            </a:r>
            <a:r>
              <a:rPr lang="es-ES" sz="2800" b="1" dirty="0" smtClean="0">
                <a:solidFill>
                  <a:srgbClr val="292934"/>
                </a:solidFill>
                <a:latin typeface="Times New Roman" pitchFamily="18" charset="0"/>
                <a:cs typeface="Times New Roman" pitchFamily="18" charset="0"/>
              </a:rPr>
              <a:t>Buscó independizarse de Rusia, pero fracasó y fue brutalmente reprimida por el zar de Rusia.</a:t>
            </a:r>
          </a:p>
          <a:p>
            <a:pPr algn="just"/>
            <a:endParaRPr lang="es-ES" sz="2800" b="1" dirty="0" smtClean="0">
              <a:solidFill>
                <a:srgbClr val="29293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Estados italianos: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Buscaron democratizar las instituciones e intentaron la unificación de Italia. Fracasó por la intervención austríaca.</a:t>
            </a:r>
          </a:p>
          <a:p>
            <a:pPr algn="just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España y Portugal: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Triunfaron las monarquías constitucionales.</a:t>
            </a:r>
          </a:p>
          <a:p>
            <a:pPr algn="just"/>
            <a:endParaRPr lang="es-E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Grecia: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se independizó del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Imperio </a:t>
            </a:r>
            <a:r>
              <a:rPr lang="es-E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Turco.</a:t>
            </a:r>
            <a:endParaRPr lang="es-E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2 Imagen" descr="Miserables.jpg"/>
          <p:cNvPicPr>
            <a:picLocks noChangeAspect="1"/>
          </p:cNvPicPr>
          <p:nvPr/>
        </p:nvPicPr>
        <p:blipFill>
          <a:blip r:embed="rId2" cstate="print"/>
          <a:srcRect l="2045" t="13374" r="1868" b="13861"/>
          <a:stretch>
            <a:fillRect/>
          </a:stretch>
        </p:blipFill>
        <p:spPr bwMode="auto">
          <a:xfrm>
            <a:off x="-71438" y="115888"/>
            <a:ext cx="92154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3 CuadroTexto"/>
          <p:cNvSpPr txBox="1">
            <a:spLocks noChangeArrowheads="1"/>
          </p:cNvSpPr>
          <p:nvPr/>
        </p:nvSpPr>
        <p:spPr bwMode="auto">
          <a:xfrm>
            <a:off x="684213" y="4652963"/>
            <a:ext cx="792003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L" sz="1600"/>
              <a:t>“En aquellos tiempos, cuando había llegado la hora en la que el pueblo quería derrocar una situación demasiado larga, o acabar con una carta otorgada, o con un vacío legal, cuando la cólera universal se difundía en la atmósfera, cuando la ciudad consentía en la sublevación de sus adoquines, cuando la insurrección hacía sonreír a la clase media, entonces el habitante auxiliaba al combatiente y la casa fraternizaba con la fortaleza improvisada a la que servía el apoyo.”</a:t>
            </a:r>
          </a:p>
          <a:p>
            <a:pPr algn="just"/>
            <a:endParaRPr lang="es-CL" sz="1600"/>
          </a:p>
          <a:p>
            <a:pPr algn="r"/>
            <a:r>
              <a:rPr lang="es-CL" sz="1600" b="1"/>
              <a:t>Victor Hugo</a:t>
            </a:r>
            <a:r>
              <a:rPr lang="es-CL" sz="1600"/>
              <a:t>, </a:t>
            </a:r>
            <a:r>
              <a:rPr lang="es-CL" sz="1600" b="1"/>
              <a:t>Los Miserables</a:t>
            </a:r>
            <a:r>
              <a:rPr lang="es-CL" sz="1600"/>
              <a:t> </a:t>
            </a:r>
            <a:r>
              <a:rPr lang="es-CL" sz="1600" i="1"/>
              <a:t>(1862)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99"/>
              </a:clrFrom>
              <a:clrTo>
                <a:srgbClr val="FFFF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868363"/>
            <a:ext cx="8486775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33 CuadroTexto"/>
          <p:cNvSpPr txBox="1">
            <a:spLocks noChangeArrowheads="1"/>
          </p:cNvSpPr>
          <p:nvPr/>
        </p:nvSpPr>
        <p:spPr bwMode="auto">
          <a:xfrm>
            <a:off x="6000750" y="6326188"/>
            <a:ext cx="2865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 b="1">
                <a:latin typeface="Verdana" pitchFamily="34" charset="0"/>
              </a:rPr>
              <a:t>Fuente:</a:t>
            </a:r>
            <a:r>
              <a:rPr lang="es-ES" sz="1200">
                <a:latin typeface="Verdana" pitchFamily="34" charset="0"/>
              </a:rPr>
              <a:t> Editorial Santillana</a:t>
            </a:r>
            <a:endParaRPr lang="es-ES" sz="1200" u="sng"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napole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0196" y="659220"/>
            <a:ext cx="3318540" cy="593296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82772" y="659220"/>
            <a:ext cx="49122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El período revolucionario terminó en Francia  en 1799, cuando Napoleón  Bonaparte se puso a la cabeza del Estado francés.</a:t>
            </a:r>
          </a:p>
          <a:p>
            <a:pPr algn="just"/>
            <a:endParaRPr lang="es-C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Consideraba que el desorden interno  y las amenazas externas  habían puesto  en una situación  crítica  a la Francia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revolucionaria. </a:t>
            </a:r>
            <a:endParaRPr lang="es-C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En 1799 realizó un golpe de Estado  que lo dejó como Primer 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Cónsul, </a:t>
            </a:r>
            <a:r>
              <a:rPr lang="es-CL" sz="2400" b="1" dirty="0" smtClean="0">
                <a:latin typeface="Times New Roman" pitchFamily="18" charset="0"/>
                <a:cs typeface="Times New Roman" pitchFamily="18" charset="0"/>
              </a:rPr>
              <a:t>cuatro años más tarde se proclamó  Emperador de los franceses.</a:t>
            </a:r>
            <a:endParaRPr lang="es-CL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56906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MEDIDAS APLICADAS POR NAPOLEÓN  EN LOS TERRITORIOS CONQUISTADOS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90306"/>
            <a:ext cx="8229600" cy="4286693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1. Instauración del Código 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Civil.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2. Igualdad legal de las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personas.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3. Eliminación de la jurisdicción de los señores sobre  sus campesinos.</a:t>
            </a:r>
          </a:p>
          <a:p>
            <a:pPr algn="just"/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4. Tolerancia religiosa.</a:t>
            </a:r>
          </a:p>
          <a:p>
            <a:pPr algn="just"/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5. Eliminación de privilegios de la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Iglesia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católica.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37953"/>
            <a:ext cx="8229600" cy="5890438"/>
          </a:xfrm>
        </p:spPr>
        <p:txBody>
          <a:bodyPr>
            <a:normAutofit/>
          </a:bodyPr>
          <a:lstStyle/>
          <a:p>
            <a:pPr algn="just"/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Comenzaba la era de las ideologías.</a:t>
            </a:r>
          </a:p>
          <a:p>
            <a:pPr algn="just"/>
            <a:r>
              <a:rPr lang="es-E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Ideología: </a:t>
            </a:r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conjunto de ideas fundamentales que caracteriza el pensamiento de una persona, una colectividad o una época. La ideología tiende a conservar o a transformar el sistema social, económico, político o cultural existente. Aunque se basa en la razón, tiende a generar pasión y compele a la acción</a:t>
            </a:r>
            <a:r>
              <a:rPr lang="es-E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C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7326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               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     IDEOLOGÍAS</a:t>
            </a:r>
            <a:endParaRPr lang="es-C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020726"/>
            <a:ext cx="4495800" cy="471830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1.-Socialismo: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consideraba el reemplazo de la propiedad privada por la propiedad colectiva y la competencia por la asociación  y la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solidaridad.</a:t>
            </a:r>
            <a:endParaRPr lang="es-C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Contrario al sistema económico capitalista y el libre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mercado.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03498"/>
            <a:ext cx="4038600" cy="545450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C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2.-Liberalismo: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defendía las ideas ilustradas, gobierno parlamentario y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constituciones.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En la economía promovía la propiedad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privada,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la libre </a:t>
            </a:r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competencia.</a:t>
            </a:r>
            <a:endParaRPr lang="es-CL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b="1" dirty="0" smtClean="0">
                <a:latin typeface="Times New Roman" pitchFamily="18" charset="0"/>
                <a:cs typeface="Times New Roman" pitchFamily="18" charset="0"/>
              </a:rPr>
              <a:t>Se opone a los privilegios de la Iglesia y la aristocracia</a:t>
            </a:r>
            <a:r>
              <a:rPr lang="es-CL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s-C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552892"/>
            <a:ext cx="4389120" cy="639763"/>
          </a:xfrm>
        </p:spPr>
        <p:txBody>
          <a:bodyPr>
            <a:no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3.-CONSERVADURISMO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722474"/>
            <a:ext cx="3931920" cy="5135526"/>
          </a:xfrm>
        </p:spPr>
        <p:txBody>
          <a:bodyPr>
            <a:noAutofit/>
          </a:bodyPr>
          <a:lstStyle/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Contrario a los cambios de la Ilustración.</a:t>
            </a: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Defendía aspectos  del Antiguo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Régimen,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como monarquías fuertes y los privilegios de la aristocracia y la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Iglesia.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12080" y="552893"/>
            <a:ext cx="3931920" cy="639762"/>
          </a:xfrm>
        </p:spPr>
        <p:txBody>
          <a:bodyPr>
            <a:noAutofit/>
          </a:bodyPr>
          <a:lstStyle/>
          <a:p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4.-NACIONALISMO</a:t>
            </a:r>
            <a:endParaRPr lang="es-CL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54880" y="1722474"/>
            <a:ext cx="4389120" cy="5135526"/>
          </a:xfrm>
        </p:spPr>
        <p:txBody>
          <a:bodyPr>
            <a:noAutofit/>
          </a:bodyPr>
          <a:lstStyle/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Contrario al dominio de los imperios sobre los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pueblos.</a:t>
            </a:r>
            <a:endParaRPr lang="es-C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Proponía la unidad política independiente de los pueblos que compartían una historia y culturas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propias.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1628" y="1020726"/>
            <a:ext cx="76341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5.- REPUBLICANISMO</a:t>
            </a:r>
          </a:p>
          <a:p>
            <a:pPr algn="just"/>
            <a:endParaRPr lang="es-C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-Contrario a la Iglesia  y a cualquier tipo de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monarquía.</a:t>
            </a:r>
            <a:endParaRPr lang="es-C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-Promueve  una república </a:t>
            </a:r>
            <a:r>
              <a:rPr lang="es-CL" sz="3200" b="1" dirty="0" smtClean="0">
                <a:latin typeface="Times New Roman" pitchFamily="18" charset="0"/>
                <a:cs typeface="Times New Roman" pitchFamily="18" charset="0"/>
              </a:rPr>
              <a:t>democrática.</a:t>
            </a:r>
            <a:endParaRPr lang="es-C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2772"/>
            <a:ext cx="3179135" cy="305440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Bell MT"/>
                <a:cs typeface="Bell MT"/>
              </a:rPr>
              <a:t> </a:t>
            </a:r>
            <a:br>
              <a:rPr lang="es-ES" b="1" dirty="0" smtClean="0">
                <a:latin typeface="Bell MT"/>
                <a:cs typeface="Bell MT"/>
              </a:rPr>
            </a:br>
            <a:r>
              <a:rPr lang="es-ES" sz="3100" b="1" dirty="0" smtClean="0">
                <a:solidFill>
                  <a:srgbClr val="C00000"/>
                </a:solidFill>
                <a:latin typeface="Bell MT"/>
                <a:cs typeface="Bell MT"/>
              </a:rPr>
              <a:t>EUROPA DE LA RESTAURACIÓN MONÁRQUICA</a:t>
            </a:r>
            <a:endParaRPr lang="es-ES" sz="3100" b="1" dirty="0">
              <a:solidFill>
                <a:srgbClr val="C00000"/>
              </a:solidFill>
              <a:latin typeface="Bell MT"/>
              <a:cs typeface="Bell MT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24083" b="-24083"/>
          <a:stretch>
            <a:fillRect/>
          </a:stretch>
        </p:blipFill>
        <p:spPr>
          <a:xfrm>
            <a:off x="1" y="2969342"/>
            <a:ext cx="3179134" cy="3217625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3179135" y="382772"/>
            <a:ext cx="5709685" cy="6272028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Tras la derrota de Napoleón, las potencias vencedoras 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(Gran Bretaña, Alemania, Austria y 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Prusia)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reunieron en el 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Congreso de Viena (1814-15)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, para solucionar los problemas territoriales y restaurar las monarquías europeas, restableciendo el 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Antiguo Régimen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Las resoluciones de este Congreso se enfrentarían a los ideales revolucionarios y a los nuevos grupos sociales surgidos de la Revolución Industrial.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Este choque provocaría las oleadas revolucionarias de 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1820, 1830 y 1848</a:t>
            </a:r>
            <a:r>
              <a:rPr lang="es-ES" b="1" dirty="0" smtClean="0">
                <a:solidFill>
                  <a:srgbClr val="C00000"/>
                </a:solidFill>
                <a:latin typeface="Bell MT"/>
                <a:cs typeface="Bell MT"/>
              </a:rPr>
              <a:t>.</a:t>
            </a:r>
            <a:endParaRPr lang="es-ES" b="1" dirty="0">
              <a:solidFill>
                <a:srgbClr val="C00000"/>
              </a:solidFill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10698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" y="626533"/>
            <a:ext cx="5799720" cy="6231467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Con el fin de proteger este orden contra cualquier movimiento democrático-liberal, se creó la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Santa Alianza (Prusia, Rusia y Austria),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que se atribuyó el derecho de intervenir militarmente en cualquier lugar del mundo donde surgiera una amenaza.*</a:t>
            </a:r>
          </a:p>
          <a:p>
            <a:pPr algn="just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El canciller </a:t>
            </a:r>
            <a:r>
              <a:rPr lang="es-E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Metternich</a:t>
            </a:r>
            <a:r>
              <a:rPr lang="es-E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propició la idea de seguir reuniéndose en congresos periódicos de las grandes potencias para examinar la situación internacional y controlar las revoluciones en Europa.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-5322" r="-5322"/>
          <a:stretch>
            <a:fillRect/>
          </a:stretch>
        </p:blipFill>
        <p:spPr>
          <a:xfrm>
            <a:off x="5799721" y="830644"/>
            <a:ext cx="3344279" cy="4604956"/>
          </a:xfrm>
        </p:spPr>
      </p:pic>
      <p:sp>
        <p:nvSpPr>
          <p:cNvPr id="6" name="CuadroTexto 5"/>
          <p:cNvSpPr txBox="1"/>
          <p:nvPr/>
        </p:nvSpPr>
        <p:spPr>
          <a:xfrm>
            <a:off x="6400799" y="5791200"/>
            <a:ext cx="255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ell MT"/>
                <a:cs typeface="Bell MT"/>
              </a:rPr>
              <a:t>Canciller </a:t>
            </a:r>
            <a:r>
              <a:rPr lang="es-ES" b="1" dirty="0" err="1" smtClean="0">
                <a:latin typeface="Bell MT"/>
                <a:cs typeface="Bell MT"/>
              </a:rPr>
              <a:t>Klemens</a:t>
            </a:r>
            <a:r>
              <a:rPr lang="es-ES" b="1" dirty="0" smtClean="0">
                <a:latin typeface="Bell MT"/>
                <a:cs typeface="Bell MT"/>
              </a:rPr>
              <a:t> von</a:t>
            </a:r>
          </a:p>
          <a:p>
            <a:r>
              <a:rPr lang="es-ES" b="1" dirty="0" smtClean="0">
                <a:latin typeface="Bell MT"/>
                <a:cs typeface="Bell MT"/>
              </a:rPr>
              <a:t> </a:t>
            </a:r>
            <a:r>
              <a:rPr lang="es-ES" b="1" dirty="0" err="1" smtClean="0">
                <a:latin typeface="Bell MT"/>
                <a:cs typeface="Bell MT"/>
              </a:rPr>
              <a:t>Metternich</a:t>
            </a:r>
            <a:r>
              <a:rPr lang="es-ES" b="1" dirty="0" smtClean="0">
                <a:latin typeface="Bell MT"/>
                <a:cs typeface="Bell MT"/>
              </a:rPr>
              <a:t>  (Austria)</a:t>
            </a:r>
            <a:endParaRPr lang="es-ES" b="1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0515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393</TotalTime>
  <Words>954</Words>
  <Application>Microsoft Office PowerPoint</Application>
  <PresentationFormat>Presentación en pantalla (4:3)</PresentationFormat>
  <Paragraphs>92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Bell MT</vt:lpstr>
      <vt:lpstr>Calibri</vt:lpstr>
      <vt:lpstr>Times New Roman</vt:lpstr>
      <vt:lpstr>Verdana</vt:lpstr>
      <vt:lpstr>Claridad</vt:lpstr>
      <vt:lpstr>Cambios políticos y  económicos, siglo xix (de napoleón a la restauración)</vt:lpstr>
      <vt:lpstr>Presentación de PowerPoint</vt:lpstr>
      <vt:lpstr>MEDIDAS APLICADAS POR NAPOLEÓN  EN LOS TERRITORIOS CONQUISTADOS</vt:lpstr>
      <vt:lpstr>Presentación de PowerPoint</vt:lpstr>
      <vt:lpstr>                     IDEOLOGÍAS</vt:lpstr>
      <vt:lpstr>Presentación de PowerPoint</vt:lpstr>
      <vt:lpstr>Presentación de PowerPoint</vt:lpstr>
      <vt:lpstr>  EUROPA DE LA RESTAURACIÓN MONÁRQUICA</vt:lpstr>
      <vt:lpstr>Presentación de PowerPoint</vt:lpstr>
      <vt:lpstr>Las revoluciones burguesas de la primera mitad del siglo XIX</vt:lpstr>
      <vt:lpstr>           Las revoluciones de 1820</vt:lpstr>
      <vt:lpstr>REVOLUCIÓN DE 1830</vt:lpstr>
      <vt:lpstr> Las revoluciones de 1848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POLÍTICAS Y SOCIALES DEL SIGLO XIX</dc:title>
  <dc:creator>Jimena Bustos Perez</dc:creator>
  <cp:lastModifiedBy>Ana Maria</cp:lastModifiedBy>
  <cp:revision>41</cp:revision>
  <dcterms:created xsi:type="dcterms:W3CDTF">2011-10-25T16:31:56Z</dcterms:created>
  <dcterms:modified xsi:type="dcterms:W3CDTF">2018-04-01T17:54:23Z</dcterms:modified>
</cp:coreProperties>
</file>