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8"/>
  </p:notesMasterIdLst>
  <p:sldIdLst>
    <p:sldId id="256" r:id="rId2"/>
    <p:sldId id="302" r:id="rId3"/>
    <p:sldId id="287" r:id="rId4"/>
    <p:sldId id="288" r:id="rId5"/>
    <p:sldId id="257" r:id="rId6"/>
    <p:sldId id="292" r:id="rId7"/>
    <p:sldId id="276" r:id="rId8"/>
    <p:sldId id="277" r:id="rId9"/>
    <p:sldId id="303" r:id="rId10"/>
    <p:sldId id="278" r:id="rId11"/>
    <p:sldId id="283" r:id="rId12"/>
    <p:sldId id="284" r:id="rId13"/>
    <p:sldId id="275" r:id="rId14"/>
    <p:sldId id="282" r:id="rId15"/>
    <p:sldId id="280" r:id="rId16"/>
    <p:sldId id="281" r:id="rId17"/>
    <p:sldId id="279" r:id="rId18"/>
    <p:sldId id="258" r:id="rId19"/>
    <p:sldId id="274" r:id="rId20"/>
    <p:sldId id="260" r:id="rId21"/>
    <p:sldId id="285" r:id="rId22"/>
    <p:sldId id="261" r:id="rId23"/>
    <p:sldId id="293" r:id="rId24"/>
    <p:sldId id="286" r:id="rId25"/>
    <p:sldId id="291" r:id="rId26"/>
    <p:sldId id="289" r:id="rId27"/>
    <p:sldId id="290" r:id="rId28"/>
    <p:sldId id="294" r:id="rId29"/>
    <p:sldId id="304" r:id="rId30"/>
    <p:sldId id="295" r:id="rId31"/>
    <p:sldId id="296" r:id="rId32"/>
    <p:sldId id="297" r:id="rId33"/>
    <p:sldId id="298" r:id="rId34"/>
    <p:sldId id="299" r:id="rId35"/>
    <p:sldId id="300" r:id="rId36"/>
    <p:sldId id="30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2810"/>
  </p:normalViewPr>
  <p:slideViewPr>
    <p:cSldViewPr snapToGrid="0" snapToObjects="1">
      <p:cViewPr varScale="1">
        <p:scale>
          <a:sx n="119" d="100"/>
          <a:sy n="119" d="100"/>
        </p:scale>
        <p:origin x="200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B6C8C2-6B49-144A-8ABA-6D29B9B90854}" type="datetimeFigureOut">
              <a:rPr lang="es-ES" smtClean="0"/>
              <a:pPr/>
              <a:t>3/4/18</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02140-FB90-F849-AC78-F9850469D2C8}" type="slidenum">
              <a:rPr lang="es-ES" smtClean="0"/>
              <a:pPr/>
              <a:t>‹Nº›</a:t>
            </a:fld>
            <a:endParaRPr lang="es-ES"/>
          </a:p>
        </p:txBody>
      </p:sp>
    </p:spTree>
    <p:extLst>
      <p:ext uri="{BB962C8B-B14F-4D97-AF65-F5344CB8AC3E}">
        <p14:creationId xmlns:p14="http://schemas.microsoft.com/office/powerpoint/2010/main" val="2257576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s-ES_tradnl"/>
              <a:t>Clic para editar título</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April 3,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April 3,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 para editar título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April 3,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April 3,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s-ES_tradnl"/>
              <a:t>Clic para editar título</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7" name="Date Placeholder 6"/>
          <p:cNvSpPr>
            <a:spLocks noGrp="1"/>
          </p:cNvSpPr>
          <p:nvPr>
            <p:ph type="dt" sz="half" idx="10"/>
          </p:nvPr>
        </p:nvSpPr>
        <p:spPr/>
        <p:txBody>
          <a:bodyPr/>
          <a:lstStyle/>
          <a:p>
            <a:fld id="{751663BA-01FC-4367-B6F3-ABB2645D55F1}" type="datetime4">
              <a:rPr lang="en-US" smtClean="0"/>
              <a:pPr/>
              <a:t>April 3, 2018</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‹Nº›</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April 3,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 para editar título</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s-ES_tradnl"/>
              <a:t>Haga clic para modificar el estilo de texto del patrón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April 3,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April 3,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April 3,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6EAD5615-7F4F-4584-84D5-CC95918C321F}" type="datetime4">
              <a:rPr lang="en-US" smtClean="0"/>
              <a:pPr/>
              <a:t>April 3,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‹Nº›</a:t>
            </a:fld>
            <a:endParaRPr lang="en-US"/>
          </a:p>
        </p:txBody>
      </p:sp>
      <p:sp>
        <p:nvSpPr>
          <p:cNvPr id="8" name="Title 7"/>
          <p:cNvSpPr>
            <a:spLocks noGrp="1"/>
          </p:cNvSpPr>
          <p:nvPr>
            <p:ph type="title"/>
          </p:nvPr>
        </p:nvSpPr>
        <p:spPr/>
        <p:txBody>
          <a:bodyPr/>
          <a:lstStyle/>
          <a:p>
            <a:r>
              <a:rPr lang="es-ES_tradnl"/>
              <a:t>Clic para editar título</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76EEA923-9BEE-48CE-9F28-5B525F399BAD}" type="datetime4">
              <a:rPr lang="en-US" smtClean="0"/>
              <a:pPr/>
              <a:t>April 3,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‹Nº›</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s-ES_tradnl"/>
              <a:t>Clic para editar título</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s-ES_tradnl"/>
              <a:t>Clic para editar título</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April 3,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‹Nº›</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4000" y="412750"/>
            <a:ext cx="4619625" cy="646331"/>
          </a:xfrm>
          <a:prstGeom prst="rect">
            <a:avLst/>
          </a:prstGeom>
          <a:noFill/>
        </p:spPr>
        <p:txBody>
          <a:bodyPr wrap="square" rtlCol="0">
            <a:spAutoFit/>
          </a:bodyPr>
          <a:lstStyle/>
          <a:p>
            <a:r>
              <a:rPr lang="es-ES" sz="1200" b="1" dirty="0"/>
              <a:t>Colegio SSCC Providencia</a:t>
            </a:r>
          </a:p>
          <a:p>
            <a:r>
              <a:rPr lang="es-ES" sz="1200" b="1" dirty="0"/>
              <a:t>Sector: Historia, Geografía y Cs. Sociales</a:t>
            </a:r>
          </a:p>
          <a:p>
            <a:r>
              <a:rPr lang="es-ES" sz="1200" b="1" dirty="0"/>
              <a:t>Nivel: IVº Medio PC</a:t>
            </a:r>
          </a:p>
        </p:txBody>
      </p:sp>
      <p:sp>
        <p:nvSpPr>
          <p:cNvPr id="6" name="5 Rectángulo redondeado"/>
          <p:cNvSpPr/>
          <p:nvPr/>
        </p:nvSpPr>
        <p:spPr>
          <a:xfrm>
            <a:off x="1169581" y="1382234"/>
            <a:ext cx="6974959" cy="1216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t>PRIMERA UNIDAD:</a:t>
            </a:r>
          </a:p>
          <a:p>
            <a:pPr algn="ctr"/>
            <a:r>
              <a:rPr lang="es-CL" sz="2800" b="1" dirty="0"/>
              <a:t>EL ESTADO DE DERECHO EN CHILE</a:t>
            </a:r>
          </a:p>
        </p:txBody>
      </p:sp>
      <p:sp>
        <p:nvSpPr>
          <p:cNvPr id="7" name="6 Rectángulo redondeado"/>
          <p:cNvSpPr/>
          <p:nvPr/>
        </p:nvSpPr>
        <p:spPr>
          <a:xfrm>
            <a:off x="254000" y="2998381"/>
            <a:ext cx="8507228" cy="2998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META DE UNIDAD:</a:t>
            </a:r>
          </a:p>
          <a:p>
            <a:pPr algn="ctr"/>
            <a:r>
              <a:rPr lang="es-CL" sz="2400" b="1" dirty="0"/>
              <a:t>Analizar el Estado de Derecho en Chile, sus instituciones, funcionamiento y estructura actual, a partir de la revisión crítica de la Constitución Política vigente y otras fuentes, para respetar los derechos y deberes ciudadanos  y desarrollar una actitud ciudadana responsable y proactiva.</a:t>
            </a:r>
          </a:p>
        </p:txBody>
      </p:sp>
    </p:spTree>
    <p:extLst>
      <p:ext uri="{BB962C8B-B14F-4D97-AF65-F5344CB8AC3E}">
        <p14:creationId xmlns:p14="http://schemas.microsoft.com/office/powerpoint/2010/main" val="493517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619126"/>
            <a:ext cx="8178800" cy="5507038"/>
          </a:xfrm>
        </p:spPr>
        <p:txBody>
          <a:bodyPr/>
          <a:lstStyle/>
          <a:p>
            <a:pPr lvl="0" algn="just"/>
            <a:r>
              <a:rPr lang="es-ES" u="sng" dirty="0"/>
              <a:t>4.- Soberanía: </a:t>
            </a:r>
            <a:r>
              <a:rPr lang="es-ES" dirty="0"/>
              <a:t>Facultad que tiene el Estado para tomar decisiones y hacerlas ejecutar dentro del territorio, como asimismo para relacionarse en un plano de igualdad jurídica con los demás estados, por lo que está asociado también al concepto de poder. </a:t>
            </a:r>
          </a:p>
          <a:p>
            <a:pPr lvl="0" algn="just"/>
            <a:endParaRPr lang="es-ES" u="sng" dirty="0"/>
          </a:p>
          <a:p>
            <a:pPr lvl="0" algn="just"/>
            <a:endParaRPr lang="es-ES" dirty="0"/>
          </a:p>
          <a:p>
            <a:pPr lvl="0" algn="just"/>
            <a:r>
              <a:rPr lang="es-ES" dirty="0"/>
              <a:t>		     Interna</a:t>
            </a:r>
          </a:p>
          <a:p>
            <a:pPr lvl="0" algn="just"/>
            <a:r>
              <a:rPr lang="es-ES" dirty="0"/>
              <a:t>Soberanía</a:t>
            </a:r>
          </a:p>
          <a:p>
            <a:pPr lvl="0" algn="just"/>
            <a:r>
              <a:rPr lang="es-ES" dirty="0"/>
              <a:t>		     Externa</a:t>
            </a:r>
          </a:p>
        </p:txBody>
      </p:sp>
      <p:cxnSp>
        <p:nvCxnSpPr>
          <p:cNvPr id="5" name="Conector recto de flecha 4"/>
          <p:cNvCxnSpPr/>
          <p:nvPr/>
        </p:nvCxnSpPr>
        <p:spPr>
          <a:xfrm flipV="1">
            <a:off x="1825625" y="3133725"/>
            <a:ext cx="730250" cy="412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Conector recto de flecha 5"/>
          <p:cNvCxnSpPr/>
          <p:nvPr/>
        </p:nvCxnSpPr>
        <p:spPr>
          <a:xfrm>
            <a:off x="1825625" y="3546475"/>
            <a:ext cx="730250" cy="209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p:nvPicPr>
        <p:blipFill>
          <a:blip r:embed="rId2" cstate="print"/>
          <a:stretch>
            <a:fillRect/>
          </a:stretch>
        </p:blipFill>
        <p:spPr>
          <a:xfrm>
            <a:off x="4158266" y="2407444"/>
            <a:ext cx="4477734" cy="3116261"/>
          </a:xfrm>
          <a:prstGeom prst="rect">
            <a:avLst/>
          </a:prstGeom>
        </p:spPr>
      </p:pic>
    </p:spTree>
    <p:extLst>
      <p:ext uri="{BB962C8B-B14F-4D97-AF65-F5344CB8AC3E}">
        <p14:creationId xmlns:p14="http://schemas.microsoft.com/office/powerpoint/2010/main" val="30677781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800" decel="100000"/>
                                        <p:tgtEl>
                                          <p:spTgt spid="3">
                                            <p:txEl>
                                              <p:pRg st="4" end="4"/>
                                            </p:txEl>
                                          </p:spTgt>
                                        </p:tgtEl>
                                      </p:cBhvr>
                                    </p:animEffect>
                                    <p:anim calcmode="lin" valueType="num">
                                      <p:cBhvr>
                                        <p:cTn id="1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800" decel="100000"/>
                                        <p:tgtEl>
                                          <p:spTgt spid="3">
                                            <p:txEl>
                                              <p:pRg st="3" end="3"/>
                                            </p:txEl>
                                          </p:spTgt>
                                        </p:tgtEl>
                                      </p:cBhvr>
                                    </p:animEffect>
                                    <p:anim calcmode="lin" valueType="num">
                                      <p:cBhvr>
                                        <p:cTn id="34"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800" decel="100000"/>
                                        <p:tgtEl>
                                          <p:spTgt spid="6"/>
                                        </p:tgtEl>
                                      </p:cBhvr>
                                    </p:animEffect>
                                    <p:anim calcmode="lin" valueType="num">
                                      <p:cBhvr>
                                        <p:cTn id="44" dur="800" decel="100000" fill="hold"/>
                                        <p:tgtEl>
                                          <p:spTgt spid="6"/>
                                        </p:tgtEl>
                                        <p:attrNameLst>
                                          <p:attrName>style.rotation</p:attrName>
                                        </p:attrNameLst>
                                      </p:cBhvr>
                                      <p:tavLst>
                                        <p:tav tm="0">
                                          <p:val>
                                            <p:fltVal val="-90"/>
                                          </p:val>
                                        </p:tav>
                                        <p:tav tm="100000">
                                          <p:val>
                                            <p:fltVal val="0"/>
                                          </p:val>
                                        </p:tav>
                                      </p:tavLst>
                                    </p:anim>
                                    <p:anim calcmode="lin" valueType="num">
                                      <p:cBhvr>
                                        <p:cTn id="45" dur="800" decel="100000" fill="hold"/>
                                        <p:tgtEl>
                                          <p:spTgt spid="6"/>
                                        </p:tgtEl>
                                        <p:attrNameLst>
                                          <p:attrName>ppt_x</p:attrName>
                                        </p:attrNameLst>
                                      </p:cBhvr>
                                      <p:tavLst>
                                        <p:tav tm="0">
                                          <p:val>
                                            <p:strVal val="#ppt_x+0.4"/>
                                          </p:val>
                                        </p:tav>
                                        <p:tav tm="100000">
                                          <p:val>
                                            <p:strVal val="#ppt_x-0.05"/>
                                          </p:val>
                                        </p:tav>
                                      </p:tavLst>
                                    </p:anim>
                                    <p:anim calcmode="lin" valueType="num">
                                      <p:cBhvr>
                                        <p:cTn id="46" dur="800" decel="100000" fill="hold"/>
                                        <p:tgtEl>
                                          <p:spTgt spid="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800" decel="100000"/>
                                        <p:tgtEl>
                                          <p:spTgt spid="3">
                                            <p:txEl>
                                              <p:pRg st="5" end="5"/>
                                            </p:txEl>
                                          </p:spTgt>
                                        </p:tgtEl>
                                      </p:cBhvr>
                                    </p:animEffect>
                                    <p:anim calcmode="lin" valueType="num">
                                      <p:cBhvr>
                                        <p:cTn id="54"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4"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heel(4)">
                                      <p:cBhvr>
                                        <p:cTn id="6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6687" y="489098"/>
            <a:ext cx="7549117" cy="3477875"/>
          </a:xfrm>
          <a:prstGeom prst="rect">
            <a:avLst/>
          </a:prstGeom>
          <a:noFill/>
        </p:spPr>
        <p:txBody>
          <a:bodyPr wrap="square" rtlCol="0">
            <a:spAutoFit/>
          </a:bodyPr>
          <a:lstStyle/>
          <a:p>
            <a:pPr algn="just"/>
            <a:r>
              <a:rPr lang="es-CL" sz="2000" b="1" dirty="0"/>
              <a:t>5.- Ley: </a:t>
            </a:r>
            <a:r>
              <a:rPr lang="es-CL" sz="2000" dirty="0"/>
              <a:t>El concepto de ley proviene del latín </a:t>
            </a:r>
            <a:r>
              <a:rPr lang="es-CL" sz="2000" b="1" i="1" dirty="0" err="1"/>
              <a:t>lex</a:t>
            </a:r>
            <a:r>
              <a:rPr lang="es-CL" sz="2000" b="1" dirty="0"/>
              <a:t> </a:t>
            </a:r>
            <a:r>
              <a:rPr lang="es-CL" sz="2000" dirty="0"/>
              <a:t>y dentro del ámbito jurídico puede ser definido como aquellas </a:t>
            </a:r>
            <a:r>
              <a:rPr lang="es-CL" sz="2000" b="1" dirty="0"/>
              <a:t>normas generales y de carácter obligatorio que han sido dictaminadas por el poder correspondiente</a:t>
            </a:r>
            <a:r>
              <a:rPr lang="es-CL" sz="2000" dirty="0"/>
              <a:t> con el objetivo de establecer órganos que permitan alcanzar determinadas metas o para la regulación de las conductas humanas. En caso de que las leyes no sean cumplidas, la fuerza pública tiene el deber y obligación de sancionar a la persona o institución correspondiente.</a:t>
            </a:r>
            <a:br>
              <a:rPr lang="es-CL" sz="2000" dirty="0"/>
            </a:br>
            <a:br>
              <a:rPr lang="es-CL" sz="2000" dirty="0"/>
            </a:br>
            <a:endParaRPr lang="es-CL" sz="2000" b="1" dirty="0"/>
          </a:p>
        </p:txBody>
      </p:sp>
      <p:pic>
        <p:nvPicPr>
          <p:cNvPr id="2050" name="Picture 2" descr="http://www.lenguajejuridico.com/wp-content/uploads/2014/05/todos-debemos-cumplir-la-ley.jpg"/>
          <p:cNvPicPr>
            <a:picLocks noChangeAspect="1" noChangeArrowheads="1"/>
          </p:cNvPicPr>
          <p:nvPr/>
        </p:nvPicPr>
        <p:blipFill>
          <a:blip r:embed="rId2" cstate="print">
            <a:lum bright="-20000"/>
          </a:blip>
          <a:srcRect/>
          <a:stretch>
            <a:fillRect/>
          </a:stretch>
        </p:blipFill>
        <p:spPr bwMode="auto">
          <a:xfrm>
            <a:off x="2026904" y="3638550"/>
            <a:ext cx="5715000" cy="288984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800" decel="100000"/>
                                        <p:tgtEl>
                                          <p:spTgt spid="2050"/>
                                        </p:tgtEl>
                                      </p:cBhvr>
                                    </p:animEffect>
                                    <p:anim calcmode="lin" valueType="num">
                                      <p:cBhvr>
                                        <p:cTn id="13" dur="800" decel="100000" fill="hold"/>
                                        <p:tgtEl>
                                          <p:spTgt spid="2050"/>
                                        </p:tgtEl>
                                        <p:attrNameLst>
                                          <p:attrName>style.rotation</p:attrName>
                                        </p:attrNameLst>
                                      </p:cBhvr>
                                      <p:tavLst>
                                        <p:tav tm="0">
                                          <p:val>
                                            <p:fltVal val="-90"/>
                                          </p:val>
                                        </p:tav>
                                        <p:tav tm="100000">
                                          <p:val>
                                            <p:fltVal val="0"/>
                                          </p:val>
                                        </p:tav>
                                      </p:tavLst>
                                    </p:anim>
                                    <p:anim calcmode="lin" valueType="num">
                                      <p:cBhvr>
                                        <p:cTn id="14" dur="800" decel="100000" fill="hold"/>
                                        <p:tgtEl>
                                          <p:spTgt spid="2050"/>
                                        </p:tgtEl>
                                        <p:attrNameLst>
                                          <p:attrName>ppt_x</p:attrName>
                                        </p:attrNameLst>
                                      </p:cBhvr>
                                      <p:tavLst>
                                        <p:tav tm="0">
                                          <p:val>
                                            <p:strVal val="#ppt_x+0.4"/>
                                          </p:val>
                                        </p:tav>
                                        <p:tav tm="100000">
                                          <p:val>
                                            <p:strVal val="#ppt_x-0.05"/>
                                          </p:val>
                                        </p:tav>
                                      </p:tavLst>
                                    </p:anim>
                                    <p:anim calcmode="lin" valueType="num">
                                      <p:cBhvr>
                                        <p:cTn id="15" dur="800" decel="100000" fill="hold"/>
                                        <p:tgtEl>
                                          <p:spTgt spid="205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1508" y="467833"/>
            <a:ext cx="8527312" cy="6740307"/>
          </a:xfrm>
          <a:prstGeom prst="rect">
            <a:avLst/>
          </a:prstGeom>
        </p:spPr>
        <p:txBody>
          <a:bodyPr wrap="square">
            <a:spAutoFit/>
          </a:bodyPr>
          <a:lstStyle/>
          <a:p>
            <a:r>
              <a:rPr lang="es-CL" b="1" u="sng" dirty="0"/>
              <a:t>Características de las leyes:</a:t>
            </a:r>
          </a:p>
          <a:p>
            <a:endParaRPr lang="es-CL" b="1" dirty="0"/>
          </a:p>
          <a:p>
            <a:pPr algn="just">
              <a:buFont typeface="Arial" charset="0"/>
              <a:buChar char="•"/>
            </a:pPr>
            <a:r>
              <a:rPr lang="es-CL" dirty="0"/>
              <a:t>Son </a:t>
            </a:r>
            <a:r>
              <a:rPr lang="es-CL" b="1" u="sng" dirty="0"/>
              <a:t>obligatorias,</a:t>
            </a:r>
            <a:r>
              <a:rPr lang="es-CL" b="1" dirty="0"/>
              <a:t> </a:t>
            </a:r>
            <a:r>
              <a:rPr lang="es-CL" dirty="0"/>
              <a:t>esto implica que todas y cada una de las personas deben respetar y cumplir las leyes, incluso cuando éstas estén en contra de su propia voluntad.</a:t>
            </a:r>
          </a:p>
          <a:p>
            <a:pPr algn="just">
              <a:buFont typeface="Arial" charset="0"/>
              <a:buChar char="•"/>
            </a:pPr>
            <a:endParaRPr lang="es-CL" dirty="0"/>
          </a:p>
          <a:p>
            <a:pPr algn="just">
              <a:buFont typeface="Arial" charset="0"/>
              <a:buChar char="•"/>
            </a:pPr>
            <a:r>
              <a:rPr lang="es-CL" dirty="0"/>
              <a:t>Son </a:t>
            </a:r>
            <a:r>
              <a:rPr lang="es-CL" b="1" u="sng" dirty="0"/>
              <a:t>impersonales</a:t>
            </a:r>
            <a:r>
              <a:rPr lang="es-CL" dirty="0"/>
              <a:t> por el simple hecho de que las leyes no son creadas para aplicarse a una determinada persona, sino a un número indeterminado de estas.</a:t>
            </a:r>
          </a:p>
          <a:p>
            <a:pPr algn="just">
              <a:buFont typeface="Arial" charset="0"/>
              <a:buChar char="•"/>
            </a:pPr>
            <a:endParaRPr lang="es-CL" dirty="0"/>
          </a:p>
          <a:p>
            <a:pPr algn="just">
              <a:buFont typeface="Arial" charset="0"/>
              <a:buChar char="•"/>
            </a:pPr>
            <a:r>
              <a:rPr lang="es-CL" dirty="0"/>
              <a:t>Se dice que las leyes son </a:t>
            </a:r>
            <a:r>
              <a:rPr lang="es-CL" b="1" u="sng" dirty="0"/>
              <a:t>abstractas</a:t>
            </a:r>
            <a:r>
              <a:rPr lang="es-CL" b="1" dirty="0"/>
              <a:t> </a:t>
            </a:r>
            <a:r>
              <a:rPr lang="es-CL" dirty="0"/>
              <a:t>porque se aplican a todos aquellos casos que recaigan sobre los supuestos determinados en las normas, lo que implica un número de casos no establecidos ni particularizados.</a:t>
            </a:r>
          </a:p>
          <a:p>
            <a:pPr algn="just">
              <a:buFont typeface="Arial" charset="0"/>
              <a:buChar char="•"/>
            </a:pPr>
            <a:endParaRPr lang="es-CL" dirty="0"/>
          </a:p>
          <a:p>
            <a:pPr algn="just">
              <a:buFont typeface="Arial" charset="0"/>
              <a:buChar char="•"/>
            </a:pPr>
            <a:r>
              <a:rPr lang="es-CL" dirty="0"/>
              <a:t>La </a:t>
            </a:r>
            <a:r>
              <a:rPr lang="es-CL" b="1" u="sng" dirty="0"/>
              <a:t>permanencia</a:t>
            </a:r>
            <a:r>
              <a:rPr lang="es-CL" dirty="0"/>
              <a:t>, es otra cualidad de las leyes, lo cual alude a que estas son formuladas con carácter indefinido y permanente. Sólo dejan de tener vigencia cuando son subrogadas, abrogadas o derogadas a partir de leyes posteriores.</a:t>
            </a:r>
          </a:p>
          <a:p>
            <a:pPr algn="just">
              <a:buFont typeface="Arial" charset="0"/>
              <a:buChar char="•"/>
            </a:pPr>
            <a:endParaRPr lang="es-CL" dirty="0"/>
          </a:p>
          <a:p>
            <a:pPr algn="just">
              <a:buFont typeface="Arial" charset="0"/>
              <a:buChar char="•"/>
            </a:pPr>
            <a:r>
              <a:rPr lang="es-CL" dirty="0"/>
              <a:t>Por último, otra característica de las leyes son su </a:t>
            </a:r>
            <a:r>
              <a:rPr lang="es-CL" b="1" u="sng" dirty="0"/>
              <a:t>generalidad</a:t>
            </a:r>
            <a:r>
              <a:rPr lang="es-CL" b="1" dirty="0"/>
              <a:t>,</a:t>
            </a:r>
            <a:r>
              <a:rPr lang="es-CL" dirty="0"/>
              <a:t> esto implica que son aplicables a todos aquellos individuos que presenten las condiciones determinadas en ellas mismas.</a:t>
            </a:r>
          </a:p>
          <a:p>
            <a:pPr algn="just"/>
            <a:endParaRPr lang="es-CL" dirty="0"/>
          </a:p>
          <a:p>
            <a:br>
              <a:rPr lang="es-CL" dirty="0"/>
            </a:br>
            <a:br>
              <a:rPr lang="es-CL" dirty="0"/>
            </a:br>
            <a:endParaRPr lang="es-CL"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2744" y="838518"/>
            <a:ext cx="5791200" cy="1371600"/>
          </a:xfrm>
        </p:spPr>
        <p:txBody>
          <a:bodyPr>
            <a:normAutofit/>
          </a:bodyPr>
          <a:lstStyle/>
          <a:p>
            <a:pPr algn="ctr"/>
            <a:r>
              <a:rPr lang="es-ES" sz="2400" dirty="0"/>
              <a:t>ELEMENTOS CONSTITUTIVOS DEL ESTADO:</a:t>
            </a:r>
            <a:br>
              <a:rPr lang="es-ES" sz="2400" dirty="0"/>
            </a:br>
            <a:endParaRPr lang="es-ES" sz="2400" dirty="0"/>
          </a:p>
        </p:txBody>
      </p:sp>
      <p:sp>
        <p:nvSpPr>
          <p:cNvPr id="3" name="Marcador de contenido 2"/>
          <p:cNvSpPr>
            <a:spLocks noGrp="1"/>
          </p:cNvSpPr>
          <p:nvPr>
            <p:ph idx="1"/>
          </p:nvPr>
        </p:nvSpPr>
        <p:spPr>
          <a:xfrm>
            <a:off x="797442" y="2456122"/>
            <a:ext cx="7620000" cy="2530548"/>
          </a:xfrm>
        </p:spPr>
        <p:txBody>
          <a:bodyPr/>
          <a:lstStyle/>
          <a:p>
            <a:pPr marL="457200" indent="-457200" algn="just">
              <a:buAutoNum type="alphaLcParenR"/>
            </a:pPr>
            <a:r>
              <a:rPr lang="es-ES" dirty="0"/>
              <a:t>Población (nación, comunidad).</a:t>
            </a:r>
          </a:p>
          <a:p>
            <a:pPr marL="457200" indent="-457200" algn="just">
              <a:buAutoNum type="alphaLcParenR"/>
            </a:pPr>
            <a:r>
              <a:rPr lang="es-ES" dirty="0"/>
              <a:t>Territorio delimitado.</a:t>
            </a:r>
          </a:p>
          <a:p>
            <a:pPr marL="457200" indent="-457200" algn="just">
              <a:buAutoNum type="alphaLcParenR"/>
            </a:pPr>
            <a:r>
              <a:rPr lang="es-ES" dirty="0"/>
              <a:t>Soberanía interna (leyes, órganos, instituciones) y externa (defensa de su territorio, igualdad de condiciones).</a:t>
            </a:r>
          </a:p>
          <a:p>
            <a:pPr marL="457200" indent="-457200" algn="just">
              <a:buAutoNum type="alphaLcParenR"/>
            </a:pPr>
            <a:r>
              <a:rPr lang="es-ES" dirty="0"/>
              <a:t>Fin social: bien común.</a:t>
            </a:r>
          </a:p>
          <a:p>
            <a:pPr marL="457200" indent="-457200" algn="just">
              <a:buAutoNum type="alphaLcParenR"/>
            </a:pPr>
            <a:endParaRPr lang="es-ES" dirty="0"/>
          </a:p>
          <a:p>
            <a:endParaRPr lang="es-ES" dirty="0"/>
          </a:p>
        </p:txBody>
      </p:sp>
      <p:sp>
        <p:nvSpPr>
          <p:cNvPr id="6146" name="AutoShape 2" descr="data:image/jpeg;base64,/9j/4AAQSkZJRgABAQAAAQABAAD/2wCEAAkGBxQTEhUUExQVFhUXFxoYGRgXGBseHxwhIhcdGSAXHRkbHCghGCAnHxsZITEhJSkvLi4uHCIzODMsNyktLisBCgoKDg0OGxAQGzImICQ0NzE0NDcyNzI0My8sLSwwLDcsLDQsNCwsLC8rNCwsLDQsLCwsLC8sLCwsLCwsLCwsLP/AABEIAOAA4QMBIgACEQEDEQH/xAAcAAACAgMBAQAAAAAAAAAAAAAFBgAEAQIHAwj/xABFEAACAgAEBQIEBAIIAwUJAAABAgMRAAQSIQUTIjFBBlEjMmFxBxRCgVKRJDNicoKhscEVk9IWNFSD0VNkdJKjstPh8P/EABoBAAIDAQEAAAAAAAAAAAAAAAMEAAECBQb/xAAxEQABBAEDAQYFBAMBAQAAAAABAAIDEQQSITFBBRMiUXGBYaGxwfAUkdHhIzLxFWL/2gAMAwEAAhEDEQA/AO1LjbGoxtgChWcTExMWFSziDExBi1FMTExMWopiYmMYpRTExMTEUUrGaxjGbxFFKxrYxknCnw/03l5ps3NIpMjZkjWrujALEiBNUbAlRV0TV/UYtWj3FeKw5ddU0ixjxqO5+iqOpz9ALOEfjfr6VXeOKNMvpAOvM2WaxqGjLoQ24/iYNuBWHPh/AcvA2qKFFc93q3P3ka2bv5OOW8R9QpHxCXMKSZhPIoqz0RoItD6AToLAsFo3pNUTYLG0E2eiw/Vw3le/F8xxGGIyZrN5sdGtTEkSAahYQhVBZxsCN/NbYfPQEBTIQITZGvqPc/FY2fcnufrjnPEPU7TyRmUM+lJIxIEVb1le8ZYlSNNbdwR9cdP9GsTkcsWrUYUJr3Is/wCeMyOB00R149lru5GE62kXxf2RrExMTGFFMTExMRRTGMZxjFKKYmJiHFK1jExjExFKWBjbGoxsMUrKyMTExMWsqYmJiYtRTExMTEVqYmIcDc/x7LQECaeGJj2DyKD/ACJvEURLHlmswsaM7sFRAWZiaAAFkk+ABgR/2wyH/jMv/wAxf/XBKOZJowyFZI3GxBBVgdu42IrEoqJbk9ZjmhVj+ECdTGy2kbawFsabDnv2jYUDWCPDvU8MqTyWUigO8j0FZdGvmDe9NdrokUexGF7P5U5GStBOWkZQsoNmNjSiOW9ymyhZN/Zu14zE3VPk5DpTN28brsSwRRLAf7RRLU3ZBb+HGQ7x6Silg0agkji/4mZzMO6JCqx6ujRzA4v5SW2IfcELXmqPleXiuby+mQ5jMRmTq1XWot53tdXv4sUT4DjwLJQZScmZohIxDZdLsR6wTqYAbPZ06j4Bo2ScMuWjlCxhmgVlJfMhY+l7BvTY6LNdR3O+AumNpnudLQdPK5tlvU2YzEel81O+jZuplBvYNakbd9rx5AAA1QHc9gP38fzw38E9O5PP5iR8uZ4o6IkEcaogIC6SupSAWtiQN/cDy+cM9GZOAhlhDuvZ5SXI+2qwv7AYE/HdMb1bLqw9qR4kegx+Me379VxGTNqlMWXa23Yb0Cdt99wMfQfBoNEESfwoo/ywp/iBxWH8rmsvEPiBArMqrpjLb0WNDVo1NpFkCttxbR6dzKyZaB0NgxrW4PYUdxt3BwaHHEXBXO7R7QdmFpLapEhiYxjN4YXMUxjGcYxSimJiYmIVFMYxnGMUrCxiYmJiLSwMbDGoxkYpUVsMTGMZxapTExMS8RRTExDjSS627+MRRBuPeqstlCBNJ1ncRINTke+gdh/aND644hx6VpM1NONSiWVnGpokOmwFFlWN6Qu3jfGc+8kPNOZBGZ3aQPsWfyQx7psKPYLXgYzwXJsYWmly7ZiWORE5WljpNCTXpU2w3r2omwcFkc2Ft+azE10riKoD3Q1J2JoZhfp/SEJ/zhrD/wChvWi5PLLBmY5SA8jCWIKyhWbULVaY9+6rgfxnJx6YQuR1ltiFDaowNApuWwIotuSdtIGAuS4XIMzmIcrFPMquK0LYVioYrrACoLY0WIusDinbNsRXutzROjGptH2pdxnOXzeVfUyPlpYzbA9JQjc6vFe/j9scV416tIjMRmErQuBBJBpPNZAGSdpDtYtbjQWSDZINYu+pFly8eW4VLKkKzs2YzDA0FVpD0a+1ABmYkUW0+DuxcLh4byzHAMm6J839W57fM5NkkgHc4xK4Nra0aKPUOaVLP5zJ8Sihn6I80pRJctaq0hZ60gkbi7IcWCCR3OxfOvtGn5eVmdhGkcrDlKxNjUQ7bDTeyk7YQvW2VyarDPknhFMVkGXkS606gRuaNBwDXevYY9c7CJq5mdzbqosLKhZQfe4yAxrbv5Pg4C8NcQ4hakyTEAwm64XQ8n6g4fwyAZdZudIupmSBTIxYguSQpOkV21HsPpiw3Fc1mBVDLRsARpYPMQRfzVoi+41HzYxzrgXAppnUZJFkETbysDHGLbWY2vUxPXJsoO0njG/qWV4HXKPmyywIEcLSIzGiqHctJoQi9R3JG2xsjy4N2FBTFaciWncnqfqUR9Z5vLLDHFBIjCGQSNGih1uiC0khJF7s+rdiTfgY6d6XyYhysMYkWXSlF1ohjZLEEeLJxx/J+nmmykmYEiBL2UjYgaDuasWK2vc+149/Q3qU5WVLdfy8jKsi6gQhbYOK+UgkX2tbJ7XgMEzCdI3INH4FOTYbXMc6N1lvPS/RduxnGqnG14atcpTExLxMRRTExi8S8RRZxjEvGDiKKXjONcTEVqLjIxqMbYpQrOITiDGGxYUSn629f5XhoqUl5iLWFK1V4LHsi/U/WgcIsX42SB15mViMZO4Sa5APsdifphf4HmI83nJ85mNMihjNJVUVBVUiAfwBou+wBHfs18XHDOXDPLlI1SU6VKrGh3vZtLgf2h5H0xh8ug1SMyHUulcA41Dm4VmgbUh2IOzKR3Rh+lh7YInHIfwrzP5fimeySA8pmkdAf08tlS/Y3qIPnoHuMdYzWYWNGd2Coil2Y9lUCyT9gCcEQapaZ7IxTLolijkU91kRWH8mGOT52KPKZvNwRSo7sEdDJpEasVZVgdl2VlABCkglaoYLz/iwjAtlsuzoCRzJGCj+/oXU5WuqjTV4wqcNzr65GIt5GcuHDCOdS5kDxswu11kDYitjYIIDkD/Gb3R8Md5IQw7ha5fgOchleds0TRLvzBUZFhn2uowRZsAbgY6t6J4cYoTKdYfMtzSriigKhUSqsEIEu/N9u2OVcb4tkljdGjqVkaNY2QHTrBUMStoqCy22+3ayaLcO/EHNwIEByk8SsiRsZGDlWsJrIsMbGgnvYJIrA8azu7n06Ik7NvDwOV68Wyq5nPCUoNLSEwzNFqOpUDKvMO2j4RYRiiA5PkkEvUEaZiRBmEyhPLdVrlo6MSp1qJWu9vHbb7hTj9QTyaooeVCHmMyoTqMThgNnb5FHY0taSQK3t1y7GWON3QM1d4XCrfYgh3UijYKmwCCLPgspcNwdkOEteOEI9cxxvHDPOIGEcsQRVjGl7Y6ibbcaQWoGqTzhQy8ZEakRwHSD8q5YEf2fnSQ1233++DXrXOM8oiPKKR3cQkZXDshJZnDKilU0ij0rr7nfAafKq6ct1VC1/wBW5NjcltJkZNHeiO9GtgxGDem3IE7C92lvC7D+G/DTBw+AMOuQGZ+/zSHXW5vYEL9gMcUzrSSZjPMrmNYpZncv0tvKQiN0kk3dewAwXy3rHimXuOCaOaMUo5yf1YAoLqsXdULJ8XW9WuE8a5uYErxokuZBjkkjDKHkSmVWjY3GxXUPOrp96wSR4DLajxamO8l4cOiyxyxkY5jlqo5i88VJdkPdLbbE1Qragb3U+N5RuSpWR3jcHSsgUsyghSe3SwtaPmxQx0RpCJCvKlIYWV/o5XYV216qNdu177b4sJw+K5c7J8mRQiNNlRpWGohvB0ExAVsGv2wrjvcX1XO/smHuIbz8F0DinH4IMt+akf4ZUFaolyw2VAD1MfYY51mfxhkRzqyXSaKrzGEg/vKUofscDJ8qfzuXy86O8HD8nSo2yvIqRAtsT2aVQTW2nzglFn8i+VlmfI5cxIFY8sQsGDMy2JGCUQytak32q7rDj3EHYJVjARunf0T6yg4lEXh1KyUJI2rUpJNdjRBrY4A/iP8AiMMi35eDQcyV1FpL0RjwGC7liN62obnCNwvMw5PieTkyyNFHmGQCIvZppGgcMQWVhdOKbbTWxUjDDE8cHF83HmIUabMTBkkdSfhmJaC/DZRuCDbLdDGroWshnipLkP4ncSlXSrxLpu2VV1NvsSDqpRv2XsL2w8/ht+IL5xzlsygWcAlXT5ZAtEir6Wog7bEWdqrAP1ZDBncxyNBSaBWKTxa/h7FgJEEfykodwaFHqBIB5xkeKtk5oMwp60ZZaPagXDJt7oQK/wA9himu1LT2ABfUwxnHnDIGUMOzAMP3F49MRCWMTExMRWsDGwxoMZvFKLbGrHEvCv6g9awZbWi3NKg6kTsnb+sk+VNjdbtXYY00F2wVEgblKi+kI+FZ5Zonb8vLDLHHETusmlW062NAME2LH5vvjfJ5riCZkvmkhGXABKozARggdetkAlraxe1mhgRFxbMZh4c08nVdKjUY1EmXRuWU2DAkkX824ojtj24rxkSROIoViaMBw5JddStYMSnpK6gBqIBFkAb3jE0ZDgD1H1TMIc5hLehPyWOCTnhuZzeYepczmK0wBtolPxAZ3I6XNjoUMfvd48uM+o85moniknVUkFMsUahSPK9RLEHsd9x98Ap5c1PmeWpQySiWZmqgCBbAC2YANagEewHjGIcpOYy39JAX5jy32Ne4bGZe8aaukvTjuF5yM6SxllFMBGzJeg+ULKfko7XuKYb7DFPjPE+XDydb6xKCiigBGVLDfTqBB1KOrtti2sc/O/LyMVEkPMUsvWRqKjatjqFG72H8hPqyHWIpQO6lW+ljVZ+g3BONRHoUBxfHkNcCRr29x/RRTgno7PZiFZVReVJbqHcKe1awpBIQ7kb7/S7x6T+hs7AykxIRNIkJMbByAziidgVP9sHvh04pkY8vLFxGaYosUEasgK0TpA2a+vYGlAN+MY9J5FJs0M7HmWlSeZdMe22l2cBtzpIUK2mgR284yyQk2OF0HsBFFN//AGdyv5PTFEkSkLK3SG1EC/iEkGQ35LXYBsYQ4MjmISq5fNNozAVFVnoxzWqtG3MVnVwu9WpIW+4vDtneM/leFrMVMthVASt9b6Qd/ABvFb1XlI5ZshItx89wruopnQhSIyR9wNXcWa74MW2EqHVwlTO5b8plkGXYFpHmjV+q36lVpTMTvqsUVGytKbJ3K/wyDmtLJKXZY0O8YtiAQDpSiNRal3vSq72NsMH4mes8q5hgy8bSfl511MgATSFMbxKbF7GrrTY77YAei+KSDOwolxB3KkOgYlSC2mlYaWO+57E3uBuKRpvZGjRrg2SyOYy0s/xQFXTZcto0mxIqlVGosBdith2AwrrmoWcRxEzxmmqTp+XuutLUiwrWNxpArqs9I4vxdYpVhKtqcqdgm4LgUnWNR1CjQ28iiCVb1tMkmYCIAvIVlVlAADsQz7LsTYC1vel/cWDUACTwnooDJI1lc/RWhxfL6aOYzC9hyiRr3PyghLJ7jVzL86hipwnjYSRcvICuVkzIzBVRtDocvptRZDNoJ9yD4JwDKLsCL387/qFkn39sV83muTvZdtu7BaABpdR8kljv3284BA8h3h3v8/LXRn7PjiY50h9/L+SunTGCbiCZ3LZiN0dWhlUXaswGjUCRoDlFFlbLBRe+3plpm/MydE3xANWoRkDSNIAIYFU7mqO7HtdYRTwmadAyMYy8EkiOrC2AYLy2I2Ac72b+UHY1grwz1Kz8LfPSTTcmJliZAoLljpGz6gT84OosD32OGyx8niqiuO/uonFrHah5pk4NwdszxF8wR8CBUhQgimZW1sqqBTBX0217FWWu9XvxA4gsLRCwHzAMcbOSFEiEOgJBBTUSV1A99OAXpL1FJkhHDNE7wujzaY1XVl7cMU0rXMX4gFKNQIarBFLv4t8UGazCpG2uPkxNEVNr1OWLk9hekLR3wbRYpK6/FqTunGTHl3fM6TpUlkiYv06a62ugTv3Pkd7xxn8irtGjAkO0cSA7sLfT3A9nXceSMPvGPUKPkBlxGwYJGCx1Aao9LA1pF2V31EVv38gPRZgHEYpcweXl4QCrOOkSAUqua6SDZ3odAPjGI43N/wBkWSRpG1L6DjQKAo7AAD9hWNzjzSQEAgggiwQbBHgg+RjbG0upiYxiYitQYhxBiHFKIT6q4kYMtI6mnICR/wB9jpU/Wu/7Y5QMskeldtMhKMGPzEgtqIPdjRv3v6DDh+JGe+NlINSqp5krs7Uq1pRdRrYHW5HuVrAnIxpTLEgzLokkkpePQJbFBIw4ZlUVVKDe25sklOY3FjvSXE+wA+J4Fnb1S0kZkfpugl54KjblE6UCAx/3VCnQe6uAtDetu3nGswZeWsd9R0xKewGtWAavm+EDv9B53wRyuYEjsyxxIvLUBYVpSNTEMT+s6a3od6xUyecUS6QwrLpIzdt6IqjdGkBv2sYLLFJIYX6a3Njy5TUWSI2TtPUAj3r/AKvbgEqRhTIo5ck76mYkaC6GGmWt0JC3ZFFrwcHDYkZ4ly68l1QNGEAGxY7gtTWSD9KHnsjZviamBoBZZgxkJFhFL2WI217MNh4s4aofUcSIAxzCNQARWR0o0AUmYFo0PYaqIo1hXOjbqBjPI39VvFmIBa7odl4+pJgksUEKRoFZEJOo0VimYIFBpdKyHbuSe4rCfnJAyrAXQy80qwoXsX6tJuh8pu7o1vi5PnWiZl0AhswSrAFhCWtmFE3KUDEA7WSQarBfL5HLvrUNzucDc2wdWAHTtWkigwoDdSD4xrDx3PfZ4H7lL50sZDT1Bv7f2j/CHjzUKqFgkEYAfLyGmgbsdLaTcZ/TajpumrYUI/Uv5XOtAkGXy8egpzC9KjFQ7TOWVS9R0AtA/WjsOj4PJEPzHO+PCpdCopekElWHzMGAphYG+FN8q+bbnSMzcxxK9Enc0NiboKCF/lWy77lxu4dbjsePVGim78U3kcroTZPJzRhIHikjjWy+pbUjs7SAB19tfVGN1Kirx4cXkkjyeWKDSwy7zAbII2kUKpW9rVEdtv19Vb7Jucybqqs+uJ2U1vZK3pDgWQwIBFfQruCBhg9W8c/O5bKysFMgEizAdmkjToK+ysJiR/frxgMbvDzaLLH4hXVAp/T0wNER6kErECQbCKQIwruSTp0+SL+2M57hMkW7TxqA5COpYhmSMSqY2oXqY6QQfnBx0PgXC5YGiEIjOUMYkL6lLu7LesjRe10KagAMenHMrJMJX5yHK/l3tAXa2CnqFMESiAQws2PBxgSi6V926rtV+OZwflYcxDI9zFSlFTQ0sztHrVpIzpU2Fa13wkRqANjfU2/vuQN/tX7YscHKyRSwuT0lNIDm11NZVDfTvqPT4bfG+byLRi7Lx33NBlsgW3hl7biiL3Fb4TyaoMvcrudljuXiR3BH7KjmC/SEIu7OxP0BofU+cbwQlCpKSsdJZmKd2NGz5OkWvt0XirxKWSNSYkDg6TJZqusIl772xH2IxayvBpJZ8xEcxGnKJsiFqso7kAsRQ0azv7YLEGtjBXM7YMs2U5p4HG/zW/D+JNkcwWCycsMvMBjYWtgkdtitlhddyO3ejxH06E4tyltssx/NjS1howDIexo9QKfyxjMT5jolRkmaSd0CrrXdY0G11YKxgdttP1wycGzzH8uqRjnjLlULDo0SSc7nnyVVQo02Lfp98NsJC5jWFuxRnLyNJMXcFGWMDRsdJkOpkdhtrGhSANir3gN6pyKo8c0YjRn1cyweqtJV6UWz9TLQFmrPbBqLhLqCqZiUBmJJtrs9z81E/cee1ADFYnNFnzOWVXkoIF1AMil/0lunspLeSQPrjHeaCCEYM1bFAhw9pSVSU2wb5gQwpSbGyitQUfKSdW7AVq0YGFEVn1KCxYAaaLOUaQgbeAD7Ch53bPU+bJggZopGZmXdRbIboMGjcae4ahYo9tqwKlyCiXSzfMI21VRK8sF1dTXXTnqoWQpIsYF+oeCHuN0tSQNrSAmn8K88dM+WJtYyskY8Kj2Cg9gHRiB41e1Y6BjjX4XTlM9Gt2rxTw3uBsyuDR71y2UfQ47IMOSbm/NLR/60VMTGaxMDW1gYhxBiHFKLlvq7Mls/mAhBaNIY6ckAdJlJFC9+YP3BwP8ARmYfNBpWGlE+GUU2JCdL9VrYC0u3Ykm+1YYPxE4c0Mgz0YDq4jglj7NesrG6k7HdyCDW1G9sJ3DIJo5GpzDl5HTmLqAYoWNrqG8Vam6lN0a2oHDkodLi6We/oN0vG5keRqePT6L39SRBMyYx8JDFK7aBpLAMNFaQor5xfV3Nm+kAG4ExKgvpBQSpThypYsFugCtAHbvv4Iwy+ovTcf5uRY2MQpDpTtpZaqie2oOTWx1G8AeDIkSPTGjNJRPcgNoBodhe3tuMJl7v0ccrOHce/wCUi6w6VwpUslmtMwWiRJsFLfKWpmsm9RGlk776Prvej4PEuoSuFXuqMeylwgVgCSyhtgvYBia2vFGZKK6gv9bLHR8hmLo23b5ywI+hw08L4NJmIUZJngsRnQ8SSDptTu4JYglh7dQPnC0rqI3q0xEwOKBZnJ5YKQkz6Wd4wxlY1bKQeXVHYuhB3JUG+qsY4dOIHSRkAGgxsmoKNdLpkverQk/4q8Yd+I5GeXRKJSixxNqiMIt2C6gLYUVJ2IHgkA4R+KSAq8qqBrmDkFh3aRz8224EmxPsPFYJjTESNsqsmEaCFc4j6jEkTxoqhnXSG5o6dR03QXfv22wf9G8LAydRNSvKCdStekRoSnzIQ2okg7gXteFpOHTSMtQuBqUlnpRWpD3vewpqr7fXDHwHMaRl4lKtzYiGhZ9PUgC6kb9DX0G9jQ7EXjp9oRuczXfCUw3sieGAco9JAma5bPTRhSCriS7NH+NVFCwbU3X0OOcxZBcvw6zJC8jkzBV3oNNEgWhvqKqW0jerH1x0CFWSSCGSKSNMxKIi8zrqoxOxRNDNudGnVYrVt4pU9TcXGazDOKEMTMkCDZQB0GUCvmYjv4Wh5OEcKJ7tim8qRrNwt/SvqMQQjLZoyojgvBLGOYUVzY3TVqAY+B0kUQb22416ki5LZfKTS5yad0Ri2tVUbHQOYO5C70Pck7YpZDh7zl0RHkCjmdCuSj/pIKg/OVIKGgaJsHc2M1wV4VldctJGK0s+mWgptWILLdtQFkjSjr3OoC3wVLS0ye2gj/Xn0rohPp5FSdxJpDdKRG7DgLTFWoAk+3cjB3MJqDxtVFNh59m2+hr+f0wFmjVgVZQQdq8f/wAP8sX+DzSO+ljaoNmO7MGNAN9V0kfWwcK9pYGg9+D/AF5J7sztAS/4SK8vj6+iDpm0kjUuJDEzRmTSBuodWN96N0QO5r2OGX1Bnc2WjeJ0RFNxzBXlEmqPrKqqtoWiwDML+bsbtVycWWLIp1OBKokiDNRUylWZtjtZsk7Xt5w38PyqRgJlnjc0oUGWTLs25ouArIW2O6gXpN4HIWsIoeljZVK+V7yZSPb7r0zSPOYBKvKnDu3S+rSgVlaRdt1caVGrfr2N7jw4xxSLLSyZhw/wUgiSJCPiahIypv4Fgn6DtePCZ0TTMNAlZ4VXk65io5hZ2aYqDKWRHGkKaF4smBMxmDPDU5haCaMRyKAxEboNTGwKZFsGjQOGMYDRaTmNuVbI8O4sRz3mgQylimXlZSpA3Chl+UgWdjfvXbBrhEvLaWUgw82NGljkpxGxDaZgVJHLY6gw2A+YgC8Zj4lBIGl/q15jHRbM0g06HYqNkJUFbJ0jvYoHC36gnkVXVJI8tl3LHQqAUekU76gX2KitgdwQe2M98HHS/qjfpn1bBuP2Tnls3LHFqzXJVqJVY3sv0g7WSN/3HY7eUrOcWabdCdbqNbkMTuAQRagKQK2AAG23cYMNxTnZZFhmQyTqI59GW5fSVJk0uRWwLrYvqP7YXOJQPlzpsGPSxSVu/St8uuxYAE35G9bHB8fED/E/hJ5WWAdDatEfSsenP5BEF6ZiQO/SInDMfNDUN/evfHchhF9BcITKyKCrGaXKxSySNudRADIL3A1BmCjYWcPQwSSQPdsEONmgUpeM41vExhbUGB/H8+0EEkqxmUoA2gNpJFjUQSDuFs15rx3wQGFf1/mG/LPAENTIyl6DAAVacvUGcsCR071ftigolz1V6vXOZdoYIMwrgpIJXRVjUpIrVbMNd9gB3uhXgSoMqHTHI4YEGhQFiiLfSL39727YXTnGkiTLokUn5cllheNqBIBKaLXVrLGm00A2nySXs8UUJqmKwsCdSuwBGymqNE7Mt0NrrB4sl0ezeqw/HbJRPRUOM8QJaCSVJY25BSXWBpDjSy/EXoN6pNwfA2GEThXGY+XENMjkBiStAAkl3G7jUFsm6I9t8OnqL1TGkWiBkleZXWlawq1pYtXnegCR5PjHP4+ATS6miDSsilpDewAq0DAbsf4RvQ/bC3gZE2Ho2yPdEENuLx1V7i/EITDHUqmTWzkiydLzSFUqu6Akn25lXtg7wnjWmWNElRlmkCgytqCBypaNo2I1qdNimBB9wMLXpuJ3zUWWErRiaRUtaNE7A9YN0ooC+4A98dB9AZRfzUhdDmNCNHR0lh8R4y+liF0kLRA7Fu294L3DXt1XwqD9LkN9aMMhAogjjhWaRtYRSzP06gN6KqTpFC6ob0SCKln0QrIequXJVAXWghABQqgB/MmzZwzplebwziEa5OJRzJZQ6unSv/eY9Sjq1LGyhVFiq7eA3DPTizxyLC2iQZmJQhOpCgVJHtL6QBR272FrqwMwBkfeF1Bp3KuWUvdQHKseluFTZkvJFO0EWprKKpUyH9CRupChTWojvVbkki/xTgMKQx5iGL5bEiCRuo6jZaS9VF7Uk2otWK0uDvEOLZXIQrFzEDRppSNnGpj2F+xZtyT2sntglkIisSK5VzoGpgBpYkdRA36SSf2x5jM7ayXv747R6thxYrf7LcUTWcBJWR4Vl5p4wqBg1s2oN8tURpeCParWyGPX3FYscZ9IgMwyY0hE5hiJLBrY1HGSbj2Vz5XsKF2GPhHBI8u0jJfWdgf0j+G+7eNzvQUeLO80xjzKX8sqcsH2dCXC/wCJWf8AdK84x/68n6nVjuNAcefU/K1p7Q4UVyLifLeCZyFY8p9JIGxq6BPY/Tvftg1NBlyjGFYiyIKKBAR/Tplu9tNofJFisEfUxTKZujqMWZDGgwUC3UyLqbar1HSRXUO+LPq/ILlsuzrmBKxcgq0+ksWctarHeok6AVPTSA97v1sWV+oY2Zo54WO6jZTdVjr96Sq7WQi/Nv8ANY0jy7+VUX+5oC7vF/guRMuaCiRuWFcyAJpJXpGnmBzpJfTVAEDVR74HLxSA2vNZQCLTSbvuNP6G+5qhZOG/0apaAzaQvMYhK36EZlXq/VbGRr839ML9pZkrYC47Xt6lPx4uNEBodqcdwfILVay2bVVVFhlAAFAAaiKNVvplRR/54J7YKtwyEsCYxYII3I7XWwNfqPj29sUON5UZjL6kBYrbKoNEj5XQH+La1/txpj34BxPnxBiQXWlcgbE1YkH9l1ph7WR4xw8h8j4WztJBb4XfY/t9FmIBkhj6HcfdXMvlEQdKgVX1OxJG5s92Y/ucV+KcHjmVx/VyMK5ibH7OBXMQ+Va/2NEXxjVZRqK/qChvuCSP9V/zGOczImD9Ycb5TJa2qSx6eyjzkoyqqxhhJqXUA+oqErYNREjEULKDfrsenqTKpBSo9vptQwBYDsBdaRZF6jX2ehpu5/Pvky7RoGGYYEE9llChL0/qLoENdvhk+d1eeUFmed2aQ9yNXfyCwGke308Y9AyZrg17Bz+FFgg76zI6m8co5HKkeXRndVjVFGpukbKB28e2nxgFxbi4zETRx5cyRuta5W5a+4ZVou2+4NDFORVVg2jURei2JQEMS5UMdidjsCTZAxXGYDOKZpL9yY1vYnZTqZTTVZsh/BXHZf2g97ajFfFcH/zcXFdryHEnoB8rXSOAeojNJkecYxOmqKTcC2CqilQQL1iYMAB3BHg10YHHz16Uy6pNECAqTTRxOukWblSLSpJ6SwssRZA7Hc4+hsBDtW6I9tUaoHceilYmJWJi0NQY1liDVYBogixdEbg/f642GM4nRRIH4g8Mjhy/NjQs9lQCSwI0E6NJ2C9Py9ro9wMLnG8pGseVZQDIzTPJIbLMU+GQXO5qwBv2X64c/wAS82y5VETZpZlUNR6QFZydvov73jnDvM/LT4IEOoLbPuHSLfSFOneInv3Y9vNxSRRPGrZbbE942Gy9cn6eTMZkO/UAhBW/KUyhq3pi+4HcIfY2z8Finij0SvDYDaVSwqi9Kd+1+QvahW+5Q5eJTLJrjEZCgoZIy2rS+2lSwFqSF6xsDWHvhmcWSCJo83CygDWZaVx4Ng2Q24G9eN98LZh1SEg2CnI26GC9j5fdC8/wV2hikzHK/NrmIyskZY7awQC0gtiK1G7rSaOA/Dc5Irc6Nngm1S3QFrqkLMhDrRF+GXwD4xbzXH44uJRyw1mRGDzS2w7FPhHtYBoeCSR7kUBxETSSsw0O8kkhRu9M7EV4YUQLFjD/AGZyQ/r0SWe2gCzjzpZ436nzMzvA8+iN0VpQqIol7AqxVQ+6AC9Q7Ee2NOH8XXIx5mRFImlCxQk+AJZAdzsCoAO5s7YxLko5HCupNoaPkaWXcHuPmJ9u+A/EciYmUiUPpshGJ1AHzpuiLA8jC+c1jpXQu+G3RNYtOxwSPddByXovLRZXVOizzy1blzQZyB0sDYAvdhu1dzgh6bykuXy6RoVkjCgxayUYKdxbBWFGzQItQRZPjmGT4jFrBlyuu1/SQmsg7u1Jufm8jYb9sHeE8YkBdYYJ48sVAVTLq0spHya26BQ7DxjlHDsObOdQO+/A9N9tlej3TzwT1B+YmljWJlWMfOSNztalasEGwCCQQLBojGvrGJ3hRIiVlbMQiNvYiQOW+wVWP7YQ8zxXkZs5khDOI9KKDSqCKMjgbml0gL+5bY1XzPqzOTNG8kioYiZEERAB2ZSxG7E6SdhtuOk4QPY9ZLZYKDR9fvaruy7hOX4mTKEy6n5uY7/ZBGQx+1lB9/tjm/CuEPnJn00pVGZy1AIoqyWNDa+xIvffF/jnFHzYllmJPSIwO2lQw2obamuyRXcbbDFr8PeIGPNcu0ufUpEhUagrudJPg9QoVvVY72HjOw8JkZ3PJ9ylo2h8pvosZ38Op7iSOSGRpEYhNQQ0KYkW3X3CmtqIN74LfhfxB2SXLSWeQQye4DMQyX5ogdvfDjxHNyRxTSFeTy12kkK0LP6CAdR8fehjl/ofigjzru7ABkmZw1bCppST7bql4FksM8Dm1uNx6pkBrCHA/lLoHp+UNlomHsx+x1sD/Ig4E5vLnKTiWJbjckaF83bNFv5smSM++tPIxb9GMzZDLswpmEjED3OYlJ28d8XuLzQrC35ixCaDEBjW9hukEqQQCG8GscSKbusp7CLa40R5j+RyEaSPXECDRHBVqKRWUMjBlYBlYdiD2I+hxXz3SY5KJphGa76ZGVe30fQ32Bwsen/U0MTNE8weHUdMtadz1fKarV+obU5sbPtYyXq3UQk0YQtLCAVNhdU6UHB7dO+oEj6DYkv/AJU8cpLG2wfMFDGW0tAOx/hGfUUOrLuRsyVIDXbSbavuuofvWF7J8EknD8lb0+XcAHetiAx7i7rDFx+Ufk52Uhhy2W1II6ujvdfq84A5P1DJEKTSpOw1Rk0K+WhQG4G9n6AeddngCM6jwTXyT8TpTbYhdqn6vyEsMSCRFAZq1K90QOoVQ2ZdQuxV4oZLJBBqbSf1aiAAq0NrJ7bf54vcYkkzPJMzyMhZylsq/KCDSIFrfbUd6vFLIJFbIQWkjlI1PTLy9OoKdQJB0mgfPbvjrM8EYIC4faELsufu3PAIG/8ACsenc1HzY3RDr1c1mA1A/GRgllNjekk3Y07gEUe944dwPKyNmMvGiNmFSWLXKljtImp376aGokMQSdqI3x3AYLCNiUfILdQDTsAPos4mJiYKl1gYhxBiHECiTvxP/wC7wf8AxUX/ANr45NxLLRTSkFQWSgWobkD+r3HYbk17kb710b8X+LBY4sut8wtz9SmtCpYB7d2J0ge2r2wqiHJrEIYwJJDHp5qKLUkf1gu9IBTUK7ah7nC8uzw6+lfNO458FEXug5F7d9tvqCPkv6jcfUYBZ3IprZmvrU6WCiifcgj21Gv4gQPGGn/hhHyyEn+2oI9v0aSL27e2NE4YrUZSrm7AU0t7b+5N712vx7AZksbZBsJzIjEjdJVLJ5bQirVE0xHavZP2BH7sx8Y9tAfvdLuGA3vtanwT29q28Y9uJZQIpkXpAPXZJFE0X3uiCbvyC2KLcRijGliNuvZbJJAHzAdSAX2NHq97xtjtfjat6msboKsSzExvrJWWFdalDR7HS49ga3B+xGM8L4U+bkYwhW01qdqA2Pax8zHah2oN4wEzvE1LLoBB1FdZYdQYjUWA3o2p77V77lt9KcVKS8rXEis1sNBjUsIglLqpmI0Dts1k9zhrJmdIxrq8Q2SWNCGPe1pFHcX+f9VZfSM7xxlJss/NNIA5rs7EoaOtrLN9a7YG58T5STlMpViabp1KbUurI1Udl2v3O3t0tJJFLWYUiS6bQ401QBFvpFi6+lHe6Cbxbg+cZFYNztMpYRsSpa10Ca2FgCzsfFGt7woZWtNSVSM2y0kHy/AtOCZJJeRLmyQCZkUkdErc24126tILPqBIBoC6vDbnlyYh0yJCQq6WEKxByzUBLGyOWi7E/uO+9jI81GYzlQoeWA6FAYjSydPOLhfh9RNVZN1R3x5T5oZpDlEkYZg6fzNxwqCBp18yRB8UdVVHvvuALxlkjpLLvDX080u6SNpHXz3SZNRtUOlWumkbYnWwEnso0iPYe1/qGLsnpxIqkM6SOACFVVo9QBshm88yr76DjyiTU/UKMRZT2K6u3Sw2YALY+47Y9BmUOkawS3yjyfO19/BrDmRI4HSw2AE7gYDJWNlkcG6iaHmPgjXribLZtY1yzMpRmLWrhew0ghyAa33GwB74UuH8Fj1jXZIAKqyj23N31jz+4sYLV/ljWdSVsfMh1L9x3H7gkYHh5eiQahbU5mdiNEJLD4gD7op6dzL8iJI8yy2QNA5LaWfOSRstMpagul6vyT5wZzDZnlylZmJVZqTlxHVWpVUgobsgAjz9MJmVySyRxGVUkIiUIOWoABAa6AtnN7sfPasNHB+AZTlZVmy0LczV1FFo/GsA7bkodvcKfbCuUyNr9f2HxK8zj54kcY29P+IC3o6RkUO/LlL6KbqUAQCUb7Enwa2FH2xhOE5uTNKWTLOsJRpNyoZq6Y2aj1VTVRrYnxi/l8lHDmlKRogE0i7KAKLSIF28fKMFeBTShGWdEQqwBKtqLu9yMWOwFLTfRaJ8DHSknlGGXDck/KghYzmy5BbwB8yg/GTFoMej8vITGkkcdAOjEAixtImkMVYCwY96LYrNFWxIJUlWI7WvST/leC/qjh5zLRKhUXG5Lne11RsB2u2JBHbsb22Ibh8BhLIyjpYNpYAgkpqNi6KXRq63317qVRB3uK19Vuuvh9otwsp4cdq/sIpN0xwruCIrZTYoszvdX3KOl2LG+BGTA/4hCGAYNNkmoj/3gIdj9Bi6zkkkm2NkmhvvsLCgt53IskknvgbI1ZpX/g/LNf1Ga1f6YahFFed/U9/kuf8AnK+iwoGwAA9hiY28n74xiFdBTExMTFKLAxDiDGcToouN/iPmoW4kbYnTltFn5BIpZtN9tQB7Ha9tyNqupY0RVoAlFUDyCyrYC9wAbJGwvfDV+LnpuGTKtmOpZA8SdOytqlWO3AFmg3ce33BQsllWkUpZicKI5iqqFUKKVVU2C7Cn1Emgx7WAFcqJjiHOOyZincxhA/demb4voZ0K9SMyGyLJXYkKtnxekkGvfCslme+dI8prSoO3ewAu9oRtWkafOHWXg0JJZ1Z3Y2zuzFie2om+/wBsbRcKjUEKZACb+e6+xYFgPoDWAR5EDL0BUZy4DXygX/C5XR+dJs0bmNWkO7HSqo36aGoNe2wv3xZX0zG7KyEyKQvMVXBKCqKikN35PZdt99ibcLjJtjI5uw0krsR23U30n6jGGc5ZS0QdwW18rU5sirdqJ1Kqjq1eP1DbBY8hrhpHPop3jS61tm/SNaUy6CRmjLSI1dBrzJRHV4U2SRdkbi5lfQaHLRyQzl5KjkXUqqjV1AMKLWSB3OxFVRIwch49l+Qq5aRWmmbQisRrMrDdpAOwA6j4oAL4wa4dk1hijiU9MaKgJ86VrUT9aJJ+pxwsztTIj/1tu/BG5A8/he2yjyJeeiR/UsWaMKs0KZURMH5msbMAQqxqrmrY7LVVtYF4t5bi2YTLvNPBusfM1Rg6RYJTmIepewJIsAEFtNmq0XGEz2cJm0pkMsTTOQFke6Xcmn1AFgF309xTYvxeqJUklaTLSSLMxSJVXYkWFBsXpZL30kWNu+HpGzysAdFbhRNbVfS/OrJ6BZZK5rr1IAgaMEB/mADHszNqNnUN01MzElQWJJr6Uc6ahkMalehnVksEdwPlF7IWU/xBjeJxHLSRrKJU5dLqRAzPpQtQAdFZenSy9RBpQKrY3JwxjYIFsxkAVPfy7Uv5f7efbHSa4A+q5cjHsFcnqqOblXVOybR83Sg0mgoCRihX8Isft9sGeJuuYGYkIkqLlCNSHXsdRIQ1dlq3FbfTF3h8+SZZmYDmaqAbYqdC1pBFRlSKLEbFT37YFZ7iIlhzKk08kaKi9iHpkdWIsAqVBNHycdKBzQZGu6/PYp7Jc+X9N3bT4QB72LQqRzv0nbwaB7X7kV28/wCmIkwtukiqsmv4QT5/9ftiSxDqI2uhtXk1dHzRP8sb5HJGWaOMSFdZI6mJBITX/CT+lhsN+2ONQte3mkkj3eTtufmjfDPTkpiiZJYQtUtpIWGk6KI1USNNHtdYOZ9I4I8nHuQs8EaE97AZQx+vf9zha4XxWaMxwxNzAAQoF9epzIrJEUJa9dliq/cLZBv1i6hsoDuRmEkCAizplhAr93K+2+FJmymdjXEUb+nVeNbjMjcdAq148b9NSMXkiePduYqvYOoNzNCnsxZgaujvVGrwJz0Ad5Z4ZeyhpstMWHZezJ8yA6VDLsG00TW2L/q+QNPy2GoRxp3A0nWz3V+4Vf5Vjxz8YmyWQMyLIVnaO3AYsqiZRqPc/IO/erw9hZLmRNbKNQcR8K2NJAaO+cI9i3n43yvKLiQiLmR1nnICkREGgCzanYkBSb39tIAWhiiSzlnetbnUQDYXbSFF9wAO/k32wZgEaTQMUQqWMJtVoBxS9x/GE7e/1ODHEeHwibLOYYvneI1Ep+eMsL22poxv9frhybLoCIDwog7P/UAuLtzyk9pB3Yqo+pA8/X/TAvmBjK4oqXjAI3BClN7+5bHTeI8KikhlQRRKWjYAiNRR0mmsC9jRxzyWTVGrDs2g/wAyp2/njWE8S6neSE7B/Skb3a+hvOJiHucQ4pNrGJjGJiKKDEOIDgF64z/JyMzA9TKIk/vSMIwasXWrUfoDiKwL2SB+Iv4hQz5TkZdJSZGWRZGQBSsUivrUFwWtlAFgWCTgdwN9UI3JYkl2/iY9TN/M0PoMBM7kEeRwQdgscQuPSKjUiwwJ+Zq8X2wU9LoBlIdzupaz33Yt/vhHMkDokSaPu9gUUONTjfGKxzAUEhaAYs8IkC5oXQLxFYzXkPqZQfdlo155f0x4YB8ZziCZI5CQoAbUG06X36ibu1XcV2sn7OYkJmk0DqrZL3TtXKOZrl5XiEMzR1FI5bmIg6WETJy6UWSS3MFDcu3ettuPepkzTJl4WdYCdWYlEcllQT8FRpvfyTt43FjFZPVEZyf9JAkke10EDUyW2mR0A2ZgoHYbuOx7hOE5OPmiMqNOlyPmDEKwCsxFWQGrf/bBhhsfK10o8bdh5bdfZODGfPZhqtuelojnpMrohy0UgkKSTSVLEw20oqoQ1ayBW4N2t7dsCUVhmI05h6Z4yLZyEAfXQBYgCqBvwF3xd4hkuWFdPMibEAjeHUbJF7nc70bOxxW4XwnnTJGdI1mtZ3qkYno2G9DcmxW2OkJo4YTG93i3JJ+Kw7s/LbT6to8un/Uw+vY2cqsdfFglUGtmqnUWNxsznsR713xTycmpFJVlu9OrswWhqBFgjcb/AH87YK5XJF5lZpJOYsUcqMK0o/MkXSqEVpAQdJ8Xv2q9Dw55AI8xKGSNgY+WuhgSNRYsSxFaq0ihXvjjh9AAVX5+/RDysPv96549Uh8Yj5ESyCnpqtgQQDqeyVbcFhuD3LYZx6TmIHxoNwD2k87/AL4S+MJmZIJVInaPU+/K6aV3A+IEo7qlm/fHXIrCrY3VQK+oX/8AWGcjwNbuCmuzsrJaHBztx1r+kmxelZZI1fmwDp5gHXY6CRvpI7E4F8Nyc8s0axoLoSdTUVVQNRNGty2kCwbN+MOGSs8OS9z+Tv8A+hgDlOISZYiWMRtrjSIrIGr9UlgowrtW9+MVE7VJpPnQTM2TMYXu1dAT6J0ycDqlBK9/iLuaodlrsAAPAFfUpvqXnc+d3XQ0cUf5dbDfr1cwEbEtKgFdxpGL8frGWt8vEf7srgfyKN/rgFxT1S8sxfkorgxxhdTMDy5Gm7gC7NjTt2796M7AEf8Akrc/zv8AJcjFm1Sbnofom3jnBJ8yykwrGwBFrmQGomyjAwspAPY9xZrvWB/H15K5WNxBDHG+6jMKz7oyK1MFatTsWb3I8Xii3refNqQEGWGnqVWJdr2+egYwNxVBjsbruOiy6relVF7kgDf6k+cYe2GIgAHbjdahx3yDUaFohxOQNA7oVcx1INDBgDGwkBJU+NOGrj7jks/UQjxSjT3pZUb+Wm7HscIuYyaSAhlG4IJGzfXqG+DB9ToMvJDOfictkV15YBBTSpZS4KsPNAg1Y70ByO7wtLen02TMcRiBB6pi4Rnmk5qSqBJFI0b0CAaunF9g1NtfYfXHO+FKurLlxJJlxIoKQhdwoL6bu206VB3G14duBK6ZebMT9LSh5mvwoViLB3/Ux330lb32wByGRRFXSoBCrv8A4ANvb9sDbktxdZ89vdEOI7JLQDQHPous+n/UEWcV2i1qUbS6SLpdTQYWPYggggkHf2OCt45r6Fl0Z8i+mbLlSP7Ubh1r/C8v/wAox0nD0UneMD/NKzRd1IWeSziYxWJgiCphA/FjiSxrlI3cIGleQlqAOiOgLPY6pFYf3Th/GNWUGrAP3F4qrBC212gh3kuE5TlytIySal1regrpYhUZbNHsfY48uHSTxZdAIkdY4huJCCQF1dtHt9cG+I5Roczm1eQSNzS+oCukopVaGw0rS/4cL2RiXlrr5RGhf1SG+kfp5nfeqGOdVucw7gV910RE2YBxHS+aWDxTMmiWjRSDsq32DfqY73pHjzi/wuad4w5dSGuhyT4JA6hJv29sLc+Xah1yPo5QkKUApYAsDpstQBWwbsb1tgxlcjpLrE6MqMdLFS9qTam9YHuDtYrDeS2DQBGK9rSWFCXPqQXfRXs7m5kIA5W6k2VYdmVe2rfdhgJJm1C8qYqzZhtRcClpj1Df5SoXT/LBLJcK5k0heXToRV6EUCmJeyGLdio3+mAr8Mlu6M0KSsbC6u7C3XSOsVvsSN+2GMKaGIf/AF1NeaDkwOMhLRTfLrt/aM8WcVFGovW6brp2CkUSWIWtZjG5GL0GRfLh5ZUmYqpBPLRQF1AkjrIskAE2e3bFSDKx605aqEf8sTpqmDZj6eDQ3+uGv1ID+TzFWSImonua8k+5rGc/KLckCh5J/s3VFjks6/nyS5w/Jkp+X0yFhUupRrC3ab72dw67fQ7bY9+BZJlzcWnWdKyu2qF0AAjKg6mO+7DYYt+jM8ZmzB0gadCCm1XTS72AK3vb2A98eHrp+qFakYvHMqqhbcloz1V+kdze2FHXNJ3TwAa5PTZMvyHthIZu3y80a4JNrSMn5jl4GN/2jKbxYyMhLTg/plUfb4MZ/wB8J/oTiMUJkilco4ESdQatSg2b/SpJv23vDHJxOKFpfiw65MwiqGa6uOFSWCm6G57j2wB0Ba8tbv8AgQWSeAE7K7xSH+hyKBSF2Gw23zlHt+94GepM+3M5SltOykKSC7MaALiioH3qwbvYYV+N8O5TTKZ2Z10SCnKo2uXXpMeo11E/WipwQ41Mjl51gkWXT5l6LYMb06LO5J7+R+xhgmDe71Wf3S8D3TWAOOVVyMWcjhMZzLLEXWMJRJVaNop0WoKkbggV/PE4mi3EE2UFugkkghdNAkkmrPcnuKrcYsZzP8uAgkBuuNSzIQSrm1+bUVLDYaAewujgRGhbQZCqtErUBZ2KUztZUCyoregC58YLi94X63jYFEyoxp7uM7m/2VuRiFNAn6DuftgZl7IMnzBnPvS6nLabJIJFsaUe94P5zLJHDzaQLpiVGEgBJ09TultpNMCVBHcEk1ijAiSRSEqWEbzFBZprUOQR56rH7YbnyxLCHjoaSOFjf5S34Wh3MZX5ug6Qp7jdxajpPce41d6+uCsDFp+X2UKzWBZJDKvftVsdq8d8B85mVZAFcbR1YI3NA1+4U/5YuySqrahIEkUsAdQ/i7FSaINCxX+2NSYjXEhlXW3qrhydGkv4vdWs1BIrob1qDsoUWwak2o9wW7Vv471hm9KBBFmpmZNhR2FqqxMdRPejbV9Fwq5rPc3lCzFqVGDKGZrYxkFFFal1EKCDZIPasE/SsjNlykkTmF61iPTqbSADC7O40oCD2stqIseUW40rmDbf4JufIha4gO2TJmUK8MYObIyR1E/SDf8AzwGrYfYf6YvZ/wBRHlSHl5dEKkHnTBvBDKVjAG11QY98DsuCEW+4RQfvpGEM/HkiY3WKslOdnTsle7QboLeDMmKWCXYcueNj3+Uty3NDc0kjbe9Y7HjmforgcOZmnOY1uYmikjQyMEor5jBpgHQnfyfpjpmHsOMshAu+qSzpA+Y0ONlLxjGaxMNJS1MB/VnE/wAtk55gQGVKQntrYhE8Gupl3rBivphK/EsO6wQLG7qztK9JqXoACqx8WzhgPOg4hOkEnotsbqcG+a5hlcxHCrxrpIPy6XTf4YU6iWFG1JJPe/fHjmY41iAHKDIqHshrSVJ2Natgdtr7WO+D/wDwVv8Awzf8k/8ATjH/AAEkV+WYAgixCbAOx/T3xzBO3VdFdnutiCQqJ9Rb6WYAgL08twQCNtjIFA+gY4HZuRZOZbIS7o0pAA6VZRTUzAaiRfUdrs74IZDJzgMHgnDggH4MpB0oqWpCUQSCR98en5CaSZByZiiqSxaGQDuNK2yi9zdf2cMBrWONN/P2S7GNoHVz0Q5IYVdXjaJGU9gUCsLvSwo+aN14H7W4eJ5o7iTLWPazfnc3/tglJ6fLfNlSfvCf+nHmfS6nvk7/APJP/ThcyscKLSfUI5xxdgj2NIDnMnykEjzFpjLGUYbBDzuYaQGmAt2tge32xd4jxmaWJozmlkDAKeUos2at2VaVfl36f9se+W9MRjM6pIJ46tRHHlZGVl2KkSKKBbfVe4utsX+N5vNyKsH5KVInKAGnc6Q69DKq6UJHuSAB3Jx2I44+71SkEncbcLiTSyGbRC0ho2O+3PmqkolXME5aQxM0O5RA4YrLtqUIwGzDqq/rgdznlzC8yeZ2KONQJjGxQ6FQKB4ckhd9vtgxLlsxl6lhy0hZSAVWI9SllLJQHmhRrYi8eHFPT/NdpIlnTU6tyDlpQS+q2uStIUjyD70cYgYx+Odqd51uiZMj48wHlhrjhecfMWPlssZXfqZmOo2DrKFRbE7nq/fFDh7Is0aoVMYl1mTSpCv1bd1tb0kgdr2O2LHqT02OTpGVzBZiAGWOWQoP4qN7eK+/0sHwZc5BpA4dmGUOrMDFLTAA9NFD5N2brcDucAgZqGpM5UmnwfdNvqfNJPJFEiqJpFkQsQpI3VgWK2ABTEDZ+21HHtnFlJVZOXy3kVHbUQSGYClWzV9tyNrOAk08zH4HDs1HI5rXJHKRENt0tewqwNiCNywJGL+X4BmZY1OY/Mk2WVVDrpv32ssR79u2B5OtpDroeln2RcOWmlg/hXcnIkcb3lmLEyao0hrpLFQuqgGsUaW92JA22VeH5F9ixAUmiJCdgyMLLWFDFW6bHnYjfBDP5fiHM5ZXN8tWA5ixubU+6oLel8d9h5OPbinDsy5FB2ROWgAys8esIzOpIKMF3AH+IfXDQme+MNdQqqq/muTI2OOQlure7Px6UP7WF4LGwBZmcAtpsKDVgd9Tgjp20ncVubFeeXzRjZ4ctCpSJqJaUjciz+g9jY/bFlMpnl0oiEgPoVjHKNhQDdWW2FeSfB/enluB50aD1pq6GqKQkUR1MORf62N+d8Jlksl94b8ufsn2ZmPCGiMEeZrdUl4RJZ+FFpLhwvMIog9jpiAI9thVnftWx4aqANNEvYlisxs+5CmEe90W/ngxwfg+YOps00zxgMBCuXlBkIsDV8IUpNGgaI7mrxaTgmYMfLEcsZpbclpGYhCAlGMKiBiTQu/fGi942cf2v+Vpj2PP+Nv70pnMirldTHSooLVfZgwYED5TVfoG/cYF5ZeWxgjVSQCrvIZNBIAuNY7qwCttV7n2xb4NwjMiBARmw1UQQ1gjpIFpsNrBGNv+ET6o4kjzCaNTtII2vyoGp1IZm1Env+2AR94wuaSaH57puTu3gGhZ9Pz3WInmGwTLAeKUjx/d742TOuJESRFGvVTK5PUBq0kFRdi9xiz/ANn8x/7TNf8AKT/8WK3EPTmaK6lfMO8bCRVaJaYrvpsICCRYu/OFv8chp30KLqewWPqE1eh59GeA8Swuh23LIyuu/gAGb+eOkg45RkMvMMxk3jils5iNt0YAKVIkLmhpAjZ+9dVd8dYAx0MPV3IDhxa5mbpMxIPKxeJjNYmGUq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6148" name="AutoShape 4" descr="data:image/jpeg;base64,/9j/4AAQSkZJRgABAQAAAQABAAD/2wCEAAkGBxQTEhUUExQVFhUXFxoYGRgXGBseHxwhIhcdGSAXHRkbHCghGCAnHxsZITEhJSkvLi4uHCIzODMsNyktLisBCgoKDg0OGxAQGzImICQ0NzE0NDcyNzI0My8sLSwwLDcsLDQsNCwsLC8rNCwsLDQsLCwsLC8sLCwsLCwsLCwsLP/AABEIAOAA4QMBIgACEQEDEQH/xAAcAAACAgMBAQAAAAAAAAAAAAAFBgAEAQIHAwj/xABFEAACAgAEBQIEBAIIAwUJAAABAgMRAAQSIQUTIjFBBlEjMmFxBxRCgVKRJDNicoKhscEVk9IWNFSD0VNkdJKjstPh8P/EABoBAAIDAQEAAAAAAAAAAAAAAAMEAAECBQb/xAAxEQABBAEDAQYFBAMBAQAAAAABAAIDEQQSITFBBRMiUXGBYaGxwfAUkdHhIzLxFWL/2gAMAwEAAhEDEQA/AO1LjbGoxtgChWcTExMWFSziDExBi1FMTExMWopiYmMYpRTExMTEUUrGaxjGbxFFKxrYxknCnw/03l5ps3NIpMjZkjWrujALEiBNUbAlRV0TV/UYtWj3FeKw5ddU0ixjxqO5+iqOpz9ALOEfjfr6VXeOKNMvpAOvM2WaxqGjLoQ24/iYNuBWHPh/AcvA2qKFFc93q3P3ka2bv5OOW8R9QpHxCXMKSZhPIoqz0RoItD6AToLAsFo3pNUTYLG0E2eiw/Vw3le/F8xxGGIyZrN5sdGtTEkSAahYQhVBZxsCN/NbYfPQEBTIQITZGvqPc/FY2fcnufrjnPEPU7TyRmUM+lJIxIEVb1le8ZYlSNNbdwR9cdP9GsTkcsWrUYUJr3Is/wCeMyOB00R149lru5GE62kXxf2RrExMTGFFMTExMRRTGMZxjFKKYmJiHFK1jExjExFKWBjbGoxsMUrKyMTExMWsqYmJiYtRTExMTEVqYmIcDc/x7LQECaeGJj2DyKD/ACJvEURLHlmswsaM7sFRAWZiaAAFkk+ABgR/2wyH/jMv/wAxf/XBKOZJowyFZI3GxBBVgdu42IrEoqJbk9ZjmhVj+ECdTGy2kbawFsabDnv2jYUDWCPDvU8MqTyWUigO8j0FZdGvmDe9NdrokUexGF7P5U5GStBOWkZQsoNmNjSiOW9ymyhZN/Zu14zE3VPk5DpTN28brsSwRRLAf7RRLU3ZBb+HGQ7x6Silg0agkji/4mZzMO6JCqx6ujRzA4v5SW2IfcELXmqPleXiuby+mQ5jMRmTq1XWot53tdXv4sUT4DjwLJQZScmZohIxDZdLsR6wTqYAbPZ06j4Bo2ScMuWjlCxhmgVlJfMhY+l7BvTY6LNdR3O+AumNpnudLQdPK5tlvU2YzEel81O+jZuplBvYNakbd9rx5AAA1QHc9gP38fzw38E9O5PP5iR8uZ4o6IkEcaogIC6SupSAWtiQN/cDy+cM9GZOAhlhDuvZ5SXI+2qwv7AYE/HdMb1bLqw9qR4kegx+Me379VxGTNqlMWXa23Yb0Cdt99wMfQfBoNEESfwoo/ywp/iBxWH8rmsvEPiBArMqrpjLb0WNDVo1NpFkCttxbR6dzKyZaB0NgxrW4PYUdxt3BwaHHEXBXO7R7QdmFpLapEhiYxjN4YXMUxjGcYxSimJiYmIVFMYxnGMUrCxiYmJiLSwMbDGoxkYpUVsMTGMZxapTExMS8RRTExDjSS627+MRRBuPeqstlCBNJ1ncRINTke+gdh/aND644hx6VpM1NONSiWVnGpokOmwFFlWN6Qu3jfGc+8kPNOZBGZ3aQPsWfyQx7psKPYLXgYzwXJsYWmly7ZiWORE5WljpNCTXpU2w3r2omwcFkc2Ft+azE10riKoD3Q1J2JoZhfp/SEJ/zhrD/wChvWi5PLLBmY5SA8jCWIKyhWbULVaY9+6rgfxnJx6YQuR1ltiFDaowNApuWwIotuSdtIGAuS4XIMzmIcrFPMquK0LYVioYrrACoLY0WIusDinbNsRXutzROjGptH2pdxnOXzeVfUyPlpYzbA9JQjc6vFe/j9scV416tIjMRmErQuBBJBpPNZAGSdpDtYtbjQWSDZINYu+pFly8eW4VLKkKzs2YzDA0FVpD0a+1ABmYkUW0+DuxcLh4byzHAMm6J839W57fM5NkkgHc4xK4Nra0aKPUOaVLP5zJ8Sihn6I80pRJctaq0hZ60gkbi7IcWCCR3OxfOvtGn5eVmdhGkcrDlKxNjUQ7bDTeyk7YQvW2VyarDPknhFMVkGXkS606gRuaNBwDXevYY9c7CJq5mdzbqosLKhZQfe4yAxrbv5Pg4C8NcQ4hakyTEAwm64XQ8n6g4fwyAZdZudIupmSBTIxYguSQpOkV21HsPpiw3Fc1mBVDLRsARpYPMQRfzVoi+41HzYxzrgXAppnUZJFkETbysDHGLbWY2vUxPXJsoO0njG/qWV4HXKPmyywIEcLSIzGiqHctJoQi9R3JG2xsjy4N2FBTFaciWncnqfqUR9Z5vLLDHFBIjCGQSNGih1uiC0khJF7s+rdiTfgY6d6XyYhysMYkWXSlF1ohjZLEEeLJxx/J+nmmykmYEiBL2UjYgaDuasWK2vc+149/Q3qU5WVLdfy8jKsi6gQhbYOK+UgkX2tbJ7XgMEzCdI3INH4FOTYbXMc6N1lvPS/RduxnGqnG14atcpTExLxMRRTExi8S8RRZxjEvGDiKKXjONcTEVqLjIxqMbYpQrOITiDGGxYUSn629f5XhoqUl5iLWFK1V4LHsi/U/WgcIsX42SB15mViMZO4Sa5APsdifphf4HmI83nJ85mNMihjNJVUVBVUiAfwBou+wBHfs18XHDOXDPLlI1SU6VKrGh3vZtLgf2h5H0xh8ug1SMyHUulcA41Dm4VmgbUh2IOzKR3Rh+lh7YInHIfwrzP5fimeySA8pmkdAf08tlS/Y3qIPnoHuMdYzWYWNGd2Coil2Y9lUCyT9gCcEQapaZ7IxTLolijkU91kRWH8mGOT52KPKZvNwRSo7sEdDJpEasVZVgdl2VlABCkglaoYLz/iwjAtlsuzoCRzJGCj+/oXU5WuqjTV4wqcNzr65GIt5GcuHDCOdS5kDxswu11kDYitjYIIDkD/Gb3R8Md5IQw7ha5fgOchleds0TRLvzBUZFhn2uowRZsAbgY6t6J4cYoTKdYfMtzSriigKhUSqsEIEu/N9u2OVcb4tkljdGjqVkaNY2QHTrBUMStoqCy22+3ayaLcO/EHNwIEByk8SsiRsZGDlWsJrIsMbGgnvYJIrA8azu7n06Ik7NvDwOV68Wyq5nPCUoNLSEwzNFqOpUDKvMO2j4RYRiiA5PkkEvUEaZiRBmEyhPLdVrlo6MSp1qJWu9vHbb7hTj9QTyaooeVCHmMyoTqMThgNnb5FHY0taSQK3t1y7GWON3QM1d4XCrfYgh3UijYKmwCCLPgspcNwdkOEteOEI9cxxvHDPOIGEcsQRVjGl7Y6ibbcaQWoGqTzhQy8ZEakRwHSD8q5YEf2fnSQ1233++DXrXOM8oiPKKR3cQkZXDshJZnDKilU0ij0rr7nfAafKq6ct1VC1/wBW5NjcltJkZNHeiO9GtgxGDem3IE7C92lvC7D+G/DTBw+AMOuQGZ+/zSHXW5vYEL9gMcUzrSSZjPMrmNYpZncv0tvKQiN0kk3dewAwXy3rHimXuOCaOaMUo5yf1YAoLqsXdULJ8XW9WuE8a5uYErxokuZBjkkjDKHkSmVWjY3GxXUPOrp96wSR4DLajxamO8l4cOiyxyxkY5jlqo5i88VJdkPdLbbE1Qragb3U+N5RuSpWR3jcHSsgUsyghSe3SwtaPmxQx0RpCJCvKlIYWV/o5XYV216qNdu177b4sJw+K5c7J8mRQiNNlRpWGohvB0ExAVsGv2wrjvcX1XO/smHuIbz8F0DinH4IMt+akf4ZUFaolyw2VAD1MfYY51mfxhkRzqyXSaKrzGEg/vKUofscDJ8qfzuXy86O8HD8nSo2yvIqRAtsT2aVQTW2nzglFn8i+VlmfI5cxIFY8sQsGDMy2JGCUQytak32q7rDj3EHYJVjARunf0T6yg4lEXh1KyUJI2rUpJNdjRBrY4A/iP8AiMMi35eDQcyV1FpL0RjwGC7liN62obnCNwvMw5PieTkyyNFHmGQCIvZppGgcMQWVhdOKbbTWxUjDDE8cHF83HmIUabMTBkkdSfhmJaC/DZRuCDbLdDGroWshnipLkP4ncSlXSrxLpu2VV1NvsSDqpRv2XsL2w8/ht+IL5xzlsygWcAlXT5ZAtEir6Wog7bEWdqrAP1ZDBncxyNBSaBWKTxa/h7FgJEEfykodwaFHqBIB5xkeKtk5oMwp60ZZaPagXDJt7oQK/wA9himu1LT2ABfUwxnHnDIGUMOzAMP3F49MRCWMTExMRWsDGwxoMZvFKLbGrHEvCv6g9awZbWi3NKg6kTsnb+sk+VNjdbtXYY00F2wVEgblKi+kI+FZ5Zonb8vLDLHHETusmlW062NAME2LH5vvjfJ5riCZkvmkhGXABKozARggdetkAlraxe1mhgRFxbMZh4c08nVdKjUY1EmXRuWU2DAkkX824ojtj24rxkSROIoViaMBw5JddStYMSnpK6gBqIBFkAb3jE0ZDgD1H1TMIc5hLehPyWOCTnhuZzeYepczmK0wBtolPxAZ3I6XNjoUMfvd48uM+o85moniknVUkFMsUahSPK9RLEHsd9x98Ap5c1PmeWpQySiWZmqgCBbAC2YANagEewHjGIcpOYy39JAX5jy32Ne4bGZe8aaukvTjuF5yM6SxllFMBGzJeg+ULKfko7XuKYb7DFPjPE+XDydb6xKCiigBGVLDfTqBB1KOrtti2sc/O/LyMVEkPMUsvWRqKjatjqFG72H8hPqyHWIpQO6lW+ljVZ+g3BONRHoUBxfHkNcCRr29x/RRTgno7PZiFZVReVJbqHcKe1awpBIQ7kb7/S7x6T+hs7AykxIRNIkJMbByAziidgVP9sHvh04pkY8vLFxGaYosUEasgK0TpA2a+vYGlAN+MY9J5FJs0M7HmWlSeZdMe22l2cBtzpIUK2mgR284yyQk2OF0HsBFFN//AGdyv5PTFEkSkLK3SG1EC/iEkGQ35LXYBsYQ4MjmISq5fNNozAVFVnoxzWqtG3MVnVwu9WpIW+4vDtneM/leFrMVMthVASt9b6Qd/ABvFb1XlI5ZshItx89wruopnQhSIyR9wNXcWa74MW2EqHVwlTO5b8plkGXYFpHmjV+q36lVpTMTvqsUVGytKbJ3K/wyDmtLJKXZY0O8YtiAQDpSiNRal3vSq72NsMH4mes8q5hgy8bSfl511MgATSFMbxKbF7GrrTY77YAei+KSDOwolxB3KkOgYlSC2mlYaWO+57E3uBuKRpvZGjRrg2SyOYy0s/xQFXTZcto0mxIqlVGosBdith2AwrrmoWcRxEzxmmqTp+XuutLUiwrWNxpArqs9I4vxdYpVhKtqcqdgm4LgUnWNR1CjQ28iiCVb1tMkmYCIAvIVlVlAADsQz7LsTYC1vel/cWDUACTwnooDJI1lc/RWhxfL6aOYzC9hyiRr3PyghLJ7jVzL86hipwnjYSRcvICuVkzIzBVRtDocvptRZDNoJ9yD4JwDKLsCL387/qFkn39sV83muTvZdtu7BaABpdR8kljv3284BA8h3h3v8/LXRn7PjiY50h9/L+SunTGCbiCZ3LZiN0dWhlUXaswGjUCRoDlFFlbLBRe+3plpm/MydE3xANWoRkDSNIAIYFU7mqO7HtdYRTwmadAyMYy8EkiOrC2AYLy2I2Ac72b+UHY1grwz1Kz8LfPSTTcmJliZAoLljpGz6gT84OosD32OGyx8niqiuO/uonFrHah5pk4NwdszxF8wR8CBUhQgimZW1sqqBTBX0217FWWu9XvxA4gsLRCwHzAMcbOSFEiEOgJBBTUSV1A99OAXpL1FJkhHDNE7wujzaY1XVl7cMU0rXMX4gFKNQIarBFLv4t8UGazCpG2uPkxNEVNr1OWLk9hekLR3wbRYpK6/FqTunGTHl3fM6TpUlkiYv06a62ugTv3Pkd7xxn8irtGjAkO0cSA7sLfT3A9nXceSMPvGPUKPkBlxGwYJGCx1Aao9LA1pF2V31EVv38gPRZgHEYpcweXl4QCrOOkSAUqua6SDZ3odAPjGI43N/wBkWSRpG1L6DjQKAo7AAD9hWNzjzSQEAgggiwQbBHgg+RjbG0upiYxiYitQYhxBiHFKIT6q4kYMtI6mnICR/wB9jpU/Wu/7Y5QMskeldtMhKMGPzEgtqIPdjRv3v6DDh+JGe+NlINSqp5krs7Uq1pRdRrYHW5HuVrAnIxpTLEgzLokkkpePQJbFBIw4ZlUVVKDe25sklOY3FjvSXE+wA+J4Fnb1S0kZkfpugl54KjblE6UCAx/3VCnQe6uAtDetu3nGswZeWsd9R0xKewGtWAavm+EDv9B53wRyuYEjsyxxIvLUBYVpSNTEMT+s6a3od6xUyecUS6QwrLpIzdt6IqjdGkBv2sYLLFJIYX6a3Njy5TUWSI2TtPUAj3r/AKvbgEqRhTIo5ck76mYkaC6GGmWt0JC3ZFFrwcHDYkZ4ly68l1QNGEAGxY7gtTWSD9KHnsjZviamBoBZZgxkJFhFL2WI217MNh4s4aofUcSIAxzCNQARWR0o0AUmYFo0PYaqIo1hXOjbqBjPI39VvFmIBa7odl4+pJgksUEKRoFZEJOo0VimYIFBpdKyHbuSe4rCfnJAyrAXQy80qwoXsX6tJuh8pu7o1vi5PnWiZl0AhswSrAFhCWtmFE3KUDEA7WSQarBfL5HLvrUNzucDc2wdWAHTtWkigwoDdSD4xrDx3PfZ4H7lL50sZDT1Bv7f2j/CHjzUKqFgkEYAfLyGmgbsdLaTcZ/TajpumrYUI/Uv5XOtAkGXy8egpzC9KjFQ7TOWVS9R0AtA/WjsOj4PJEPzHO+PCpdCopekElWHzMGAphYG+FN8q+bbnSMzcxxK9Enc0NiboKCF/lWy77lxu4dbjsePVGim78U3kcroTZPJzRhIHikjjWy+pbUjs7SAB19tfVGN1Kirx4cXkkjyeWKDSwy7zAbII2kUKpW9rVEdtv19Vb7Jucybqqs+uJ2U1vZK3pDgWQwIBFfQruCBhg9W8c/O5bKysFMgEizAdmkjToK+ysJiR/frxgMbvDzaLLH4hXVAp/T0wNER6kErECQbCKQIwruSTp0+SL+2M57hMkW7TxqA5COpYhmSMSqY2oXqY6QQfnBx0PgXC5YGiEIjOUMYkL6lLu7LesjRe10KagAMenHMrJMJX5yHK/l3tAXa2CnqFMESiAQws2PBxgSi6V926rtV+OZwflYcxDI9zFSlFTQ0sztHrVpIzpU2Fa13wkRqANjfU2/vuQN/tX7YscHKyRSwuT0lNIDm11NZVDfTvqPT4bfG+byLRi7Lx33NBlsgW3hl7biiL3Fb4TyaoMvcrudljuXiR3BH7KjmC/SEIu7OxP0BofU+cbwQlCpKSsdJZmKd2NGz5OkWvt0XirxKWSNSYkDg6TJZqusIl772xH2IxayvBpJZ8xEcxGnKJsiFqso7kAsRQ0azv7YLEGtjBXM7YMs2U5p4HG/zW/D+JNkcwWCycsMvMBjYWtgkdtitlhddyO3ejxH06E4tyltssx/NjS1howDIexo9QKfyxjMT5jolRkmaSd0CrrXdY0G11YKxgdttP1wycGzzH8uqRjnjLlULDo0SSc7nnyVVQo02Lfp98NsJC5jWFuxRnLyNJMXcFGWMDRsdJkOpkdhtrGhSANir3gN6pyKo8c0YjRn1cyweqtJV6UWz9TLQFmrPbBqLhLqCqZiUBmJJtrs9z81E/cee1ADFYnNFnzOWVXkoIF1AMil/0lunspLeSQPrjHeaCCEYM1bFAhw9pSVSU2wb5gQwpSbGyitQUfKSdW7AVq0YGFEVn1KCxYAaaLOUaQgbeAD7Ch53bPU+bJggZopGZmXdRbIboMGjcae4ahYo9tqwKlyCiXSzfMI21VRK8sF1dTXXTnqoWQpIsYF+oeCHuN0tSQNrSAmn8K88dM+WJtYyskY8Kj2Cg9gHRiB41e1Y6BjjX4XTlM9Gt2rxTw3uBsyuDR71y2UfQ47IMOSbm/NLR/60VMTGaxMDW1gYhxBiHFKLlvq7Mls/mAhBaNIY6ckAdJlJFC9+YP3BwP8ARmYfNBpWGlE+GUU2JCdL9VrYC0u3Ykm+1YYPxE4c0Mgz0YDq4jglj7NesrG6k7HdyCDW1G9sJ3DIJo5GpzDl5HTmLqAYoWNrqG8Vam6lN0a2oHDkodLi6We/oN0vG5keRqePT6L39SRBMyYx8JDFK7aBpLAMNFaQor5xfV3Nm+kAG4ExKgvpBQSpThypYsFugCtAHbvv4Iwy+ovTcf5uRY2MQpDpTtpZaqie2oOTWx1G8AeDIkSPTGjNJRPcgNoBodhe3tuMJl7v0ccrOHce/wCUi6w6VwpUslmtMwWiRJsFLfKWpmsm9RGlk776Prvej4PEuoSuFXuqMeylwgVgCSyhtgvYBia2vFGZKK6gv9bLHR8hmLo23b5ywI+hw08L4NJmIUZJngsRnQ8SSDptTu4JYglh7dQPnC0rqI3q0xEwOKBZnJ5YKQkz6Wd4wxlY1bKQeXVHYuhB3JUG+qsY4dOIHSRkAGgxsmoKNdLpkverQk/4q8Yd+I5GeXRKJSixxNqiMIt2C6gLYUVJ2IHgkA4R+KSAq8qqBrmDkFh3aRz8224EmxPsPFYJjTESNsqsmEaCFc4j6jEkTxoqhnXSG5o6dR03QXfv22wf9G8LAydRNSvKCdStekRoSnzIQ2okg7gXteFpOHTSMtQuBqUlnpRWpD3vewpqr7fXDHwHMaRl4lKtzYiGhZ9PUgC6kb9DX0G9jQ7EXjp9oRuczXfCUw3sieGAco9JAma5bPTRhSCriS7NH+NVFCwbU3X0OOcxZBcvw6zJC8jkzBV3oNNEgWhvqKqW0jerH1x0CFWSSCGSKSNMxKIi8zrqoxOxRNDNudGnVYrVt4pU9TcXGazDOKEMTMkCDZQB0GUCvmYjv4Wh5OEcKJ7tim8qRrNwt/SvqMQQjLZoyojgvBLGOYUVzY3TVqAY+B0kUQb22416ki5LZfKTS5yad0Ri2tVUbHQOYO5C70Pck7YpZDh7zl0RHkCjmdCuSj/pIKg/OVIKGgaJsHc2M1wV4VldctJGK0s+mWgptWILLdtQFkjSjr3OoC3wVLS0ye2gj/Xn0rohPp5FSdxJpDdKRG7DgLTFWoAk+3cjB3MJqDxtVFNh59m2+hr+f0wFmjVgVZQQdq8f/wAP8sX+DzSO+ljaoNmO7MGNAN9V0kfWwcK9pYGg9+D/AF5J7sztAS/4SK8vj6+iDpm0kjUuJDEzRmTSBuodWN96N0QO5r2OGX1Bnc2WjeJ0RFNxzBXlEmqPrKqqtoWiwDML+bsbtVycWWLIp1OBKokiDNRUylWZtjtZsk7Xt5w38PyqRgJlnjc0oUGWTLs25ouArIW2O6gXpN4HIWsIoeljZVK+V7yZSPb7r0zSPOYBKvKnDu3S+rSgVlaRdt1caVGrfr2N7jw4xxSLLSyZhw/wUgiSJCPiahIypv4Fgn6DtePCZ0TTMNAlZ4VXk65io5hZ2aYqDKWRHGkKaF4smBMxmDPDU5haCaMRyKAxEboNTGwKZFsGjQOGMYDRaTmNuVbI8O4sRz3mgQylimXlZSpA3Chl+UgWdjfvXbBrhEvLaWUgw82NGljkpxGxDaZgVJHLY6gw2A+YgC8Zj4lBIGl/q15jHRbM0g06HYqNkJUFbJ0jvYoHC36gnkVXVJI8tl3LHQqAUekU76gX2KitgdwQe2M98HHS/qjfpn1bBuP2Tnls3LHFqzXJVqJVY3sv0g7WSN/3HY7eUrOcWabdCdbqNbkMTuAQRagKQK2AAG23cYMNxTnZZFhmQyTqI59GW5fSVJk0uRWwLrYvqP7YXOJQPlzpsGPSxSVu/St8uuxYAE35G9bHB8fED/E/hJ5WWAdDatEfSsenP5BEF6ZiQO/SInDMfNDUN/evfHchhF9BcITKyKCrGaXKxSySNudRADIL3A1BmCjYWcPQwSSQPdsEONmgUpeM41vExhbUGB/H8+0EEkqxmUoA2gNpJFjUQSDuFs15rx3wQGFf1/mG/LPAENTIyl6DAAVacvUGcsCR071ftigolz1V6vXOZdoYIMwrgpIJXRVjUpIrVbMNd9gB3uhXgSoMqHTHI4YEGhQFiiLfSL39727YXTnGkiTLokUn5cllheNqBIBKaLXVrLGm00A2nySXs8UUJqmKwsCdSuwBGymqNE7Mt0NrrB4sl0ezeqw/HbJRPRUOM8QJaCSVJY25BSXWBpDjSy/EXoN6pNwfA2GEThXGY+XENMjkBiStAAkl3G7jUFsm6I9t8OnqL1TGkWiBkleZXWlawq1pYtXnegCR5PjHP4+ATS6miDSsilpDewAq0DAbsf4RvQ/bC3gZE2Ho2yPdEENuLx1V7i/EITDHUqmTWzkiydLzSFUqu6Akn25lXtg7wnjWmWNElRlmkCgytqCBypaNo2I1qdNimBB9wMLXpuJ3zUWWErRiaRUtaNE7A9YN0ooC+4A98dB9AZRfzUhdDmNCNHR0lh8R4y+liF0kLRA7Fu294L3DXt1XwqD9LkN9aMMhAogjjhWaRtYRSzP06gN6KqTpFC6ob0SCKln0QrIequXJVAXWghABQqgB/MmzZwzplebwziEa5OJRzJZQ6unSv/eY9Sjq1LGyhVFiq7eA3DPTizxyLC2iQZmJQhOpCgVJHtL6QBR272FrqwMwBkfeF1Bp3KuWUvdQHKseluFTZkvJFO0EWprKKpUyH9CRupChTWojvVbkki/xTgMKQx5iGL5bEiCRuo6jZaS9VF7Uk2otWK0uDvEOLZXIQrFzEDRppSNnGpj2F+xZtyT2sntglkIisSK5VzoGpgBpYkdRA36SSf2x5jM7ayXv747R6thxYrf7LcUTWcBJWR4Vl5p4wqBg1s2oN8tURpeCParWyGPX3FYscZ9IgMwyY0hE5hiJLBrY1HGSbj2Vz5XsKF2GPhHBI8u0jJfWdgf0j+G+7eNzvQUeLO80xjzKX8sqcsH2dCXC/wCJWf8AdK84x/68n6nVjuNAcefU/K1p7Q4UVyLifLeCZyFY8p9JIGxq6BPY/Tvftg1NBlyjGFYiyIKKBAR/Tplu9tNofJFisEfUxTKZujqMWZDGgwUC3UyLqbar1HSRXUO+LPq/ILlsuzrmBKxcgq0+ksWctarHeok6AVPTSA97v1sWV+oY2Zo54WO6jZTdVjr96Sq7WQi/Nv8ANY0jy7+VUX+5oC7vF/guRMuaCiRuWFcyAJpJXpGnmBzpJfTVAEDVR74HLxSA2vNZQCLTSbvuNP6G+5qhZOG/0apaAzaQvMYhK36EZlXq/VbGRr839ML9pZkrYC47Xt6lPx4uNEBodqcdwfILVay2bVVVFhlAAFAAaiKNVvplRR/54J7YKtwyEsCYxYII3I7XWwNfqPj29sUON5UZjL6kBYrbKoNEj5XQH+La1/txpj34BxPnxBiQXWlcgbE1YkH9l1ph7WR4xw8h8j4WztJBb4XfY/t9FmIBkhj6HcfdXMvlEQdKgVX1OxJG5s92Y/ucV+KcHjmVx/VyMK5ibH7OBXMQ+Va/2NEXxjVZRqK/qChvuCSP9V/zGOczImD9Ycb5TJa2qSx6eyjzkoyqqxhhJqXUA+oqErYNREjEULKDfrsenqTKpBSo9vptQwBYDsBdaRZF6jX2ehpu5/Pvky7RoGGYYEE9llChL0/qLoENdvhk+d1eeUFmed2aQ9yNXfyCwGke308Y9AyZrg17Bz+FFgg76zI6m8co5HKkeXRndVjVFGpukbKB28e2nxgFxbi4zETRx5cyRuta5W5a+4ZVou2+4NDFORVVg2jURei2JQEMS5UMdidjsCTZAxXGYDOKZpL9yY1vYnZTqZTTVZsh/BXHZf2g97ajFfFcH/zcXFdryHEnoB8rXSOAeojNJkecYxOmqKTcC2CqilQQL1iYMAB3BHg10YHHz16Uy6pNECAqTTRxOukWblSLSpJ6SwssRZA7Hc4+hsBDtW6I9tUaoHceilYmJWJi0NQY1liDVYBogixdEbg/f642GM4nRRIH4g8Mjhy/NjQs9lQCSwI0E6NJ2C9Py9ro9wMLnG8pGseVZQDIzTPJIbLMU+GQXO5qwBv2X64c/wAS82y5VETZpZlUNR6QFZydvov73jnDvM/LT4IEOoLbPuHSLfSFOneInv3Y9vNxSRRPGrZbbE942Gy9cn6eTMZkO/UAhBW/KUyhq3pi+4HcIfY2z8Finij0SvDYDaVSwqi9Kd+1+QvahW+5Q5eJTLJrjEZCgoZIy2rS+2lSwFqSF6xsDWHvhmcWSCJo83CygDWZaVx4Ng2Q24G9eN98LZh1SEg2CnI26GC9j5fdC8/wV2hikzHK/NrmIyskZY7awQC0gtiK1G7rSaOA/Dc5Irc6Nngm1S3QFrqkLMhDrRF+GXwD4xbzXH44uJRyw1mRGDzS2w7FPhHtYBoeCSR7kUBxETSSsw0O8kkhRu9M7EV4YUQLFjD/AGZyQ/r0SWe2gCzjzpZ436nzMzvA8+iN0VpQqIol7AqxVQ+6AC9Q7Ee2NOH8XXIx5mRFImlCxQk+AJZAdzsCoAO5s7YxLko5HCupNoaPkaWXcHuPmJ9u+A/EciYmUiUPpshGJ1AHzpuiLA8jC+c1jpXQu+G3RNYtOxwSPddByXovLRZXVOizzy1blzQZyB0sDYAvdhu1dzgh6bykuXy6RoVkjCgxayUYKdxbBWFGzQItQRZPjmGT4jFrBlyuu1/SQmsg7u1Jufm8jYb9sHeE8YkBdYYJ48sVAVTLq0spHya26BQ7DxjlHDsObOdQO+/A9N9tlej3TzwT1B+YmljWJlWMfOSNztalasEGwCCQQLBojGvrGJ3hRIiVlbMQiNvYiQOW+wVWP7YQ8zxXkZs5khDOI9KKDSqCKMjgbml0gL+5bY1XzPqzOTNG8kioYiZEERAB2ZSxG7E6SdhtuOk4QPY9ZLZYKDR9fvaruy7hOX4mTKEy6n5uY7/ZBGQx+1lB9/tjm/CuEPnJn00pVGZy1AIoqyWNDa+xIvffF/jnFHzYllmJPSIwO2lQw2obamuyRXcbbDFr8PeIGPNcu0ufUpEhUagrudJPg9QoVvVY72HjOw8JkZ3PJ9ylo2h8pvosZ38Op7iSOSGRpEYhNQQ0KYkW3X3CmtqIN74LfhfxB2SXLSWeQQye4DMQyX5ogdvfDjxHNyRxTSFeTy12kkK0LP6CAdR8fehjl/ofigjzru7ABkmZw1bCppST7bql4FksM8Dm1uNx6pkBrCHA/lLoHp+UNlomHsx+x1sD/Ig4E5vLnKTiWJbjckaF83bNFv5smSM++tPIxb9GMzZDLswpmEjED3OYlJ28d8XuLzQrC35ixCaDEBjW9hukEqQQCG8GscSKbusp7CLa40R5j+RyEaSPXECDRHBVqKRWUMjBlYBlYdiD2I+hxXz3SY5KJphGa76ZGVe30fQ32Bwsen/U0MTNE8weHUdMtadz1fKarV+obU5sbPtYyXq3UQk0YQtLCAVNhdU6UHB7dO+oEj6DYkv/AJU8cpLG2wfMFDGW0tAOx/hGfUUOrLuRsyVIDXbSbavuuofvWF7J8EknD8lb0+XcAHetiAx7i7rDFx+Ufk52Uhhy2W1II6ujvdfq84A5P1DJEKTSpOw1Rk0K+WhQG4G9n6AeddngCM6jwTXyT8TpTbYhdqn6vyEsMSCRFAZq1K90QOoVQ2ZdQuxV4oZLJBBqbSf1aiAAq0NrJ7bf54vcYkkzPJMzyMhZylsq/KCDSIFrfbUd6vFLIJFbIQWkjlI1PTLy9OoKdQJB0mgfPbvjrM8EYIC4faELsufu3PAIG/8ACsenc1HzY3RDr1c1mA1A/GRgllNjekk3Y07gEUe944dwPKyNmMvGiNmFSWLXKljtImp376aGokMQSdqI3x3AYLCNiUfILdQDTsAPos4mJiYKl1gYhxBiHECiTvxP/wC7wf8AxUX/ANr45NxLLRTSkFQWSgWobkD+r3HYbk17kb710b8X+LBY4sut8wtz9SmtCpYB7d2J0ge2r2wqiHJrEIYwJJDHp5qKLUkf1gu9IBTUK7ah7nC8uzw6+lfNO458FEXug5F7d9tvqCPkv6jcfUYBZ3IprZmvrU6WCiifcgj21Gv4gQPGGn/hhHyyEn+2oI9v0aSL27e2NE4YrUZSrm7AU0t7b+5N712vx7AZksbZBsJzIjEjdJVLJ5bQirVE0xHavZP2BH7sx8Y9tAfvdLuGA3vtanwT29q28Y9uJZQIpkXpAPXZJFE0X3uiCbvyC2KLcRijGliNuvZbJJAHzAdSAX2NHq97xtjtfjat6msboKsSzExvrJWWFdalDR7HS49ga3B+xGM8L4U+bkYwhW01qdqA2Pax8zHah2oN4wEzvE1LLoBB1FdZYdQYjUWA3o2p77V77lt9KcVKS8rXEis1sNBjUsIglLqpmI0Dts1k9zhrJmdIxrq8Q2SWNCGPe1pFHcX+f9VZfSM7xxlJss/NNIA5rs7EoaOtrLN9a7YG58T5STlMpViabp1KbUurI1Udl2v3O3t0tJJFLWYUiS6bQ401QBFvpFi6+lHe6Cbxbg+cZFYNztMpYRsSpa10Ca2FgCzsfFGt7woZWtNSVSM2y0kHy/AtOCZJJeRLmyQCZkUkdErc24126tILPqBIBoC6vDbnlyYh0yJCQq6WEKxByzUBLGyOWi7E/uO+9jI81GYzlQoeWA6FAYjSydPOLhfh9RNVZN1R3x5T5oZpDlEkYZg6fzNxwqCBp18yRB8UdVVHvvuALxlkjpLLvDX080u6SNpHXz3SZNRtUOlWumkbYnWwEnso0iPYe1/qGLsnpxIqkM6SOACFVVo9QBshm88yr76DjyiTU/UKMRZT2K6u3Sw2YALY+47Y9BmUOkawS3yjyfO19/BrDmRI4HSw2AE7gYDJWNlkcG6iaHmPgjXribLZtY1yzMpRmLWrhew0ghyAa33GwB74UuH8Fj1jXZIAKqyj23N31jz+4sYLV/ljWdSVsfMh1L9x3H7gkYHh5eiQahbU5mdiNEJLD4gD7op6dzL8iJI8yy2QNA5LaWfOSRstMpagul6vyT5wZzDZnlylZmJVZqTlxHVWpVUgobsgAjz9MJmVySyRxGVUkIiUIOWoABAa6AtnN7sfPasNHB+AZTlZVmy0LczV1FFo/GsA7bkodvcKfbCuUyNr9f2HxK8zj54kcY29P+IC3o6RkUO/LlL6KbqUAQCUb7Enwa2FH2xhOE5uTNKWTLOsJRpNyoZq6Y2aj1VTVRrYnxi/l8lHDmlKRogE0i7KAKLSIF28fKMFeBTShGWdEQqwBKtqLu9yMWOwFLTfRaJ8DHSknlGGXDck/KghYzmy5BbwB8yg/GTFoMej8vITGkkcdAOjEAixtImkMVYCwY96LYrNFWxIJUlWI7WvST/leC/qjh5zLRKhUXG5Lne11RsB2u2JBHbsb22Ibh8BhLIyjpYNpYAgkpqNi6KXRq63317qVRB3uK19Vuuvh9otwsp4cdq/sIpN0xwruCIrZTYoszvdX3KOl2LG+BGTA/4hCGAYNNkmoj/3gIdj9Bi6zkkkm2NkmhvvsLCgt53IskknvgbI1ZpX/g/LNf1Ga1f6YahFFed/U9/kuf8AnK+iwoGwAA9hiY28n74xiFdBTExMTFKLAxDiDGcToouN/iPmoW4kbYnTltFn5BIpZtN9tQB7Ha9tyNqupY0RVoAlFUDyCyrYC9wAbJGwvfDV+LnpuGTKtmOpZA8SdOytqlWO3AFmg3ce33BQsllWkUpZicKI5iqqFUKKVVU2C7Cn1Emgx7WAFcqJjiHOOyZincxhA/demb4voZ0K9SMyGyLJXYkKtnxekkGvfCslme+dI8prSoO3ewAu9oRtWkafOHWXg0JJZ1Z3Y2zuzFie2om+/wBsbRcKjUEKZACb+e6+xYFgPoDWAR5EDL0BUZy4DXygX/C5XR+dJs0bmNWkO7HSqo36aGoNe2wv3xZX0zG7KyEyKQvMVXBKCqKikN35PZdt99ibcLjJtjI5uw0krsR23U30n6jGGc5ZS0QdwW18rU5sirdqJ1Kqjq1eP1DbBY8hrhpHPop3jS61tm/SNaUy6CRmjLSI1dBrzJRHV4U2SRdkbi5lfQaHLRyQzl5KjkXUqqjV1AMKLWSB3OxFVRIwch49l+Qq5aRWmmbQisRrMrDdpAOwA6j4oAL4wa4dk1hijiU9MaKgJ86VrUT9aJJ+pxwsztTIj/1tu/BG5A8/he2yjyJeeiR/UsWaMKs0KZURMH5msbMAQqxqrmrY7LVVtYF4t5bi2YTLvNPBusfM1Rg6RYJTmIepewJIsAEFtNmq0XGEz2cJm0pkMsTTOQFke6Xcmn1AFgF309xTYvxeqJUklaTLSSLMxSJVXYkWFBsXpZL30kWNu+HpGzysAdFbhRNbVfS/OrJ6BZZK5rr1IAgaMEB/mADHszNqNnUN01MzElQWJJr6Uc6ahkMalehnVksEdwPlF7IWU/xBjeJxHLSRrKJU5dLqRAzPpQtQAdFZenSy9RBpQKrY3JwxjYIFsxkAVPfy7Uv5f7efbHSa4A+q5cjHsFcnqqOblXVOybR83Sg0mgoCRihX8Isft9sGeJuuYGYkIkqLlCNSHXsdRIQ1dlq3FbfTF3h8+SZZmYDmaqAbYqdC1pBFRlSKLEbFT37YFZ7iIlhzKk08kaKi9iHpkdWIsAqVBNHycdKBzQZGu6/PYp7Jc+X9N3bT4QB72LQqRzv0nbwaB7X7kV28/wCmIkwtukiqsmv4QT5/9ftiSxDqI2uhtXk1dHzRP8sb5HJGWaOMSFdZI6mJBITX/CT+lhsN+2ONQte3mkkj3eTtufmjfDPTkpiiZJYQtUtpIWGk6KI1USNNHtdYOZ9I4I8nHuQs8EaE97AZQx+vf9zha4XxWaMxwxNzAAQoF9epzIrJEUJa9dliq/cLZBv1i6hsoDuRmEkCAizplhAr93K+2+FJmymdjXEUb+nVeNbjMjcdAq148b9NSMXkiePduYqvYOoNzNCnsxZgaujvVGrwJz0Ad5Z4ZeyhpstMWHZezJ8yA6VDLsG00TW2L/q+QNPy2GoRxp3A0nWz3V+4Vf5Vjxz8YmyWQMyLIVnaO3AYsqiZRqPc/IO/erw9hZLmRNbKNQcR8K2NJAaO+cI9i3n43yvKLiQiLmR1nnICkREGgCzanYkBSb39tIAWhiiSzlnetbnUQDYXbSFF9wAO/k32wZgEaTQMUQqWMJtVoBxS9x/GE7e/1ODHEeHwibLOYYvneI1Ep+eMsL22poxv9frhybLoCIDwog7P/UAuLtzyk9pB3Yqo+pA8/X/TAvmBjK4oqXjAI3BClN7+5bHTeI8KikhlQRRKWjYAiNRR0mmsC9jRxzyWTVGrDs2g/wAyp2/njWE8S6neSE7B/Skb3a+hvOJiHucQ4pNrGJjGJiKKDEOIDgF64z/JyMzA9TKIk/vSMIwasXWrUfoDiKwL2SB+Iv4hQz5TkZdJSZGWRZGQBSsUivrUFwWtlAFgWCTgdwN9UI3JYkl2/iY9TN/M0PoMBM7kEeRwQdgscQuPSKjUiwwJ+Zq8X2wU9LoBlIdzupaz33Yt/vhHMkDokSaPu9gUUONTjfGKxzAUEhaAYs8IkC5oXQLxFYzXkPqZQfdlo155f0x4YB8ZziCZI5CQoAbUG06X36ibu1XcV2sn7OYkJmk0DqrZL3TtXKOZrl5XiEMzR1FI5bmIg6WETJy6UWSS3MFDcu3ettuPepkzTJl4WdYCdWYlEcllQT8FRpvfyTt43FjFZPVEZyf9JAkke10EDUyW2mR0A2ZgoHYbuOx7hOE5OPmiMqNOlyPmDEKwCsxFWQGrf/bBhhsfK10o8bdh5bdfZODGfPZhqtuelojnpMrohy0UgkKSTSVLEw20oqoQ1ayBW4N2t7dsCUVhmI05h6Z4yLZyEAfXQBYgCqBvwF3xd4hkuWFdPMibEAjeHUbJF7nc70bOxxW4XwnnTJGdI1mtZ3qkYno2G9DcmxW2OkJo4YTG93i3JJ+Kw7s/LbT6to8un/Uw+vY2cqsdfFglUGtmqnUWNxsznsR713xTycmpFJVlu9OrswWhqBFgjcb/AH87YK5XJF5lZpJOYsUcqMK0o/MkXSqEVpAQdJ8Xv2q9Dw55AI8xKGSNgY+WuhgSNRYsSxFaq0ihXvjjh9AAVX5+/RDysPv96549Uh8Yj5ESyCnpqtgQQDqeyVbcFhuD3LYZx6TmIHxoNwD2k87/AL4S+MJmZIJVInaPU+/K6aV3A+IEo7qlm/fHXIrCrY3VQK+oX/8AWGcjwNbuCmuzsrJaHBztx1r+kmxelZZI1fmwDp5gHXY6CRvpI7E4F8Nyc8s0axoLoSdTUVVQNRNGty2kCwbN+MOGSs8OS9z+Tv8A+hgDlOISZYiWMRtrjSIrIGr9UlgowrtW9+MVE7VJpPnQTM2TMYXu1dAT6J0ycDqlBK9/iLuaodlrsAAPAFfUpvqXnc+d3XQ0cUf5dbDfr1cwEbEtKgFdxpGL8frGWt8vEf7srgfyKN/rgFxT1S8sxfkorgxxhdTMDy5Gm7gC7NjTt2796M7AEf8Akrc/zv8AJcjFm1Sbnofom3jnBJ8yykwrGwBFrmQGomyjAwspAPY9xZrvWB/H15K5WNxBDHG+6jMKz7oyK1MFatTsWb3I8Xii3refNqQEGWGnqVWJdr2+egYwNxVBjsbruOiy6relVF7kgDf6k+cYe2GIgAHbjdahx3yDUaFohxOQNA7oVcx1INDBgDGwkBJU+NOGrj7jks/UQjxSjT3pZUb+Wm7HscIuYyaSAhlG4IJGzfXqG+DB9ToMvJDOfictkV15YBBTSpZS4KsPNAg1Y70ByO7wtLen02TMcRiBB6pi4Rnmk5qSqBJFI0b0CAaunF9g1NtfYfXHO+FKurLlxJJlxIoKQhdwoL6bu206VB3G14duBK6ZebMT9LSh5mvwoViLB3/Ux330lb32wByGRRFXSoBCrv8A4ANvb9sDbktxdZ89vdEOI7JLQDQHPous+n/UEWcV2i1qUbS6SLpdTQYWPYggggkHf2OCt45r6Fl0Z8i+mbLlSP7Ubh1r/C8v/wAox0nD0UneMD/NKzRd1IWeSziYxWJgiCphA/FjiSxrlI3cIGleQlqAOiOgLPY6pFYf3Th/GNWUGrAP3F4qrBC212gh3kuE5TlytIySal1regrpYhUZbNHsfY48uHSTxZdAIkdY4huJCCQF1dtHt9cG+I5Roczm1eQSNzS+oCukopVaGw0rS/4cL2RiXlrr5RGhf1SG+kfp5nfeqGOdVucw7gV910RE2YBxHS+aWDxTMmiWjRSDsq32DfqY73pHjzi/wuad4w5dSGuhyT4JA6hJv29sLc+Xah1yPo5QkKUApYAsDpstQBWwbsb1tgxlcjpLrE6MqMdLFS9qTam9YHuDtYrDeS2DQBGK9rSWFCXPqQXfRXs7m5kIA5W6k2VYdmVe2rfdhgJJm1C8qYqzZhtRcClpj1Df5SoXT/LBLJcK5k0heXToRV6EUCmJeyGLdio3+mAr8Mlu6M0KSsbC6u7C3XSOsVvsSN+2GMKaGIf/AF1NeaDkwOMhLRTfLrt/aM8WcVFGovW6brp2CkUSWIWtZjG5GL0GRfLh5ZUmYqpBPLRQF1AkjrIskAE2e3bFSDKx605aqEf8sTpqmDZj6eDQ3+uGv1ID+TzFWSImonua8k+5rGc/KLckCh5J/s3VFjks6/nyS5w/Jkp+X0yFhUupRrC3ab72dw67fQ7bY9+BZJlzcWnWdKyu2qF0AAjKg6mO+7DYYt+jM8ZmzB0gadCCm1XTS72AK3vb2A98eHrp+qFakYvHMqqhbcloz1V+kdze2FHXNJ3TwAa5PTZMvyHthIZu3y80a4JNrSMn5jl4GN/2jKbxYyMhLTg/plUfb4MZ/wB8J/oTiMUJkilco4ESdQatSg2b/SpJv23vDHJxOKFpfiw65MwiqGa6uOFSWCm6G57j2wB0Ba8tbv8AgQWSeAE7K7xSH+hyKBSF2Gw23zlHt+94GepM+3M5SltOykKSC7MaALiioH3qwbvYYV+N8O5TTKZ2Z10SCnKo2uXXpMeo11E/WipwQ41Mjl51gkWXT5l6LYMb06LO5J7+R+xhgmDe71Wf3S8D3TWAOOVVyMWcjhMZzLLEXWMJRJVaNop0WoKkbggV/PE4mi3EE2UFugkkghdNAkkmrPcnuKrcYsZzP8uAgkBuuNSzIQSrm1+bUVLDYaAewujgRGhbQZCqtErUBZ2KUztZUCyoregC58YLi94X63jYFEyoxp7uM7m/2VuRiFNAn6DuftgZl7IMnzBnPvS6nLabJIJFsaUe94P5zLJHDzaQLpiVGEgBJ09TultpNMCVBHcEk1ijAiSRSEqWEbzFBZprUOQR56rH7YbnyxLCHjoaSOFjf5S34Wh3MZX5ug6Qp7jdxajpPce41d6+uCsDFp+X2UKzWBZJDKvftVsdq8d8B85mVZAFcbR1YI3NA1+4U/5YuySqrahIEkUsAdQ/i7FSaINCxX+2NSYjXEhlXW3qrhydGkv4vdWs1BIrob1qDsoUWwak2o9wW7Vv471hm9KBBFmpmZNhR2FqqxMdRPejbV9Fwq5rPc3lCzFqVGDKGZrYxkFFFal1EKCDZIPasE/SsjNlykkTmF61iPTqbSADC7O40oCD2stqIseUW40rmDbf4JufIha4gO2TJmUK8MYObIyR1E/SDf8AzwGrYfYf6YvZ/wBRHlSHl5dEKkHnTBvBDKVjAG11QY98DsuCEW+4RQfvpGEM/HkiY3WKslOdnTsle7QboLeDMmKWCXYcueNj3+Uty3NDc0kjbe9Y7HjmforgcOZmnOY1uYmikjQyMEor5jBpgHQnfyfpjpmHsOMshAu+qSzpA+Y0ONlLxjGaxMNJS1MB/VnE/wAtk55gQGVKQntrYhE8Gupl3rBivphK/EsO6wQLG7qztK9JqXoACqx8WzhgPOg4hOkEnotsbqcG+a5hlcxHCrxrpIPy6XTf4YU6iWFG1JJPe/fHjmY41iAHKDIqHshrSVJ2Natgdtr7WO+D/wDwVv8Awzf8k/8ATjH/AAEkV+WYAgixCbAOx/T3xzBO3VdFdnutiCQqJ9Rb6WYAgL08twQCNtjIFA+gY4HZuRZOZbIS7o0pAA6VZRTUzAaiRfUdrs74IZDJzgMHgnDggH4MpB0oqWpCUQSCR98en5CaSZByZiiqSxaGQDuNK2yi9zdf2cMBrWONN/P2S7GNoHVz0Q5IYVdXjaJGU9gUCsLvSwo+aN14H7W4eJ5o7iTLWPazfnc3/tglJ6fLfNlSfvCf+nHmfS6nvk7/APJP/ThcyscKLSfUI5xxdgj2NIDnMnykEjzFpjLGUYbBDzuYaQGmAt2tge32xd4jxmaWJozmlkDAKeUos2at2VaVfl36f9se+W9MRjM6pIJ46tRHHlZGVl2KkSKKBbfVe4utsX+N5vNyKsH5KVInKAGnc6Q69DKq6UJHuSAB3Jx2I44+71SkEncbcLiTSyGbRC0ho2O+3PmqkolXME5aQxM0O5RA4YrLtqUIwGzDqq/rgdznlzC8yeZ2KONQJjGxQ6FQKB4ckhd9vtgxLlsxl6lhy0hZSAVWI9SllLJQHmhRrYi8eHFPT/NdpIlnTU6tyDlpQS+q2uStIUjyD70cYgYx+Odqd51uiZMj48wHlhrjhecfMWPlssZXfqZmOo2DrKFRbE7nq/fFDh7Is0aoVMYl1mTSpCv1bd1tb0kgdr2O2LHqT02OTpGVzBZiAGWOWQoP4qN7eK+/0sHwZc5BpA4dmGUOrMDFLTAA9NFD5N2brcDucAgZqGpM5UmnwfdNvqfNJPJFEiqJpFkQsQpI3VgWK2ABTEDZ+21HHtnFlJVZOXy3kVHbUQSGYClWzV9tyNrOAk08zH4HDs1HI5rXJHKRENt0tewqwNiCNywJGL+X4BmZY1OY/Mk2WVVDrpv32ssR79u2B5OtpDroeln2RcOWmlg/hXcnIkcb3lmLEyao0hrpLFQuqgGsUaW92JA22VeH5F9ixAUmiJCdgyMLLWFDFW6bHnYjfBDP5fiHM5ZXN8tWA5ixubU+6oLel8d9h5OPbinDsy5FB2ROWgAys8esIzOpIKMF3AH+IfXDQme+MNdQqqq/muTI2OOQlure7Px6UP7WF4LGwBZmcAtpsKDVgd9Tgjp20ncVubFeeXzRjZ4ctCpSJqJaUjciz+g9jY/bFlMpnl0oiEgPoVjHKNhQDdWW2FeSfB/enluB50aD1pq6GqKQkUR1MORf62N+d8Jlksl94b8ufsn2ZmPCGiMEeZrdUl4RJZ+FFpLhwvMIog9jpiAI9thVnftWx4aqANNEvYlisxs+5CmEe90W/ngxwfg+YOps00zxgMBCuXlBkIsDV8IUpNGgaI7mrxaTgmYMfLEcsZpbclpGYhCAlGMKiBiTQu/fGi942cf2v+Vpj2PP+Nv70pnMirldTHSooLVfZgwYED5TVfoG/cYF5ZeWxgjVSQCrvIZNBIAuNY7qwCttV7n2xb4NwjMiBARmw1UQQ1gjpIFpsNrBGNv+ET6o4kjzCaNTtII2vyoGp1IZm1Env+2AR94wuaSaH57puTu3gGhZ9Pz3WInmGwTLAeKUjx/d742TOuJESRFGvVTK5PUBq0kFRdi9xiz/ANn8x/7TNf8AKT/8WK3EPTmaK6lfMO8bCRVaJaYrvpsICCRYu/OFv8chp30KLqewWPqE1eh59GeA8Swuh23LIyuu/gAGb+eOkg45RkMvMMxk3jils5iNt0YAKVIkLmhpAjZ+9dVd8dYAx0MPV3IDhxa5mbpMxIPKxeJjNYmGUq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6150" name="AutoShape 6" descr="Resultado de imagen para nación chile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6154" name="AutoShape 10" descr="Resultado de imagen para territorio chileno dibuj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Tree>
    <p:extLst>
      <p:ext uri="{BB962C8B-B14F-4D97-AF65-F5344CB8AC3E}">
        <p14:creationId xmlns:p14="http://schemas.microsoft.com/office/powerpoint/2010/main" val="70088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800" decel="100000"/>
                                        <p:tgtEl>
                                          <p:spTgt spid="3">
                                            <p:txEl>
                                              <p:pRg st="2" end="2"/>
                                            </p:txEl>
                                          </p:spTgt>
                                        </p:tgtEl>
                                      </p:cBhvr>
                                    </p:animEffect>
                                    <p:anim calcmode="lin" valueType="num">
                                      <p:cBhvr>
                                        <p:cTn id="3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800" decel="100000"/>
                                        <p:tgtEl>
                                          <p:spTgt spid="3">
                                            <p:txEl>
                                              <p:pRg st="3" end="3"/>
                                            </p:txEl>
                                          </p:spTgt>
                                        </p:tgtEl>
                                      </p:cBhvr>
                                    </p:animEffect>
                                    <p:anim calcmode="lin" valueType="num">
                                      <p:cBhvr>
                                        <p:cTn id="44"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image.slidesharecdn.com/caractersticas-del-territorio-chileno-1230645421083804-2/95/caractersticas-del-territorio-chileno-4-728.jpg?cb=1230638406"/>
          <p:cNvPicPr>
            <a:picLocks noChangeAspect="1" noChangeArrowheads="1"/>
          </p:cNvPicPr>
          <p:nvPr/>
        </p:nvPicPr>
        <p:blipFill>
          <a:blip r:embed="rId2" cstate="print"/>
          <a:srcRect/>
          <a:stretch>
            <a:fillRect/>
          </a:stretch>
        </p:blipFill>
        <p:spPr bwMode="auto">
          <a:xfrm>
            <a:off x="155576" y="765544"/>
            <a:ext cx="8733244" cy="5853889"/>
          </a:xfrm>
          <a:prstGeom prst="rect">
            <a:avLst/>
          </a:prstGeom>
          <a:noFill/>
        </p:spPr>
      </p:pic>
      <p:sp>
        <p:nvSpPr>
          <p:cNvPr id="3" name="2 CuadroTexto"/>
          <p:cNvSpPr txBox="1"/>
          <p:nvPr/>
        </p:nvSpPr>
        <p:spPr>
          <a:xfrm>
            <a:off x="2105247" y="318977"/>
            <a:ext cx="4508204" cy="400110"/>
          </a:xfrm>
          <a:prstGeom prst="rect">
            <a:avLst/>
          </a:prstGeom>
          <a:noFill/>
        </p:spPr>
        <p:txBody>
          <a:bodyPr wrap="square" rtlCol="0">
            <a:spAutoFit/>
          </a:bodyPr>
          <a:lstStyle/>
          <a:p>
            <a:r>
              <a:rPr lang="es-CL" sz="2000" b="1" dirty="0">
                <a:solidFill>
                  <a:srgbClr val="FF0000"/>
                </a:solidFill>
              </a:rPr>
              <a:t>Respecto del TERRITORIO….</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401340" y="893135"/>
            <a:ext cx="3285460" cy="4524315"/>
          </a:xfrm>
          <a:prstGeom prst="rect">
            <a:avLst/>
          </a:prstGeom>
        </p:spPr>
        <p:txBody>
          <a:bodyPr wrap="square">
            <a:spAutoFit/>
          </a:bodyPr>
          <a:lstStyle/>
          <a:p>
            <a:pPr algn="ctr"/>
            <a:r>
              <a:rPr lang="es-ES_tradnl" b="1" u="sng" dirty="0">
                <a:cs typeface="Arial" charset="0"/>
              </a:rPr>
              <a:t>Territorial</a:t>
            </a:r>
            <a:r>
              <a:rPr lang="es-ES_tradnl" dirty="0">
                <a:cs typeface="Arial" charset="0"/>
              </a:rPr>
              <a:t>: </a:t>
            </a:r>
            <a:r>
              <a:rPr lang="es-ES_tradnl" b="1" dirty="0">
                <a:cs typeface="Arial" charset="0"/>
              </a:rPr>
              <a:t>12 Millas de soberanía de las leyes chilenas, sobre agua, suelo y subsuelo</a:t>
            </a:r>
            <a:r>
              <a:rPr lang="es-ES_tradnl" dirty="0">
                <a:cs typeface="Arial" charset="0"/>
              </a:rPr>
              <a:t>.</a:t>
            </a:r>
          </a:p>
          <a:p>
            <a:pPr algn="ctr"/>
            <a:endParaRPr lang="es-ES_tradnl" dirty="0">
              <a:cs typeface="Arial" charset="0"/>
            </a:endParaRPr>
          </a:p>
          <a:p>
            <a:pPr algn="ctr"/>
            <a:r>
              <a:rPr lang="es-ES_tradnl" b="1" u="sng" dirty="0">
                <a:cs typeface="Arial" charset="0"/>
              </a:rPr>
              <a:t>Zona Contigua</a:t>
            </a:r>
            <a:r>
              <a:rPr lang="es-ES_tradnl" b="1" dirty="0">
                <a:cs typeface="Arial" charset="0"/>
              </a:rPr>
              <a:t>:</a:t>
            </a:r>
            <a:r>
              <a:rPr lang="es-ES_tradnl" dirty="0">
                <a:cs typeface="Arial" charset="0"/>
              </a:rPr>
              <a:t> </a:t>
            </a:r>
            <a:r>
              <a:rPr lang="es-ES_tradnl" b="1" dirty="0">
                <a:cs typeface="Arial" charset="0"/>
              </a:rPr>
              <a:t>24 millas marinas, Chile puede  ejercer la prevención de riesgos</a:t>
            </a:r>
            <a:r>
              <a:rPr lang="es-ES_tradnl" dirty="0">
                <a:cs typeface="Arial" charset="0"/>
              </a:rPr>
              <a:t>.</a:t>
            </a:r>
          </a:p>
          <a:p>
            <a:pPr algn="ctr"/>
            <a:endParaRPr lang="es-ES_tradnl" dirty="0">
              <a:cs typeface="Arial" charset="0"/>
            </a:endParaRPr>
          </a:p>
          <a:p>
            <a:pPr algn="ctr"/>
            <a:r>
              <a:rPr lang="es-ES_tradnl" b="1" u="sng" dirty="0">
                <a:cs typeface="Arial" charset="0"/>
              </a:rPr>
              <a:t>Zona económica exclusiva</a:t>
            </a:r>
            <a:r>
              <a:rPr lang="es-ES_tradnl" b="1" dirty="0">
                <a:cs typeface="Arial" charset="0"/>
              </a:rPr>
              <a:t>: 200 millas desde la costa, Chile tiene derecho  exclusivo sobre la explotación económica de recursos naturales.</a:t>
            </a:r>
            <a:endParaRPr lang="es-ES" b="1" dirty="0">
              <a:cs typeface="Arial" charset="0"/>
            </a:endParaRPr>
          </a:p>
        </p:txBody>
      </p:sp>
      <p:pic>
        <p:nvPicPr>
          <p:cNvPr id="4" name="Picture 4" descr="espacio maritimo"/>
          <p:cNvPicPr>
            <a:picLocks noChangeAspect="1" noChangeArrowheads="1"/>
          </p:cNvPicPr>
          <p:nvPr/>
        </p:nvPicPr>
        <p:blipFill>
          <a:blip r:embed="rId2" cstate="print"/>
          <a:srcRect/>
          <a:stretch>
            <a:fillRect/>
          </a:stretch>
        </p:blipFill>
        <p:spPr bwMode="auto">
          <a:xfrm>
            <a:off x="0" y="0"/>
            <a:ext cx="5087938" cy="6858000"/>
          </a:xfrm>
          <a:prstGeom prst="rect">
            <a:avLst/>
          </a:prstGeom>
          <a:noFill/>
          <a:ln w="9525">
            <a:noFill/>
            <a:miter lim="800000"/>
            <a:headEnd/>
            <a:tailEnd/>
          </a:ln>
        </p:spPr>
      </p:pic>
      <p:pic>
        <p:nvPicPr>
          <p:cNvPr id="5" name="Picture 6" descr="http://200.54.73.149/SUBPESCA_V2/mostrarimagen.asp?id=1491"/>
          <p:cNvPicPr>
            <a:picLocks noChangeAspect="1" noChangeArrowheads="1"/>
          </p:cNvPicPr>
          <p:nvPr/>
        </p:nvPicPr>
        <p:blipFill>
          <a:blip r:embed="rId3" cstate="print">
            <a:lum bright="-10000"/>
          </a:blip>
          <a:srcRect/>
          <a:stretch>
            <a:fillRect/>
          </a:stretch>
        </p:blipFill>
        <p:spPr bwMode="auto">
          <a:xfrm>
            <a:off x="357482" y="1509823"/>
            <a:ext cx="4829713" cy="48880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atic.icarito.cl/200912/614525.jpg"/>
          <p:cNvPicPr>
            <a:picLocks noChangeAspect="1" noChangeArrowheads="1"/>
          </p:cNvPicPr>
          <p:nvPr/>
        </p:nvPicPr>
        <p:blipFill>
          <a:blip r:embed="rId2" cstate="print">
            <a:lum bright="-20000"/>
          </a:blip>
          <a:srcRect/>
          <a:stretch>
            <a:fillRect/>
          </a:stretch>
        </p:blipFill>
        <p:spPr bwMode="auto">
          <a:xfrm>
            <a:off x="318977" y="318977"/>
            <a:ext cx="8399721" cy="614561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5791200" cy="926782"/>
          </a:xfrm>
        </p:spPr>
        <p:txBody>
          <a:bodyPr>
            <a:normAutofit fontScale="90000"/>
          </a:bodyPr>
          <a:lstStyle/>
          <a:p>
            <a:r>
              <a:rPr lang="es-ES" dirty="0"/>
              <a:t>Poderes del Estado</a:t>
            </a:r>
          </a:p>
        </p:txBody>
      </p:sp>
      <p:pic>
        <p:nvPicPr>
          <p:cNvPr id="4" name="Marcador de contenido 3"/>
          <p:cNvPicPr>
            <a:picLocks noGrp="1" noChangeAspect="1"/>
          </p:cNvPicPr>
          <p:nvPr>
            <p:ph idx="1"/>
          </p:nvPr>
        </p:nvPicPr>
        <p:blipFill>
          <a:blip r:embed="rId2" cstate="print"/>
          <a:srcRect l="-49299" r="-49299"/>
          <a:stretch>
            <a:fillRect/>
          </a:stretch>
        </p:blipFill>
        <p:spPr>
          <a:xfrm>
            <a:off x="457199" y="1301751"/>
            <a:ext cx="8599121" cy="4935538"/>
          </a:xfrm>
        </p:spPr>
      </p:pic>
    </p:spTree>
    <p:extLst>
      <p:ext uri="{BB962C8B-B14F-4D97-AF65-F5344CB8AC3E}">
        <p14:creationId xmlns:p14="http://schemas.microsoft.com/office/powerpoint/2010/main" val="2425964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72124"/>
            <a:ext cx="7620000" cy="5654040"/>
          </a:xfrm>
        </p:spPr>
        <p:txBody>
          <a:bodyPr/>
          <a:lstStyle/>
          <a:p>
            <a:pPr marL="342900" indent="-342900">
              <a:buFont typeface="Wingdings" charset="2"/>
              <a:buChar char="ü"/>
            </a:pPr>
            <a:r>
              <a:rPr lang="es-ES" dirty="0"/>
              <a:t>ELEMENTOS TÉCNICO-ADMINISTRATIVOS DEL ESTADO:</a:t>
            </a:r>
          </a:p>
          <a:p>
            <a:pPr algn="just"/>
            <a:r>
              <a:rPr lang="es-ES" dirty="0"/>
              <a:t>a) Burocracia: Funcionarios públicos, encargados de hacer cumplir las leyes y políticas estatales.</a:t>
            </a:r>
          </a:p>
          <a:p>
            <a:pPr algn="just"/>
            <a:r>
              <a:rPr lang="es-ES" dirty="0"/>
              <a:t>b) FF.AA. profesional permanente y nacional.</a:t>
            </a:r>
          </a:p>
          <a:p>
            <a:pPr algn="just"/>
            <a:r>
              <a:rPr lang="es-ES" dirty="0"/>
              <a:t>c) Diplomacia: Encargada de las relaciones internacionales con otros estados.</a:t>
            </a:r>
          </a:p>
          <a:p>
            <a:pPr algn="just"/>
            <a:r>
              <a:rPr lang="es-ES" dirty="0"/>
              <a:t>d) Economía nacional.</a:t>
            </a:r>
          </a:p>
          <a:p>
            <a:pPr marL="342900" indent="-342900" algn="just">
              <a:buFont typeface="Wingdings" charset="2"/>
              <a:buChar char="ü"/>
            </a:pPr>
            <a:r>
              <a:rPr lang="es-ES" dirty="0"/>
              <a:t>PRINCIPALES FUNCIONES:</a:t>
            </a:r>
          </a:p>
          <a:p>
            <a:pPr marL="457200" indent="-457200" algn="just">
              <a:buAutoNum type="alphaLcParenR"/>
            </a:pPr>
            <a:r>
              <a:rPr lang="es-ES" dirty="0"/>
              <a:t>Mantención del orden interno.</a:t>
            </a:r>
          </a:p>
          <a:p>
            <a:pPr marL="457200" indent="-457200" algn="just">
              <a:buAutoNum type="alphaLcParenR"/>
            </a:pPr>
            <a:r>
              <a:rPr lang="es-ES" dirty="0"/>
              <a:t>Defensa/agresión contra enemigos externos.</a:t>
            </a:r>
          </a:p>
          <a:p>
            <a:pPr marL="457200" indent="-457200" algn="just">
              <a:buAutoNum type="alphaLcParenR"/>
            </a:pPr>
            <a:r>
              <a:rPr lang="es-ES" dirty="0"/>
              <a:t>Mantenimiento de la infraestructura.</a:t>
            </a:r>
          </a:p>
          <a:p>
            <a:pPr marL="457200" indent="-457200" algn="just">
              <a:buAutoNum type="alphaLcParenR"/>
            </a:pPr>
            <a:r>
              <a:rPr lang="es-ES" dirty="0"/>
              <a:t>Redistribución económica.</a:t>
            </a:r>
          </a:p>
        </p:txBody>
      </p:sp>
    </p:spTree>
    <p:extLst>
      <p:ext uri="{BB962C8B-B14F-4D97-AF65-F5344CB8AC3E}">
        <p14:creationId xmlns:p14="http://schemas.microsoft.com/office/powerpoint/2010/main" val="3812171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spanish-world-map.jpg"/>
          <p:cNvPicPr>
            <a:picLocks noGrp="1" noChangeAspect="1"/>
          </p:cNvPicPr>
          <p:nvPr>
            <p:ph idx="1"/>
          </p:nvPr>
        </p:nvPicPr>
        <p:blipFill>
          <a:blip r:embed="rId2" cstate="print">
            <a:lum bright="-20000"/>
            <a:extLst>
              <a:ext uri="{28A0092B-C50C-407E-A947-70E740481C1C}">
                <a14:useLocalDpi xmlns:a14="http://schemas.microsoft.com/office/drawing/2010/main" val="0"/>
              </a:ext>
            </a:extLst>
          </a:blip>
          <a:srcRect l="-14465" r="-14465"/>
          <a:stretch>
            <a:fillRect/>
          </a:stretch>
        </p:blipFill>
        <p:spPr>
          <a:xfrm>
            <a:off x="-618690" y="293042"/>
            <a:ext cx="10582862" cy="5698041"/>
          </a:xfrm>
        </p:spPr>
      </p:pic>
      <p:sp>
        <p:nvSpPr>
          <p:cNvPr id="5" name="CuadroTexto 4"/>
          <p:cNvSpPr txBox="1"/>
          <p:nvPr/>
        </p:nvSpPr>
        <p:spPr>
          <a:xfrm>
            <a:off x="1406830" y="5991084"/>
            <a:ext cx="5750292" cy="646331"/>
          </a:xfrm>
          <a:prstGeom prst="rect">
            <a:avLst/>
          </a:prstGeom>
          <a:noFill/>
        </p:spPr>
        <p:txBody>
          <a:bodyPr wrap="none" rtlCol="0">
            <a:spAutoFit/>
          </a:bodyPr>
          <a:lstStyle/>
          <a:p>
            <a:r>
              <a:rPr lang="es-ES" b="1" dirty="0"/>
              <a:t>En la actualidad existen 196 estados reconocidos, </a:t>
            </a:r>
          </a:p>
          <a:p>
            <a:r>
              <a:rPr lang="es-ES" b="1" dirty="0"/>
              <a:t>siendo el más nuevo Sudán del Sur (julio 2011)</a:t>
            </a:r>
          </a:p>
        </p:txBody>
      </p:sp>
    </p:spTree>
    <p:extLst>
      <p:ext uri="{BB962C8B-B14F-4D97-AF65-F5344CB8AC3E}">
        <p14:creationId xmlns:p14="http://schemas.microsoft.com/office/powerpoint/2010/main" val="162483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apuexpress.net/images/news/10_12_2010_16_17_25.jpg"/>
          <p:cNvPicPr>
            <a:picLocks noChangeAspect="1" noChangeArrowheads="1"/>
          </p:cNvPicPr>
          <p:nvPr/>
        </p:nvPicPr>
        <p:blipFill>
          <a:blip r:embed="rId2" cstate="print"/>
          <a:srcRect/>
          <a:stretch>
            <a:fillRect/>
          </a:stretch>
        </p:blipFill>
        <p:spPr bwMode="auto">
          <a:xfrm>
            <a:off x="1439473" y="873273"/>
            <a:ext cx="6198781" cy="3678866"/>
          </a:xfrm>
          <a:prstGeom prst="rect">
            <a:avLst/>
          </a:prstGeom>
          <a:noFill/>
        </p:spPr>
      </p:pic>
      <p:sp>
        <p:nvSpPr>
          <p:cNvPr id="5" name="4 Rectángulo"/>
          <p:cNvSpPr/>
          <p:nvPr/>
        </p:nvSpPr>
        <p:spPr>
          <a:xfrm>
            <a:off x="3440872" y="4735984"/>
            <a:ext cx="3069174" cy="707886"/>
          </a:xfrm>
          <a:prstGeom prst="rect">
            <a:avLst/>
          </a:prstGeom>
        </p:spPr>
        <p:txBody>
          <a:bodyPr wrap="none">
            <a:spAutoFit/>
          </a:bodyPr>
          <a:lstStyle/>
          <a:p>
            <a:r>
              <a:rPr lang="es-ES" sz="4000" b="1" dirty="0"/>
              <a:t>EL ESTADO</a:t>
            </a:r>
            <a:endParaRPr lang="es-CL" sz="4000" b="1" dirty="0"/>
          </a:p>
        </p:txBody>
      </p:sp>
      <p:sp>
        <p:nvSpPr>
          <p:cNvPr id="6" name="5 Rectángulo"/>
          <p:cNvSpPr/>
          <p:nvPr/>
        </p:nvSpPr>
        <p:spPr>
          <a:xfrm>
            <a:off x="1388204" y="5491724"/>
            <a:ext cx="6920485" cy="584775"/>
          </a:xfrm>
          <a:prstGeom prst="rect">
            <a:avLst/>
          </a:prstGeom>
        </p:spPr>
        <p:txBody>
          <a:bodyPr wrap="none">
            <a:spAutoFit/>
          </a:bodyPr>
          <a:lstStyle/>
          <a:p>
            <a:pPr algn="ctr"/>
            <a:r>
              <a:rPr lang="es-ES" sz="3200" b="1" dirty="0">
                <a:solidFill>
                  <a:srgbClr val="FF0000"/>
                </a:solidFill>
              </a:rPr>
              <a:t>Conceptos, estructura y funciones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7179"/>
            <a:ext cx="5791200" cy="971425"/>
          </a:xfrm>
        </p:spPr>
        <p:txBody>
          <a:bodyPr/>
          <a:lstStyle/>
          <a:p>
            <a:r>
              <a:rPr lang="es-ES" dirty="0"/>
              <a:t>Algunas teorías</a:t>
            </a:r>
          </a:p>
        </p:txBody>
      </p:sp>
      <p:sp>
        <p:nvSpPr>
          <p:cNvPr id="3" name="Marcador de contenido 2"/>
          <p:cNvSpPr>
            <a:spLocks noGrp="1"/>
          </p:cNvSpPr>
          <p:nvPr>
            <p:ph idx="1"/>
          </p:nvPr>
        </p:nvSpPr>
        <p:spPr>
          <a:xfrm>
            <a:off x="457200" y="1038604"/>
            <a:ext cx="4625163" cy="5021954"/>
          </a:xfrm>
        </p:spPr>
        <p:txBody>
          <a:bodyPr>
            <a:normAutofit fontScale="92500" lnSpcReduction="20000"/>
          </a:bodyPr>
          <a:lstStyle/>
          <a:p>
            <a:pPr marL="342900" indent="-342900" algn="just">
              <a:buFontTx/>
              <a:buChar char="-"/>
            </a:pPr>
            <a:r>
              <a:rPr lang="es-ES" u="sng" dirty="0"/>
              <a:t>Hegel</a:t>
            </a:r>
            <a:r>
              <a:rPr lang="es-ES" dirty="0"/>
              <a:t>: </a:t>
            </a:r>
            <a:r>
              <a:rPr lang="es-CL" dirty="0" err="1"/>
              <a:t>Georg</a:t>
            </a:r>
            <a:r>
              <a:rPr lang="es-CL" dirty="0"/>
              <a:t> </a:t>
            </a:r>
            <a:r>
              <a:rPr lang="es-CL" dirty="0" err="1"/>
              <a:t>Wilhelm</a:t>
            </a:r>
            <a:r>
              <a:rPr lang="es-CL" dirty="0"/>
              <a:t> </a:t>
            </a:r>
            <a:r>
              <a:rPr lang="es-CL" dirty="0" err="1"/>
              <a:t>Friedrich</a:t>
            </a:r>
            <a:r>
              <a:rPr lang="es-CL" dirty="0"/>
              <a:t> Hegel, filósofo alemán nacido en Stuttgart, </a:t>
            </a:r>
            <a:r>
              <a:rPr lang="es-CL" dirty="0" err="1"/>
              <a:t>Wurtemberg</a:t>
            </a:r>
            <a:r>
              <a:rPr lang="es-CL" dirty="0"/>
              <a:t>, en 1770. Para este filósofo, </a:t>
            </a:r>
            <a:r>
              <a:rPr lang="es-ES" dirty="0"/>
              <a:t>el Estado es racional, representa la manifestación de un concepto moral previo a la sociedad misma. En él se unen lo particular y lo universal. Lo diferencia de la sociedad civil, en la cual existe la competencia, las pasiones y los intereses individuales. El Estado, en cambio, unifica los intereses de los miembros y no puede estar sujeto a una norma más alta, ya que el Estado elimina el interés competitivo de los individuos y lo transforma en un interés universal para controlar los conflictos de la sociedad civil. </a:t>
            </a:r>
          </a:p>
          <a:p>
            <a:pPr marL="342900" indent="-342900" algn="just">
              <a:buFontTx/>
              <a:buChar char="-"/>
            </a:pPr>
            <a:endParaRPr lang="es-ES" dirty="0"/>
          </a:p>
        </p:txBody>
      </p:sp>
      <p:pic>
        <p:nvPicPr>
          <p:cNvPr id="2050" name="Picture 2" descr="http://1.bp.blogspot.com/-S2w9nLGF8p0/VXc29z-p7GI/AAAAAAAAB7M/6SkiBHJRjuI/s1600/hegel.png"/>
          <p:cNvPicPr>
            <a:picLocks noChangeAspect="1" noChangeArrowheads="1"/>
          </p:cNvPicPr>
          <p:nvPr/>
        </p:nvPicPr>
        <p:blipFill>
          <a:blip r:embed="rId2" cstate="print"/>
          <a:srcRect/>
          <a:stretch>
            <a:fillRect/>
          </a:stretch>
        </p:blipFill>
        <p:spPr bwMode="auto">
          <a:xfrm>
            <a:off x="5427033" y="1534632"/>
            <a:ext cx="3096733" cy="2973571"/>
          </a:xfrm>
          <a:prstGeom prst="rect">
            <a:avLst/>
          </a:prstGeom>
          <a:noFill/>
        </p:spPr>
      </p:pic>
    </p:spTree>
    <p:extLst>
      <p:ext uri="{BB962C8B-B14F-4D97-AF65-F5344CB8AC3E}">
        <p14:creationId xmlns:p14="http://schemas.microsoft.com/office/powerpoint/2010/main" val="3581029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ox(in)">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02149" y="786809"/>
            <a:ext cx="4540102" cy="4401205"/>
          </a:xfrm>
          <a:prstGeom prst="rect">
            <a:avLst/>
          </a:prstGeom>
        </p:spPr>
        <p:txBody>
          <a:bodyPr wrap="square">
            <a:spAutoFit/>
          </a:bodyPr>
          <a:lstStyle/>
          <a:p>
            <a:pPr marL="342900" indent="-342900" algn="just">
              <a:buFontTx/>
              <a:buChar char="-"/>
            </a:pPr>
            <a:r>
              <a:rPr lang="es-ES" sz="2000" b="1" u="sng" dirty="0"/>
              <a:t>Marx:</a:t>
            </a:r>
            <a:r>
              <a:rPr lang="es-ES" sz="2000" b="1" dirty="0"/>
              <a:t> </a:t>
            </a:r>
            <a:r>
              <a:rPr lang="es-CL" sz="2000" b="1" dirty="0"/>
              <a:t>Karl Marx, conocido también en castellano como Carlos Marx, fue un filósofo, intelectual y militante comunista, nacido en Alemania en 1818. </a:t>
            </a:r>
            <a:r>
              <a:rPr lang="es-ES" sz="2000" b="1" dirty="0"/>
              <a:t>Para él, el Estado es una superestructura determinada por procesos socioeconómicos, cuya función es permitir la explotación de una clase sobre otra, a través de una ilusión de universalidad. Así, el Estado está subordinado a la sociedad civil (la burguesía) y sus intereses.</a:t>
            </a:r>
            <a:endParaRPr lang="es-ES" sz="2000" b="1" u="sng" dirty="0"/>
          </a:p>
        </p:txBody>
      </p:sp>
      <p:pic>
        <p:nvPicPr>
          <p:cNvPr id="30722" name="Picture 2" descr="http://www.biografiasyvidas.com/monografia/marx/fotos/marx340a.jpg"/>
          <p:cNvPicPr>
            <a:picLocks noChangeAspect="1" noChangeArrowheads="1"/>
          </p:cNvPicPr>
          <p:nvPr/>
        </p:nvPicPr>
        <p:blipFill>
          <a:blip r:embed="rId2" cstate="print"/>
          <a:srcRect/>
          <a:stretch>
            <a:fillRect/>
          </a:stretch>
        </p:blipFill>
        <p:spPr bwMode="auto">
          <a:xfrm>
            <a:off x="387202" y="1380423"/>
            <a:ext cx="3238500" cy="32480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ox(in)">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7441" y="723014"/>
            <a:ext cx="7620000" cy="5686600"/>
          </a:xfrm>
        </p:spPr>
        <p:txBody>
          <a:bodyPr>
            <a:normAutofit/>
          </a:bodyPr>
          <a:lstStyle/>
          <a:p>
            <a:pPr marL="342900" indent="-342900" algn="just">
              <a:buFontTx/>
              <a:buChar char="-"/>
            </a:pPr>
            <a:r>
              <a:rPr lang="es-ES" u="sng" dirty="0"/>
              <a:t>Weber:</a:t>
            </a:r>
            <a:r>
              <a:rPr lang="es-ES" dirty="0"/>
              <a:t> </a:t>
            </a:r>
            <a:r>
              <a:rPr lang="es-CL" dirty="0" err="1"/>
              <a:t>Maximilian</a:t>
            </a:r>
            <a:r>
              <a:rPr lang="es-CL" dirty="0"/>
              <a:t> Carl </a:t>
            </a:r>
            <a:r>
              <a:rPr lang="es-CL" dirty="0" err="1"/>
              <a:t>Emil</a:t>
            </a:r>
            <a:r>
              <a:rPr lang="es-CL" dirty="0"/>
              <a:t> Weber fue un filósofo, economista, jurista, historiador, politólogo y sociólogo alemán, nacido en 1864. </a:t>
            </a:r>
            <a:r>
              <a:rPr lang="es-ES" dirty="0"/>
              <a:t>Con un acercamiento más funcional que el de Marx, Weber señala que el Estado es una forma particular de dominio, caracterizada por el monopolio del legítimo uso de la fuerza.</a:t>
            </a:r>
          </a:p>
        </p:txBody>
      </p:sp>
      <p:sp>
        <p:nvSpPr>
          <p:cNvPr id="1026" name="AutoShape 2" descr="data:image/jpeg;base64,/9j/4AAQSkZJRgABAQAAAQABAAD/2wCEAAkGBxMTEhUSEhMWFhUXGBcYGBgYGBgdFxoaGh0XGh8dGBgYHSggGxolHRUXIjEhJSkrLi4uFx8zODMtNygtLisBCgoKDg0OFxAQFSsdFR0rLS0rKy0rLS0tLS0tLS0tLS0tLS0rLS0tLS0tLS0tLTctLTctLS0tLS0rLS0tLS0tLf/AABEIAQcAwAMBIgACEQEDEQH/xAAcAAABBQEBAQAAAAAAAAAAAAADAgQFBgcBAAj/xABAEAABAwIDBQYEBQEHAwUAAAABAAIRAyEEEjEFBkFRYRMicYGR8DKhscEHQlLR4SMkM2JygpLCFLLxFRZEVHP/xAAWAQEBAQAAAAAAAAAAAAAAAAAAAQL/xAAZEQEBAQEBAQAAAAAAAAAAAAAAARFBMQL/2gAMAwEAAhEDEQA/AH2ZeznmuOXAFhqisclTKRTRg1GXAEptNGp006FFFxGPplDLFJ1aPJNzRQNOzXMl7JxiHNY0uecrRqffFQdbets5aDIE/EbuPvkhiS7MmwBPkiHB1P09NR+6Y7Pxz6kGBl65jfyiPCVZsOYH91n6hpA+cyhiI/8ATK36J8CP3SXbNqjVjvK/0VoNasBGSG9IkeoKXQpXzGTI48x4IYpz6RGoI8RH1SS0q8VXGLgeYMedioLGvw0w4ZCTqDafD+EMQDqZQy0qTr0MomZB0I0/ZAdSREe5hSSwqQdTSOyQMCwrgYU/NJc7JFMspSHAp8aSQ6kgkCFwNRoXgxCOMYnTGobGp3SYhRcPSToU12gxOQxFhpVYIv6qGp4nO6GZYmMzja3IC5+Sit8t5Glxw1J8NFqjhxPFg6DiVHUcW9mHJaMrdB0/1Hx80KiN+dtB9fsmGWU7WkBzpuQD6KN2c13INbwnW/HXUHwTGtTGZznd4yZvxN/Lh70BWxxkNOl7c/ssqudHaLWNg5nHSRoPA+MaQnFHaxaZNQt5ZnNnjxIcYvxVLGJEif3T7B4kyC1rR1Ped6EqmNCw+1QY/tXU/wBQHrxan2F3oLpDH036/mOv+khUyk4n4qtQnk0n6AKTwjHCSxzieVSP+QB+arK6bO2y5xh9MDq0j+Cfmm+2Nk0sSwukGBo61+ci49FVGY/Ie+HNzGbnM0z8/Q+Sf0touka3uNSPAOs719IuggcW99AFheWt0EnMyf8ANP1K7snb8P7GtbkSdDpB6Hmbpe3A3vZbO1I5+P76H5qq4gCIIi+o0HTx+RRWmuYkFih9z9pdrSNN/wATNOrfHip8NRk27NeLE6ypJYiw3FKUh1NOw1IqNshXiiNQ3m6UwosOaYTukmdMp3TRKfUSovfXbX/S4Ylv94/uM89T5BS+FHBZJ+KO0zVxYpj4aIyjkXfm+ceilIgsGDmJcZuJ6/z+60HZNFtamKeXNFrTlbawFota/E3VE3dwLq9QU6YJcCL62MX8ua2zdzYYpsE6/P3ZItU6t+HLak94ybgnn4cdU1q/hLUcJDgDPy8BofPitiwuHAungpckVgm0/wAOa1ISO8OirlfZlWn+WOR4nhrqF9OPoghQ2P3ao1DJbHgAqMJ2d24BLac8JdnyjybA4p1RxuKa6XFrW6wKTvqXCVuGH3fptEAEDlJA9JRHbCpHVs+KiMmwe8ojLWbTObUuY4aeoTDFbTph39MZWG2ac1Oba65eh4dLrYam6eGdM0xfkqXvR+HJYHVcIeHepOFnDp16qinV64qSKhkt0cNRwBnle/z5qtYkPDzTcBIOvA8sx+jhx+R2tynsrgySyZzA3JY4cTqQRr4pxiKRq0DA79MSDAkt5HoL+U8kVHbOx7sNVa+SADBHMaFp6rU8PiGva17TIcAQehWLNqTIdpx8vuPmFeNytquINB50u3n4IzV4Y5LhNKTk4a9EKKDUFkVJeNUWm79V5iS83SqYQh1RCfUSmlBqf0WI1h5h3Ze8eE/JYBtHHGpXqOkHM9xv19lb3XcG0qhPBjz6ArA9lMD6kGNc3joBfy+qlF+/DfCCgTUd8Tmxx9+wtOwOIE/RZnsGsGvgiRz081bcHjbAC3TkqlXihUkJ41VvZ+I6+qncNVlA5hcyrq8jL0Ly9ddhB5JeEpeQZH+Le6P/AM2j3dO0jUEaPHhAnmqDsTHntAYhxHfabgiwJA4gcY4GfD6O2lhw+m5jhIcCCvnDbuxKlCtDcwioezf1BOW/SYjkTyRs4x+6bm1w5rS6lUMAcidASLCILZ6N5oGy9nPoY1rTMCfQzH3Wj7jY2pWokVaQa6mQLiO9qLcLx6iE13thlak8CQ4jKY/I8TlPUGPTqjLzCiym4dCKwoQfMvPdZDabpZ0Qps8XRKKS/VGohCHmGCkqYTPDNT+mjRpt8xhMQeVKp/2lYnsEkOMW6/QH3zW17zH+x4j/APJ/0WJ4KoWtiYJMH34e7rNFp2LU79riTJ5+XvRXLD0ojgefRULd6tFSSQR7j9loOAoF8gGREt0jzVSpHD14A5qx7PxvNRVDZUNAM3Sv/TXN+E87dVSLVTqgrrnKFwGIc2Gu19+/JOsTjMr2DmDy6IYkHOiEqVG7TrZaWcnQtPzj7ouGxAcAQeCJh7K8hgxeULFY+nTEveAOpQwaqLKubS2JTq/EyYuPHVT1HGMeO64HjYhIrMsixAU6bWkNaIkfDz0nzVb3+oMbTBPxBxy+BOYR4Fw9QnG9+JfSexzZ+NpnzFvDVVz8RqznOosaZzNdmHQBrreRH+0oDsvdFaUCm6UViMjtCI0ITUsOQIeLotAIbmo9BqNQ/oBPmBM6ATppRUXvrUy4GuebY9SAsYw8RzMe5Wxb70DVwrqTLuLmwBrryWN4YGQ2I1nx0v6LP0Jzd4S6ffn74K5v20MO0QZcegsFU9i0mwSeH0XSA6rnqfCD7srEq8bN3ixLwTkceRMQP4TTae+uKozNF2XQOcPC4K4N9KVEBtNkuAEMETH+Mmw+ZUZX/E3E1CWCnRaALMewvc7hAdET4hCDYT8QajXtdUaDOvjCd4vfXtMRSDYi4156qsbaBkirSptqaluXJcybFpynRd3I2eyrjWS0925BFouLoY03a2PdU2fWLfytkQDNr/ZZnS/Eeu1ga2x8D1/j1W+0NnUgwsyCCIPVYbvxu46hjW0MPRzNcMzfObk8AFRF0d89q4iaYecrjwB06Qrvu5uhUqNa7F13uOoB0HjZUbB7MxL3OY51Sm0AwYytJ0ABAt5klRFJuOZVNOnVr5yQGxVqWvEm8R15IPoGjst1EA03y0cDxA8FL4HG9oLiFkmxt49q4V+XE034mgTAfEVP8wgCW+PqtM2BiW1GZ28eYId/qBFigi9+8LLWWkE5T9j6wPNVnabGur03O1yEaXGVvLl3yP8AUrxvdRJoGJmYt1BH3HoorYuAY54xFRt2gwJtJiZn/KEKi8BuziH0+0ygcQ1xh5HhFlHBS+9u1atc0GUXFuHc5z3ubIc4U+8BP6SR524KJaOeqJRWuXQVwJRCIWUaiEghGoFFh7RCcNCFRKOCjTMds46rTq1sNVcSC8ljuIm4g+BhVujhv6lzcz5+Mq/fiRs7M1lcC4OUn5g+s+qo9JxzsPHMFmic2VhiWOH15JvjcM7OGtAE2aeA69U62BjO8QZuevPgtAdhW4hoBAng60hVKz/AbEFJ4NdjiOFRh1B1Bmx+qt+x9lYPtO0ZRc5wMjMe4HeFwnnaVcN3HMLmcNT6ckZu06zxlp0cg56fXxCqaBt/syCalJs6mQCb21Kr26WG/tecNjpxjgpPalAgZnOlxNzwEr27ECqHAagXRGpUD3Qo/bmym1m8ngENdxHSU+whloRiis4w2Bc2pkfId0t5geZuDwU7S2G+QRU8ZH7KexmCbUEOHgRqE3p4OoLCpbrqhhWEw2QXOYniQjU8K0HMBHQaLtKlFyZKW+qAjSN2++KLzyE+iq9BtStSfhwcpLSTJjuu5cdDqpjejGZaNQgXggeao+9GxXCtQxdN5Gek2GkmQ4XInSCHC3+FEq04zBNp4PKLZGBg8MzJVcCmqz3jBAVNXuAH/cfoocBGSmJYauUwigIrjkakUBzkagUWJCiU4Ca0U5RTXbODFahUpni0x4i4+ix/H4ch0nmCPHitrIWW72YUsquYBMOnyN/v8lKGOEqFlWeEz5GVd9kbXdA4x9FQiTI8P49VMbIxZBBhIlaezbIIEiOGqbOxkk3joNFWKeKNiCpOhVLvvCrKH3nxDy5rG6HxsIv9E32RtPsn+HE8v2St4czCKnWPAEKr4mqRMNJHEhFxuOyN4GkAHip6li2PsCvn/Z20a4c0NNlIbS33xjajW0mCm1pAJIu7zmAhjZcdjBRe0uPcecvg5PwQVUzVfi8M3MIDmzm0M8Mvmibr7TdlNKqTmZaTxHNBP4l0DVMX1Sl415hNBUtdDVY35xLuwyt+J1RoidQLkeifYDB/9SynmPdpgAibS2OHkoradQVMVSYD8EPM3BILbR71Vt2Y2cwIAYOIgB1pkoIvex4y0WN0EkeAgBV+E72rju2qlw+Ed1vgE1RCmooQwEtiATkaghI9FGoe0nJwHJrTCc8EUovVT352eTlrN4d132J81aik16IewscJDhBQZFlLgZ1b05fvZOcFiBopPb+w3YZwdmDmOdA/ULaHyUJSpmbafuoLBTxEDX35qd2PUGQuNuSpDaku5CbqYqY4hoYzxM6WmdOirOJDbtQOYRAvcD34qlYsxZouDw4qfxGNdkYTeQ46eA/dRVVvfa6TD3ADoOfvkhABWLKJfftC+AeQ8J8EfZ2PBrN7QNqAkWcCRfjBMSnGPwLQGNJF8zXEH84MR4RBBUU3Bd4Na7nMiLC/0Fkab5sraDajA0OaQ2BLbWi3d4IO0aDQRUYYcLGBr8lluE2m+hRDBJ/UCbw4zFrqaq7Ze7I1piplu2bEWg/4SQfojLQDjGuYDmE9DP0ULj9oNDHnNzjnINh4yY8lW8K6pQePiLCe8T+WRIvEEHgVFbf2u5xcyIAvI4iRBPn9UEzsGiX1jUOkODRzcY5XgEz4NCm9sbXJa6iwREh5HHw6KH3HbD3F1zNibwJa23Uy4+BCPtP+/qCNHGffhCAdNqWAk02orW3RHgEtoSmtRG00DMo9JBcLpxRRqHVIJ0Ag0U5aihEJEo7kEhBEb14XPRJH5SHemvyWZVcRw6keH8LYqlMOaWnQi/msb2zhjSrOY78pIHONfMQpQVtTqPfNSTMdAAbqAT8jw8yq+yofmnVOrIdA1HPikpiUftBkgXLQ0t6iR+4+aiam0SIDYsAPQk/dLp4YkX8/f3R6GH6Ajym0e/NEDdia7iXCi58mYDSReTb1RGbMxtRxcKBFrudAEW+asGyt5H0QGMw4PieHSVIf+8MR/wDXbkImYn3qPUIKR2mLbnplheOMNnTkYTqht0DIKjS17XMPeESGmYJ5WA9VbK+8Ae0EjK02sNOh5FVPeSkx/fYM0XLSCDA1PCw81RdMDiZpupmT+mBY5XAnXh3jbqozbuGJpg5QHOsOeUw7TgZI7vDMFGbO2u99AUyADk7txwuLixBAIjhl5p9sza2fIypcRJzOvmIa3uzp080Rb9xMNlpNfUF5ho5DiecHM30QMU4PqvePzOJ/Y+ildhsApuySf6hlxmTcgnqJdA8FGupDMY0kx62RCA26KxiW1iIxqDrWpQCVlXYQRhCPRCFlCcUWosPKSctKBSCMjThek5ea47xXggSqB+IuAhzawFjDSetyPl9FfzqofebZ/bUHt4gEjxCiVkrXDrp7Kkdk4btCKYiTGpj2ExrUcvzsn274Jqd0wbdLEiTPIBSKnNoU6bGwCSG2JAhuboDp5i3nCh2VMjmkCSfhtNtIjnqVbsbgxVPZ5mkXd3b/AJnAC2sloHGVWcZhnMqi83IidLEkmNCNfJaZiR2hU7OrTaDmyg1KjoswRAB4Tw8UjYuKFWnlkw41IE8RleADH+HlwUPtZ7ntLASKYDRlFg5wkSeJiCBrxRN2SWHswLth8/p7wBH+aC4W5orlfEl75Bu9sOtALh3TI5kgHxunW69B76ndAL2/lfJY7oRrB0kHyQtn0W1KtQR3KbRU8e0cyPCS4haBsvd9uGLagc0DMA7WRnAtbWZJg+KFVrE7ObSpGq2iKZedBDqYcJkM4tJHeF4M9VA7Nae0NSJtIk2l1hMcJEdLK/b1uJpubTsSDmnQNHctGsmD5BUOkMoc0RJygE+bptzKEafutVe6i9kSabQTxMnMTPW5t4JOHAcARoVad1tm9jQaD8RALjzuT/yWa7wurYDGvpNJ7KpNWkDduUm7ROmUyLcIRMWcUkrLCRsXaTK7MzbEWc3iD+yemmiG8JTKaMWIjGIuIKLpzSCFCcUWosOaKK+UikEQhFCQ0SoLJJaEA5XHCQRzEIuS645sIlZRvRgTSqutYmR58PVR2zXjMAReRfwubeUeas2/NcVKnZN1aJJ+33VSa4h3UcOfioTxbNhV3mXZw3vZieMAzbn3uHVB2jSFRvbtMGT2gI/XIJHR0z0JhMcNioMn8wHhMH7n5J5gXhz4Dg7uOAvGYG0XsTp9VUK2lhQML2liWZT3eJktk9Ydfq0qvUqxbQgvympINiJabQCOJiFaGPYyhWp1OMDrIcBPmAfSVGbN2fnrU6Z7wpA1B/iIDn+YhrUVfd0NlNNMmoBmGUu4RlswE8QBwPGTyh9trG5qnY0y3sxJqGxyuBbltrnNiPLqm2yKjgKQE/1HmoTMwDlyz0GY+i9jA1xZlljM4qPcCGWbMBxHxCDcWu4oisbyVXspXcSKnAmQ1uV0gcNTGXk0eKH+Hewji6+Yz2NMguMWMh0NB85Pglbz0K1Z1GhRpFxN3xwc4nLMwJLTxvHitZ3O2EMHhWUbZol5HFx9j0RUwxkAAaAQFmP4012h+DaPjmq7qGw0ehP0WoPcACSYAuT0Xzzvjtz/AKzHVKw/u2DJT/yjj53Pmg9svazsPUFRngRwI5LUdlbQZXYH0zIOo4g8j1WJ1KikN394KmGqZm/CfibwI/fqppjasnRKyHkmexdsUsRTD6ZnmOIPIqWYFVVnKj0guZUZjEBaYRXNsu0mIoagZlq4Gp26kktpoAAIOLeGMc46AEnyTxzVQd9t6B3sPSOtnu/4j7olVjB4ztMUHO0e4gz/AIp+V/km22MA6k4mP5TNlQyCNQbK44hza1LPA7w9/NSHintxFhPAR8zy8UfBOAcZsAcw5zINuQkfNNsRRynKToY9z6oEEEmehHMa/ZTVWna+LFRunxNAIME2mSeOrT/uSNhYzvzlBe3vMExmaYBZfWRw8VCPrTbNwAgC+l/suVnlmUtmdZ5AHgfEKpjTtnY1pbUpsDg1tN76QI+AvaWlv+7MY5lR1TaDq+Ja2lBjI1s6DugzBtfWYtIXt18O/aDn3yOGUVHAQS03kdZDbcYFtVpO7m62HwjQKTZcJl7rvMxMnyFugVTCN0thCjTz1B/WeS6oZm/IdAIViXgqB+IW/gw04bDEOrmznC4pD7v6cOPJA2/FLexrGOwlJ3eI/rOB+EfotxPHpbismwzSG5pu6/vyQcRVzuDXGSTmcTMm838U5cdLIuG9VqEWp2UMhZsU62btGpQeH0nFpHoehHELUt098KeI/pvhlXkTZ3+U/ZZASi0bGQVRtYZdOGMXgxOaTFR6mxFDEsNSoQDLEh7eaZbZ29QwzZqvAPBou4+SzjeHfCriZZTmnT0gHvHxP2Cgmd9N7WMaaNB0vNnOGjRyB5rMc0zedbfNGrUygCl5eKzaCNPuPorJunTc+nWv3WkR4mdPRVj3qtK/D7Z39hc4g/1KruPBsN+xVhVM29hcr83D6H+Y+Sg6jZMi50jn7+yvO8uFaS5pCb/hZu1/1OMdUeP6VC55F5+Ef8vIK4kMdg7HFVxpPhj5HxA+unC3qlYvYtQvikwljX5bgiQdTH6YvK0feHdbNWFWm0zbMBOnkOFtNJ6K1bH2cxozXJiJJkgGDF9P4CobbnbvswlItaBLiDPEiBYzyurA54aC5xAAEkkwABxJ5KL25tihg6Xa16mVugGrnHk1upKxfezfHEY92QTTw4NqYN3dahGp6aD5oLPvz+JxObD7PPR1f69kD/3Hy5rNqVI/EZOpM8eNzx8UYYbLBPHihYm5yg2Mf+VCBYUEkuPH6IpCX2UCOiR2ZlFeJQyUZzEItVTSYRWBJIRGFEtbsAjMCqu1t76NIlrP6jhy+EeLv2VX2lvZiasgO7NvJlvV2qNNH2pt/D4cf1XjN+kXcfIaeaoe29/a1SW0B2Teerz56BVd5JMkyeaGWoEVXlxLnOJJ1JMlcaEU00lwUwBcgVnD38kqq2SkarIBUE8env5Lc91MBk2fh5/QXf7iXfdYgG94Dn7utZwf4hYSnh6VKpTq5msa3utaR3QBY5lYIzeHC6wJJ4AcTp76rQd0dhNweGbTgZ3d+oeb3RPkLAeCgd0cbQx1Z1Sm14bRyu74AlxnLEEzEE+QVp2xtvD4YA16rWTcAnvHwaLn0Wg7ySoPfLeuls+lJ71V8ilTm7iOJ5NHEqB2j+KWGaD2FKpVd+UkZWnzN48llu28fWxVZ1escznGwGjWjQAcvfFAnau0q2KqurYmoXPNgNGtH6WjgPqk0K7RZcZhCRmJty4fyi9kCAGgDmft4qBOIr5hBHdF78fBMqDS4knS/v5J1jRbIu0qRaBHkg40peWFxszpwhLy2VShVUIhGcEOEQMpTSuOXg5FkPqaJlSaaKSiEhtlwtXS5Ic9CQrKgvB0CK50FCLzwKNGlVpKESR+xR3P+Sb1XwTHFZoe7Io56jRzJ+mseaebfoBuUDkfsh7oMLsSxup7x9Af2RduVj2paeFiLcynE6h6eJq0XB1Go+mTF2Oc08eRRwXVX56rnPedXPJLiOEkmea7UaNPY9UguDY9+yinjqbW2TfEO5H0+y9Vq2BVn3O2G2DjMUMtBkloM988IB16fwtCvjA1IDnWnnqfdkfKGt5Rp/KkNsbUNeqXEBrRZrRENby8evG6h8dVkgDjARCaDJJJ8Lp4KKBRaB0T3MiU3dThN3j3/wCU4ruKakygS9yElOHNDQcevMXHLgKNRKALxK8vIkcIPBCvK8vIpLyRZALjPkFxeUoC8x803eCffvkvLyyLN+GtAuxrJ0DKh+X8pltGp2lao7m50eAt9l5eVgY4p2W/qITMOfUcI8OC8vILvubuS6uWvqwKYGaZBMX5HxS969ris4Mpy2hSAbTHOIGYjmfp5rq8tCCDTHNAoMzOzR74ry8iHLRwSmleXkAqr7X1QIkLi8gS8oTl5eQjjguNC8vI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28" name="AutoShape 4" descr="data:image/jpeg;base64,/9j/4AAQSkZJRgABAQAAAQABAAD/2wCEAAkGBxMTEhUSEhMWFhUXGBcYGBgYGBgdFxoaGh0XGh8dGBgYHSggGxolHRUXIjEhJSkrLi4uFx8zODMtNygtLisBCgoKDg0OFxAQFSsdFR0rLS0rKy0rLS0tLS0tLS0tLS0tLS0rLS0tLS0tLS0tLTctLTctLS0tLS0rLS0tLS0tLf/AABEIAQcAwAMBIgACEQEDEQH/xAAcAAABBQEBAQAAAAAAAAAAAAADAgQFBgcBAAj/xABAEAABAwIDBQYEBQEHAwUAAAABAAIRAyEEEjEFBkFRYRMicYGR8DKhscEHQlLR4SMkM2JygpLCFLLxFRZEVHP/xAAWAQEBAQAAAAAAAAAAAAAAAAAAAQL/xAAZEQEBAQEBAQAAAAAAAAAAAAAAARFBMQL/2gAMAwEAAhEDEQA/AH2ZeznmuOXAFhqisclTKRTRg1GXAEptNGp006FFFxGPplDLFJ1aPJNzRQNOzXMl7JxiHNY0uecrRqffFQdbets5aDIE/EbuPvkhiS7MmwBPkiHB1P09NR+6Y7Pxz6kGBl65jfyiPCVZsOYH91n6hpA+cyhiI/8ATK36J8CP3SXbNqjVjvK/0VoNasBGSG9IkeoKXQpXzGTI48x4IYpz6RGoI8RH1SS0q8VXGLgeYMedioLGvw0w4ZCTqDafD+EMQDqZQy0qTr0MomZB0I0/ZAdSREe5hSSwqQdTSOyQMCwrgYU/NJc7JFMspSHAp8aSQ6kgkCFwNRoXgxCOMYnTGobGp3SYhRcPSToU12gxOQxFhpVYIv6qGp4nO6GZYmMzja3IC5+Sit8t5Glxw1J8NFqjhxPFg6DiVHUcW9mHJaMrdB0/1Hx80KiN+dtB9fsmGWU7WkBzpuQD6KN2c13INbwnW/HXUHwTGtTGZznd4yZvxN/Lh70BWxxkNOl7c/ssqudHaLWNg5nHSRoPA+MaQnFHaxaZNQt5ZnNnjxIcYvxVLGJEif3T7B4kyC1rR1Ped6EqmNCw+1QY/tXU/wBQHrxan2F3oLpDH036/mOv+khUyk4n4qtQnk0n6AKTwjHCSxzieVSP+QB+arK6bO2y5xh9MDq0j+Cfmm+2Nk0sSwukGBo61+ci49FVGY/Ie+HNzGbnM0z8/Q+Sf0touka3uNSPAOs719IuggcW99AFheWt0EnMyf8ANP1K7snb8P7GtbkSdDpB6Hmbpe3A3vZbO1I5+P76H5qq4gCIIi+o0HTx+RRWmuYkFih9z9pdrSNN/wATNOrfHip8NRk27NeLE6ypJYiw3FKUh1NOw1IqNshXiiNQ3m6UwosOaYTukmdMp3TRKfUSovfXbX/S4Ylv94/uM89T5BS+FHBZJ+KO0zVxYpj4aIyjkXfm+ceilIgsGDmJcZuJ6/z+60HZNFtamKeXNFrTlbawFota/E3VE3dwLq9QU6YJcCL62MX8ua2zdzYYpsE6/P3ZItU6t+HLak94ybgnn4cdU1q/hLUcJDgDPy8BofPitiwuHAungpckVgm0/wAOa1ISO8OirlfZlWn+WOR4nhrqF9OPoghQ2P3ao1DJbHgAqMJ2d24BLac8JdnyjybA4p1RxuKa6XFrW6wKTvqXCVuGH3fptEAEDlJA9JRHbCpHVs+KiMmwe8ojLWbTObUuY4aeoTDFbTph39MZWG2ac1Oba65eh4dLrYam6eGdM0xfkqXvR+HJYHVcIeHepOFnDp16qinV64qSKhkt0cNRwBnle/z5qtYkPDzTcBIOvA8sx+jhx+R2tynsrgySyZzA3JY4cTqQRr4pxiKRq0DA79MSDAkt5HoL+U8kVHbOx7sNVa+SADBHMaFp6rU8PiGva17TIcAQehWLNqTIdpx8vuPmFeNytquINB50u3n4IzV4Y5LhNKTk4a9EKKDUFkVJeNUWm79V5iS83SqYQh1RCfUSmlBqf0WI1h5h3Ze8eE/JYBtHHGpXqOkHM9xv19lb3XcG0qhPBjz6ArA9lMD6kGNc3joBfy+qlF+/DfCCgTUd8Tmxx9+wtOwOIE/RZnsGsGvgiRz081bcHjbAC3TkqlXihUkJ41VvZ+I6+qncNVlA5hcyrq8jL0Ly9ddhB5JeEpeQZH+Le6P/AM2j3dO0jUEaPHhAnmqDsTHntAYhxHfabgiwJA4gcY4GfD6O2lhw+m5jhIcCCvnDbuxKlCtDcwioezf1BOW/SYjkTyRs4x+6bm1w5rS6lUMAcidASLCILZ6N5oGy9nPoY1rTMCfQzH3Wj7jY2pWokVaQa6mQLiO9qLcLx6iE13thlak8CQ4jKY/I8TlPUGPTqjLzCiym4dCKwoQfMvPdZDabpZ0Qps8XRKKS/VGohCHmGCkqYTPDNT+mjRpt8xhMQeVKp/2lYnsEkOMW6/QH3zW17zH+x4j/APJ/0WJ4KoWtiYJMH34e7rNFp2LU79riTJ5+XvRXLD0ojgefRULd6tFSSQR7j9loOAoF8gGREt0jzVSpHD14A5qx7PxvNRVDZUNAM3Sv/TXN+E87dVSLVTqgrrnKFwGIc2Gu19+/JOsTjMr2DmDy6IYkHOiEqVG7TrZaWcnQtPzj7ouGxAcAQeCJh7K8hgxeULFY+nTEveAOpQwaqLKubS2JTq/EyYuPHVT1HGMeO64HjYhIrMsixAU6bWkNaIkfDz0nzVb3+oMbTBPxBxy+BOYR4Fw9QnG9+JfSexzZ+NpnzFvDVVz8RqznOosaZzNdmHQBrreRH+0oDsvdFaUCm6UViMjtCI0ITUsOQIeLotAIbmo9BqNQ/oBPmBM6ATppRUXvrUy4GuebY9SAsYw8RzMe5Wxb70DVwrqTLuLmwBrryWN4YGQ2I1nx0v6LP0Jzd4S6ffn74K5v20MO0QZcegsFU9i0mwSeH0XSA6rnqfCD7srEq8bN3ixLwTkceRMQP4TTae+uKozNF2XQOcPC4K4N9KVEBtNkuAEMETH+Mmw+ZUZX/E3E1CWCnRaALMewvc7hAdET4hCDYT8QajXtdUaDOvjCd4vfXtMRSDYi4156qsbaBkirSptqaluXJcybFpynRd3I2eyrjWS0925BFouLoY03a2PdU2fWLfytkQDNr/ZZnS/Eeu1ga2x8D1/j1W+0NnUgwsyCCIPVYbvxu46hjW0MPRzNcMzfObk8AFRF0d89q4iaYecrjwB06Qrvu5uhUqNa7F13uOoB0HjZUbB7MxL3OY51Sm0AwYytJ0ABAt5klRFJuOZVNOnVr5yQGxVqWvEm8R15IPoGjst1EA03y0cDxA8FL4HG9oLiFkmxt49q4V+XE034mgTAfEVP8wgCW+PqtM2BiW1GZ28eYId/qBFigi9+8LLWWkE5T9j6wPNVnabGur03O1yEaXGVvLl3yP8AUrxvdRJoGJmYt1BH3HoorYuAY54xFRt2gwJtJiZn/KEKi8BuziH0+0ygcQ1xh5HhFlHBS+9u1atc0GUXFuHc5z3ubIc4U+8BP6SR524KJaOeqJRWuXQVwJRCIWUaiEghGoFFh7RCcNCFRKOCjTMds46rTq1sNVcSC8ljuIm4g+BhVujhv6lzcz5+Mq/fiRs7M1lcC4OUn5g+s+qo9JxzsPHMFmic2VhiWOH15JvjcM7OGtAE2aeA69U62BjO8QZuevPgtAdhW4hoBAng60hVKz/AbEFJ4NdjiOFRh1B1Bmx+qt+x9lYPtO0ZRc5wMjMe4HeFwnnaVcN3HMLmcNT6ckZu06zxlp0cg56fXxCqaBt/syCalJs6mQCb21Kr26WG/tecNjpxjgpPalAgZnOlxNzwEr27ECqHAagXRGpUD3Qo/bmym1m8ngENdxHSU+whloRiis4w2Bc2pkfId0t5geZuDwU7S2G+QRU8ZH7KexmCbUEOHgRqE3p4OoLCpbrqhhWEw2QXOYniQjU8K0HMBHQaLtKlFyZKW+qAjSN2++KLzyE+iq9BtStSfhwcpLSTJjuu5cdDqpjejGZaNQgXggeao+9GxXCtQxdN5Gek2GkmQ4XInSCHC3+FEq04zBNp4PKLZGBg8MzJVcCmqz3jBAVNXuAH/cfoocBGSmJYauUwigIrjkakUBzkagUWJCiU4Ca0U5RTXbODFahUpni0x4i4+ix/H4ch0nmCPHitrIWW72YUsquYBMOnyN/v8lKGOEqFlWeEz5GVd9kbXdA4x9FQiTI8P49VMbIxZBBhIlaezbIIEiOGqbOxkk3joNFWKeKNiCpOhVLvvCrKH3nxDy5rG6HxsIv9E32RtPsn+HE8v2St4czCKnWPAEKr4mqRMNJHEhFxuOyN4GkAHip6li2PsCvn/Z20a4c0NNlIbS33xjajW0mCm1pAJIu7zmAhjZcdjBRe0uPcecvg5PwQVUzVfi8M3MIDmzm0M8Mvmibr7TdlNKqTmZaTxHNBP4l0DVMX1Sl415hNBUtdDVY35xLuwyt+J1RoidQLkeifYDB/9SynmPdpgAibS2OHkoradQVMVSYD8EPM3BILbR71Vt2Y2cwIAYOIgB1pkoIvex4y0WN0EkeAgBV+E72rju2qlw+Ed1vgE1RCmooQwEtiATkaghI9FGoe0nJwHJrTCc8EUovVT352eTlrN4d132J81aik16IewscJDhBQZFlLgZ1b05fvZOcFiBopPb+w3YZwdmDmOdA/ULaHyUJSpmbafuoLBTxEDX35qd2PUGQuNuSpDaku5CbqYqY4hoYzxM6WmdOirOJDbtQOYRAvcD34qlYsxZouDw4qfxGNdkYTeQ46eA/dRVVvfa6TD3ADoOfvkhABWLKJfftC+AeQ8J8EfZ2PBrN7QNqAkWcCRfjBMSnGPwLQGNJF8zXEH84MR4RBBUU3Bd4Na7nMiLC/0Fkab5sraDajA0OaQ2BLbWi3d4IO0aDQRUYYcLGBr8lluE2m+hRDBJ/UCbw4zFrqaq7Ze7I1piplu2bEWg/4SQfojLQDjGuYDmE9DP0ULj9oNDHnNzjnINh4yY8lW8K6pQePiLCe8T+WRIvEEHgVFbf2u5xcyIAvI4iRBPn9UEzsGiX1jUOkODRzcY5XgEz4NCm9sbXJa6iwREh5HHw6KH3HbD3F1zNibwJa23Uy4+BCPtP+/qCNHGffhCAdNqWAk02orW3RHgEtoSmtRG00DMo9JBcLpxRRqHVIJ0Ag0U5aihEJEo7kEhBEb14XPRJH5SHemvyWZVcRw6keH8LYqlMOaWnQi/msb2zhjSrOY78pIHONfMQpQVtTqPfNSTMdAAbqAT8jw8yq+yofmnVOrIdA1HPikpiUftBkgXLQ0t6iR+4+aiam0SIDYsAPQk/dLp4YkX8/f3R6GH6Ajym0e/NEDdia7iXCi58mYDSReTb1RGbMxtRxcKBFrudAEW+asGyt5H0QGMw4PieHSVIf+8MR/wDXbkImYn3qPUIKR2mLbnplheOMNnTkYTqht0DIKjS17XMPeESGmYJ5WA9VbK+8Ae0EjK02sNOh5FVPeSkx/fYM0XLSCDA1PCw81RdMDiZpupmT+mBY5XAnXh3jbqozbuGJpg5QHOsOeUw7TgZI7vDMFGbO2u99AUyADk7txwuLixBAIjhl5p9sza2fIypcRJzOvmIa3uzp080Rb9xMNlpNfUF5ho5DiecHM30QMU4PqvePzOJ/Y+ildhsApuySf6hlxmTcgnqJdA8FGupDMY0kx62RCA26KxiW1iIxqDrWpQCVlXYQRhCPRCFlCcUWosPKSctKBSCMjThek5ea47xXggSqB+IuAhzawFjDSetyPl9FfzqofebZ/bUHt4gEjxCiVkrXDrp7Kkdk4btCKYiTGpj2ExrUcvzsn274Jqd0wbdLEiTPIBSKnNoU6bGwCSG2JAhuboDp5i3nCh2VMjmkCSfhtNtIjnqVbsbgxVPZ5mkXd3b/AJnAC2sloHGVWcZhnMqi83IidLEkmNCNfJaZiR2hU7OrTaDmyg1KjoswRAB4Tw8UjYuKFWnlkw41IE8RleADH+HlwUPtZ7ntLASKYDRlFg5wkSeJiCBrxRN2SWHswLth8/p7wBH+aC4W5orlfEl75Bu9sOtALh3TI5kgHxunW69B76ndAL2/lfJY7oRrB0kHyQtn0W1KtQR3KbRU8e0cyPCS4haBsvd9uGLagc0DMA7WRnAtbWZJg+KFVrE7ObSpGq2iKZedBDqYcJkM4tJHeF4M9VA7Nae0NSJtIk2l1hMcJEdLK/b1uJpubTsSDmnQNHctGsmD5BUOkMoc0RJygE+bptzKEafutVe6i9kSabQTxMnMTPW5t4JOHAcARoVad1tm9jQaD8RALjzuT/yWa7wurYDGvpNJ7KpNWkDduUm7ROmUyLcIRMWcUkrLCRsXaTK7MzbEWc3iD+yemmiG8JTKaMWIjGIuIKLpzSCFCcUWosOaKK+UikEQhFCQ0SoLJJaEA5XHCQRzEIuS645sIlZRvRgTSqutYmR58PVR2zXjMAReRfwubeUeas2/NcVKnZN1aJJ+33VSa4h3UcOfioTxbNhV3mXZw3vZieMAzbn3uHVB2jSFRvbtMGT2gI/XIJHR0z0JhMcNioMn8wHhMH7n5J5gXhz4Dg7uOAvGYG0XsTp9VUK2lhQML2liWZT3eJktk9Ydfq0qvUqxbQgvympINiJabQCOJiFaGPYyhWp1OMDrIcBPmAfSVGbN2fnrU6Z7wpA1B/iIDn+YhrUVfd0NlNNMmoBmGUu4RlswE8QBwPGTyh9trG5qnY0y3sxJqGxyuBbltrnNiPLqm2yKjgKQE/1HmoTMwDlyz0GY+i9jA1xZlljM4qPcCGWbMBxHxCDcWu4oisbyVXspXcSKnAmQ1uV0gcNTGXk0eKH+Hewji6+Yz2NMguMWMh0NB85Pglbz0K1Z1GhRpFxN3xwc4nLMwJLTxvHitZ3O2EMHhWUbZol5HFx9j0RUwxkAAaAQFmP4012h+DaPjmq7qGw0ehP0WoPcACSYAuT0Xzzvjtz/AKzHVKw/u2DJT/yjj53Pmg9svazsPUFRngRwI5LUdlbQZXYH0zIOo4g8j1WJ1KikN394KmGqZm/CfibwI/fqppjasnRKyHkmexdsUsRTD6ZnmOIPIqWYFVVnKj0guZUZjEBaYRXNsu0mIoagZlq4Gp26kktpoAAIOLeGMc46AEnyTxzVQd9t6B3sPSOtnu/4j7olVjB4ztMUHO0e4gz/AIp+V/km22MA6k4mP5TNlQyCNQbK44hza1LPA7w9/NSHintxFhPAR8zy8UfBOAcZsAcw5zINuQkfNNsRRynKToY9z6oEEEmehHMa/ZTVWna+LFRunxNAIME2mSeOrT/uSNhYzvzlBe3vMExmaYBZfWRw8VCPrTbNwAgC+l/suVnlmUtmdZ5AHgfEKpjTtnY1pbUpsDg1tN76QI+AvaWlv+7MY5lR1TaDq+Ja2lBjI1s6DugzBtfWYtIXt18O/aDn3yOGUVHAQS03kdZDbcYFtVpO7m62HwjQKTZcJl7rvMxMnyFugVTCN0thCjTz1B/WeS6oZm/IdAIViXgqB+IW/gw04bDEOrmznC4pD7v6cOPJA2/FLexrGOwlJ3eI/rOB+EfotxPHpbismwzSG5pu6/vyQcRVzuDXGSTmcTMm838U5cdLIuG9VqEWp2UMhZsU62btGpQeH0nFpHoehHELUt098KeI/pvhlXkTZ3+U/ZZASi0bGQVRtYZdOGMXgxOaTFR6mxFDEsNSoQDLEh7eaZbZ29QwzZqvAPBou4+SzjeHfCriZZTmnT0gHvHxP2Cgmd9N7WMaaNB0vNnOGjRyB5rMc0zedbfNGrUygCl5eKzaCNPuPorJunTc+nWv3WkR4mdPRVj3qtK/D7Z39hc4g/1KruPBsN+xVhVM29hcr83D6H+Y+Sg6jZMi50jn7+yvO8uFaS5pCb/hZu1/1OMdUeP6VC55F5+Ef8vIK4kMdg7HFVxpPhj5HxA+unC3qlYvYtQvikwljX5bgiQdTH6YvK0feHdbNWFWm0zbMBOnkOFtNJ6K1bH2cxozXJiJJkgGDF9P4CobbnbvswlItaBLiDPEiBYzyurA54aC5xAAEkkwABxJ5KL25tihg6Xa16mVugGrnHk1upKxfezfHEY92QTTw4NqYN3dahGp6aD5oLPvz+JxObD7PPR1f69kD/3Hy5rNqVI/EZOpM8eNzx8UYYbLBPHihYm5yg2Mf+VCBYUEkuPH6IpCX2UCOiR2ZlFeJQyUZzEItVTSYRWBJIRGFEtbsAjMCqu1t76NIlrP6jhy+EeLv2VX2lvZiasgO7NvJlvV2qNNH2pt/D4cf1XjN+kXcfIaeaoe29/a1SW0B2Teerz56BVd5JMkyeaGWoEVXlxLnOJJ1JMlcaEU00lwUwBcgVnD38kqq2SkarIBUE8env5Lc91MBk2fh5/QXf7iXfdYgG94Dn7utZwf4hYSnh6VKpTq5msa3utaR3QBY5lYIzeHC6wJJ4AcTp76rQd0dhNweGbTgZ3d+oeb3RPkLAeCgd0cbQx1Z1Sm14bRyu74AlxnLEEzEE+QVp2xtvD4YA16rWTcAnvHwaLn0Wg7ySoPfLeuls+lJ71V8ilTm7iOJ5NHEqB2j+KWGaD2FKpVd+UkZWnzN48llu28fWxVZ1escznGwGjWjQAcvfFAnau0q2KqurYmoXPNgNGtH6WjgPqk0K7RZcZhCRmJty4fyi9kCAGgDmft4qBOIr5hBHdF78fBMqDS4knS/v5J1jRbIu0qRaBHkg40peWFxszpwhLy2VShVUIhGcEOEQMpTSuOXg5FkPqaJlSaaKSiEhtlwtXS5Ic9CQrKgvB0CK50FCLzwKNGlVpKESR+xR3P+Sb1XwTHFZoe7Io56jRzJ+mseaebfoBuUDkfsh7oMLsSxup7x9Af2RduVj2paeFiLcynE6h6eJq0XB1Go+mTF2Oc08eRRwXVX56rnPedXPJLiOEkmea7UaNPY9UguDY9+yinjqbW2TfEO5H0+y9Vq2BVn3O2G2DjMUMtBkloM988IB16fwtCvjA1IDnWnnqfdkfKGt5Rp/KkNsbUNeqXEBrRZrRENby8evG6h8dVkgDjARCaDJJJ8Lp4KKBRaB0T3MiU3dThN3j3/wCU4ruKakygS9yElOHNDQcevMXHLgKNRKALxK8vIkcIPBCvK8vIpLyRZALjPkFxeUoC8x803eCffvkvLyyLN+GtAuxrJ0DKh+X8pltGp2lao7m50eAt9l5eVgY4p2W/qITMOfUcI8OC8vILvubuS6uWvqwKYGaZBMX5HxS969ris4Mpy2hSAbTHOIGYjmfp5rq8tCCDTHNAoMzOzR74ry8iHLRwSmleXkAqr7X1QIkLi8gS8oTl5eQjjguNC8vI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32" name="AutoShape 8" descr="Resultado de imagen para web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34" name="AutoShape 10" descr="Resultado de imagen para web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36" name="AutoShape 12" descr="Resultado de imagen para web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38" name="AutoShape 14" descr="Resultado de imagen para web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040" name="AutoShape 16" descr="Resultado de imagen para max web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042" name="Picture 18" descr="http://image.slidesharecdn.com/maxweber-110209131801-phpapp02/95/max-weber-2-728.jpg?cb=1297257664"/>
          <p:cNvPicPr>
            <a:picLocks noChangeAspect="1" noChangeArrowheads="1"/>
          </p:cNvPicPr>
          <p:nvPr/>
        </p:nvPicPr>
        <p:blipFill>
          <a:blip r:embed="rId2" cstate="print"/>
          <a:srcRect/>
          <a:stretch>
            <a:fillRect/>
          </a:stretch>
        </p:blipFill>
        <p:spPr bwMode="auto">
          <a:xfrm>
            <a:off x="1807535" y="3040912"/>
            <a:ext cx="5550195" cy="3368702"/>
          </a:xfrm>
          <a:prstGeom prst="rect">
            <a:avLst/>
          </a:prstGeom>
          <a:noFill/>
        </p:spPr>
      </p:pic>
    </p:spTree>
    <p:extLst>
      <p:ext uri="{BB962C8B-B14F-4D97-AF65-F5344CB8AC3E}">
        <p14:creationId xmlns:p14="http://schemas.microsoft.com/office/powerpoint/2010/main" val="35431544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042"/>
                                        </p:tgtEl>
                                        <p:attrNameLst>
                                          <p:attrName>style.visibility</p:attrName>
                                        </p:attrNameLst>
                                      </p:cBhvr>
                                      <p:to>
                                        <p:strVal val="visible"/>
                                      </p:to>
                                    </p:set>
                                    <p:animEffect transition="in" filter="box(in)">
                                      <p:cBhvr>
                                        <p:cTn id="14"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studiando"/>
          <p:cNvPicPr>
            <a:picLocks noChangeAspect="1" noChangeArrowheads="1"/>
          </p:cNvPicPr>
          <p:nvPr/>
        </p:nvPicPr>
        <p:blipFill>
          <a:blip r:embed="rId2" cstate="print"/>
          <a:srcRect/>
          <a:stretch>
            <a:fillRect/>
          </a:stretch>
        </p:blipFill>
        <p:spPr bwMode="auto">
          <a:xfrm>
            <a:off x="6492579" y="4479023"/>
            <a:ext cx="2133600" cy="2143125"/>
          </a:xfrm>
          <a:prstGeom prst="rect">
            <a:avLst/>
          </a:prstGeom>
          <a:noFill/>
        </p:spPr>
      </p:pic>
      <p:sp>
        <p:nvSpPr>
          <p:cNvPr id="5" name="4 CuadroTexto"/>
          <p:cNvSpPr txBox="1"/>
          <p:nvPr/>
        </p:nvSpPr>
        <p:spPr>
          <a:xfrm>
            <a:off x="798067" y="933937"/>
            <a:ext cx="7435333" cy="4616648"/>
          </a:xfrm>
          <a:prstGeom prst="rect">
            <a:avLst/>
          </a:prstGeom>
          <a:noFill/>
        </p:spPr>
        <p:txBody>
          <a:bodyPr wrap="square" rtlCol="0">
            <a:spAutoFit/>
          </a:bodyPr>
          <a:lstStyle/>
          <a:p>
            <a:pPr algn="ctr"/>
            <a:r>
              <a:rPr lang="es-CL" sz="2000" b="1" u="sng" dirty="0"/>
              <a:t>Actividad en pareja:</a:t>
            </a:r>
          </a:p>
          <a:p>
            <a:endParaRPr lang="es-CL" dirty="0"/>
          </a:p>
          <a:p>
            <a:pPr algn="just"/>
            <a:r>
              <a:rPr lang="es-CL" dirty="0"/>
              <a:t> </a:t>
            </a:r>
            <a:r>
              <a:rPr lang="es-CL" sz="2000" b="1" dirty="0"/>
              <a:t>Después de leer y analizar las teorías acerca del Estado presentadas, responder las siguientes interrogantes:</a:t>
            </a:r>
          </a:p>
          <a:p>
            <a:endParaRPr lang="es-CL" dirty="0"/>
          </a:p>
          <a:p>
            <a:pPr marL="342900" indent="-342900">
              <a:buAutoNum type="arabicPeriod"/>
            </a:pPr>
            <a:r>
              <a:rPr lang="es-CL" sz="2000" b="1" dirty="0"/>
              <a:t>¿Cuál es la idea-fuerza de cada una de las teorías?</a:t>
            </a:r>
          </a:p>
          <a:p>
            <a:pPr marL="342900" indent="-342900" algn="just">
              <a:buAutoNum type="arabicPeriod"/>
            </a:pPr>
            <a:r>
              <a:rPr lang="es-CL" sz="2000" b="1" dirty="0"/>
              <a:t>Elijan dos de las teorías, compárenlas y establezcan, de manera clara y concreta, UNA  diferencia o UN elemento en común, relevante, existente entre las dos teorías escogidas. Recuerden que para comparar hay que establecer primero un criterio de comparaci</a:t>
            </a:r>
            <a:r>
              <a:rPr lang="es-ES" sz="2000" b="1" dirty="0" err="1"/>
              <a:t>ón</a:t>
            </a:r>
            <a:r>
              <a:rPr lang="es-ES" sz="2000" b="1" dirty="0"/>
              <a:t>. Por ejemplo: color, tamaño, función, etc…</a:t>
            </a:r>
            <a:endParaRPr lang="es-CL" sz="2000" b="1" dirty="0"/>
          </a:p>
          <a:p>
            <a:pPr marL="342900" indent="-342900" algn="just"/>
            <a:r>
              <a:rPr lang="es-CL" sz="2000" b="1" dirty="0"/>
              <a:t>Tiempo para realizar la actividad: 20 minutos</a:t>
            </a:r>
          </a:p>
          <a:p>
            <a:pPr marL="342900" indent="-342900" algn="just"/>
            <a:endParaRPr lang="es-CL" sz="2000" b="1" dirty="0"/>
          </a:p>
          <a:p>
            <a:endParaRPr lang="es-CL"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46567" y="637953"/>
            <a:ext cx="7825563" cy="3785652"/>
          </a:xfrm>
          <a:prstGeom prst="rect">
            <a:avLst/>
          </a:prstGeom>
        </p:spPr>
        <p:txBody>
          <a:bodyPr wrap="square">
            <a:spAutoFit/>
          </a:bodyPr>
          <a:lstStyle/>
          <a:p>
            <a:pPr marL="342900" indent="-342900" algn="just">
              <a:buFontTx/>
              <a:buChar char="•"/>
            </a:pPr>
            <a:r>
              <a:rPr lang="es-ES" sz="2000" b="1" dirty="0"/>
              <a:t>En el siglo XX el </a:t>
            </a:r>
            <a:r>
              <a:rPr lang="es-ES" sz="2000" b="1" dirty="0">
                <a:solidFill>
                  <a:srgbClr val="FF0000"/>
                </a:solidFill>
              </a:rPr>
              <a:t>Estado totalitario </a:t>
            </a:r>
            <a:r>
              <a:rPr lang="es-ES" sz="2000" b="1" dirty="0"/>
              <a:t>termina por borrar la distinción entre Estado y sociedad civil, reabsorbiéndola y subordinándola a la voluntad de un solo partido o líder. El enorme potencial destructivo de estos regímenes del siglo XX, derivan su fuerza del desarrollo del Estado, sus instrumentos e infraestructuras.</a:t>
            </a:r>
          </a:p>
          <a:p>
            <a:pPr marL="342900" indent="-342900" algn="just">
              <a:buFontTx/>
              <a:buChar char="•"/>
            </a:pPr>
            <a:r>
              <a:rPr lang="es-ES" sz="2000" b="1" dirty="0"/>
              <a:t>Junto con esto, el </a:t>
            </a:r>
            <a:r>
              <a:rPr lang="es-ES" sz="2000" b="1" dirty="0">
                <a:solidFill>
                  <a:srgbClr val="FF0000"/>
                </a:solidFill>
              </a:rPr>
              <a:t>Estado moderno </a:t>
            </a:r>
            <a:r>
              <a:rPr lang="es-ES" sz="2000" b="1" dirty="0"/>
              <a:t>(el Estado-nacional), del siglo XX (y XXI), ha desarrollado una capacidad de penetración en la vida diaria de sus habitantes, estableciendo un control y vigilancia en sus territorios impensado en siglos anteriores (Michael Mann, </a:t>
            </a:r>
            <a:r>
              <a:rPr lang="es-CL" sz="2000" b="1" dirty="0"/>
              <a:t>sociólogo británico, nacido en  1942</a:t>
            </a:r>
            <a:r>
              <a:rPr lang="es-ES" sz="2000" b="1" dirty="0"/>
              <a:t>).</a:t>
            </a:r>
          </a:p>
        </p:txBody>
      </p:sp>
      <p:pic>
        <p:nvPicPr>
          <p:cNvPr id="31746" name="Picture 2" descr="http://www.sociology.ucla.edu/sites/default/files/styles/original/public/u149/MICHAEL%20MANN.jpg?itok=j4xSIdPT"/>
          <p:cNvPicPr>
            <a:picLocks noChangeAspect="1" noChangeArrowheads="1"/>
          </p:cNvPicPr>
          <p:nvPr/>
        </p:nvPicPr>
        <p:blipFill>
          <a:blip r:embed="rId2" cstate="print"/>
          <a:srcRect/>
          <a:stretch>
            <a:fillRect/>
          </a:stretch>
        </p:blipFill>
        <p:spPr bwMode="auto">
          <a:xfrm>
            <a:off x="5422604" y="4423605"/>
            <a:ext cx="1878049" cy="170074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31746"/>
                                        </p:tgtEl>
                                        <p:attrNameLst>
                                          <p:attrName>style.visibility</p:attrName>
                                        </p:attrNameLst>
                                      </p:cBhvr>
                                      <p:to>
                                        <p:strVal val="visible"/>
                                      </p:to>
                                    </p:set>
                                    <p:animEffect transition="in" filter="wheel(4)">
                                      <p:cBhvr>
                                        <p:cTn id="21"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lclarin.cl/web/images/stories/2011/diciembre/constitucion1980.jpg"/>
          <p:cNvPicPr>
            <a:picLocks noChangeAspect="1" noChangeArrowheads="1"/>
          </p:cNvPicPr>
          <p:nvPr/>
        </p:nvPicPr>
        <p:blipFill>
          <a:blip r:embed="rId2" cstate="print"/>
          <a:srcRect/>
          <a:stretch>
            <a:fillRect/>
          </a:stretch>
        </p:blipFill>
        <p:spPr bwMode="auto">
          <a:xfrm>
            <a:off x="1979712" y="908720"/>
            <a:ext cx="5328592" cy="525658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http://images.slideplayer.es/17/5450181/slides/slide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http://images.slideplayer.es/17/5450181/slides/slide_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35665" y="2958301"/>
            <a:ext cx="7166344" cy="3385542"/>
          </a:xfrm>
          <a:prstGeom prst="rect">
            <a:avLst/>
          </a:prstGeom>
          <a:noFill/>
        </p:spPr>
        <p:txBody>
          <a:bodyPr wrap="square" rtlCol="0">
            <a:spAutoFit/>
          </a:bodyPr>
          <a:lstStyle/>
          <a:p>
            <a:pPr algn="ctr"/>
            <a:r>
              <a:rPr lang="es-CL" sz="2800" b="1" u="sng" dirty="0"/>
              <a:t>Actividad personal</a:t>
            </a:r>
          </a:p>
          <a:p>
            <a:pPr algn="just"/>
            <a:endParaRPr lang="es-CL" sz="2800" b="1" dirty="0"/>
          </a:p>
          <a:p>
            <a:pPr algn="just"/>
            <a:r>
              <a:rPr lang="es-CL" sz="2800" b="1" dirty="0"/>
              <a:t>1. Del capítulo I de la Constitución Política vigente, leer los artículos 1°, 5°, 6°, 7°, 8° y 9°. Sintetizar en cuaderno de apuntes la(s) idea(s) central(es) de cada uno.</a:t>
            </a:r>
          </a:p>
          <a:p>
            <a:pPr algn="just"/>
            <a:endParaRPr lang="es-CL" dirty="0"/>
          </a:p>
        </p:txBody>
      </p:sp>
      <p:pic>
        <p:nvPicPr>
          <p:cNvPr id="8194" name="Picture 2" descr="Resultado de imagen para estudiar"/>
          <p:cNvPicPr>
            <a:picLocks noChangeAspect="1" noChangeArrowheads="1"/>
          </p:cNvPicPr>
          <p:nvPr/>
        </p:nvPicPr>
        <p:blipFill>
          <a:blip r:embed="rId2" cstate="print">
            <a:lum contrast="-10000"/>
          </a:blip>
          <a:srcRect/>
          <a:stretch>
            <a:fillRect/>
          </a:stretch>
        </p:blipFill>
        <p:spPr bwMode="auto">
          <a:xfrm>
            <a:off x="1935126" y="324054"/>
            <a:ext cx="5358810" cy="263424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31088" y="616688"/>
            <a:ext cx="6145618" cy="830997"/>
          </a:xfrm>
          <a:prstGeom prst="rect">
            <a:avLst/>
          </a:prstGeom>
          <a:noFill/>
        </p:spPr>
        <p:txBody>
          <a:bodyPr wrap="square" rtlCol="0">
            <a:spAutoFit/>
          </a:bodyPr>
          <a:lstStyle/>
          <a:p>
            <a:pPr algn="ctr"/>
            <a:r>
              <a:rPr lang="es-CL" sz="2400" b="1" dirty="0"/>
              <a:t>En relación a la persona, ¿cuál es el papel del Estado según  el art. 1 ?</a:t>
            </a:r>
          </a:p>
        </p:txBody>
      </p:sp>
      <p:sp>
        <p:nvSpPr>
          <p:cNvPr id="3" name="2 CuadroTexto"/>
          <p:cNvSpPr txBox="1"/>
          <p:nvPr/>
        </p:nvSpPr>
        <p:spPr>
          <a:xfrm>
            <a:off x="2147777" y="4836664"/>
            <a:ext cx="5592725" cy="1200329"/>
          </a:xfrm>
          <a:prstGeom prst="rect">
            <a:avLst/>
          </a:prstGeom>
          <a:noFill/>
        </p:spPr>
        <p:txBody>
          <a:bodyPr wrap="square" rtlCol="0">
            <a:spAutoFit/>
          </a:bodyPr>
          <a:lstStyle/>
          <a:p>
            <a:pPr algn="ctr"/>
            <a:r>
              <a:rPr lang="es-CL" sz="2400" b="1" dirty="0"/>
              <a:t>¿A   qué obliga  el art. 8 a los que integran  los poderes ejecutivo y legislativo?</a:t>
            </a:r>
          </a:p>
        </p:txBody>
      </p:sp>
      <p:sp>
        <p:nvSpPr>
          <p:cNvPr id="4" name="3 CuadroTexto"/>
          <p:cNvSpPr txBox="1"/>
          <p:nvPr/>
        </p:nvSpPr>
        <p:spPr>
          <a:xfrm>
            <a:off x="1212111" y="2278681"/>
            <a:ext cx="6464595" cy="830997"/>
          </a:xfrm>
          <a:prstGeom prst="rect">
            <a:avLst/>
          </a:prstGeom>
          <a:noFill/>
        </p:spPr>
        <p:txBody>
          <a:bodyPr wrap="square" rtlCol="0">
            <a:spAutoFit/>
          </a:bodyPr>
          <a:lstStyle/>
          <a:p>
            <a:pPr algn="ctr"/>
            <a:r>
              <a:rPr lang="es-CL" sz="2400" b="1" dirty="0"/>
              <a:t>¿Qué limitaciones al ejercicio de la soberanía establece el art. 5°?</a:t>
            </a:r>
          </a:p>
        </p:txBody>
      </p:sp>
      <p:sp>
        <p:nvSpPr>
          <p:cNvPr id="5" name="4 CuadroTexto"/>
          <p:cNvSpPr txBox="1"/>
          <p:nvPr/>
        </p:nvSpPr>
        <p:spPr>
          <a:xfrm>
            <a:off x="1850065" y="3611985"/>
            <a:ext cx="6209414" cy="461665"/>
          </a:xfrm>
          <a:prstGeom prst="rect">
            <a:avLst/>
          </a:prstGeom>
          <a:noFill/>
        </p:spPr>
        <p:txBody>
          <a:bodyPr wrap="square" rtlCol="0">
            <a:spAutoFit/>
          </a:bodyPr>
          <a:lstStyle/>
          <a:p>
            <a:r>
              <a:rPr lang="es-CL" sz="2400" b="1" dirty="0"/>
              <a:t>¿Qué establece en esencia el art. 7°?</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3.bp.blogspot.com/_pZs0-GKMlKM/TJfHUhTDFaI/AAAAAAAAAIc/atJNqx4IfIc/s1600/pensando.png"/>
          <p:cNvPicPr>
            <a:picLocks noChangeAspect="1" noChangeArrowheads="1"/>
          </p:cNvPicPr>
          <p:nvPr/>
        </p:nvPicPr>
        <p:blipFill>
          <a:blip r:embed="rId2" cstate="print"/>
          <a:srcRect/>
          <a:stretch>
            <a:fillRect/>
          </a:stretch>
        </p:blipFill>
        <p:spPr bwMode="auto">
          <a:xfrm>
            <a:off x="7380288" y="4508500"/>
            <a:ext cx="1158875" cy="1985963"/>
          </a:xfrm>
          <a:prstGeom prst="rect">
            <a:avLst/>
          </a:prstGeom>
          <a:noFill/>
          <a:ln w="9525">
            <a:noFill/>
            <a:miter lim="800000"/>
            <a:headEnd/>
            <a:tailEnd/>
          </a:ln>
        </p:spPr>
      </p:pic>
      <p:sp>
        <p:nvSpPr>
          <p:cNvPr id="5" name="4 Rectángulo redondeado"/>
          <p:cNvSpPr/>
          <p:nvPr/>
        </p:nvSpPr>
        <p:spPr>
          <a:xfrm>
            <a:off x="1339702" y="616688"/>
            <a:ext cx="6847368" cy="850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solidFill>
                  <a:schemeClr val="bg1"/>
                </a:solidFill>
              </a:rPr>
              <a:t>Para comenzar….</a:t>
            </a:r>
          </a:p>
        </p:txBody>
      </p:sp>
      <p:sp>
        <p:nvSpPr>
          <p:cNvPr id="6" name="5 CuadroTexto"/>
          <p:cNvSpPr txBox="1"/>
          <p:nvPr/>
        </p:nvSpPr>
        <p:spPr>
          <a:xfrm>
            <a:off x="999460" y="2169042"/>
            <a:ext cx="6380828" cy="3323987"/>
          </a:xfrm>
          <a:prstGeom prst="rect">
            <a:avLst/>
          </a:prstGeom>
          <a:noFill/>
        </p:spPr>
        <p:txBody>
          <a:bodyPr wrap="square" rtlCol="0">
            <a:spAutoFit/>
          </a:bodyPr>
          <a:lstStyle/>
          <a:p>
            <a:pPr marL="342900" indent="-342900" algn="just">
              <a:buAutoNum type="arabicPeriod"/>
            </a:pPr>
            <a:r>
              <a:rPr lang="es-CL" sz="2400" b="1" dirty="0"/>
              <a:t>Definir en cuaderno de apuntes los siguientes términos:</a:t>
            </a:r>
          </a:p>
          <a:p>
            <a:pPr marL="342900" indent="-342900">
              <a:buFont typeface="Arial" charset="0"/>
              <a:buChar char="•"/>
            </a:pPr>
            <a:r>
              <a:rPr lang="es-CL" sz="2400" b="1" dirty="0"/>
              <a:t>Estado</a:t>
            </a:r>
          </a:p>
          <a:p>
            <a:pPr marL="342900" indent="-342900">
              <a:buFont typeface="Arial" charset="0"/>
              <a:buChar char="•"/>
            </a:pPr>
            <a:r>
              <a:rPr lang="es-CL" sz="2400" b="1" dirty="0"/>
              <a:t>Nación</a:t>
            </a:r>
          </a:p>
          <a:p>
            <a:pPr marL="342900" indent="-342900">
              <a:buFont typeface="Arial" charset="0"/>
              <a:buChar char="•"/>
            </a:pPr>
            <a:r>
              <a:rPr lang="es-CL" sz="2400" b="1" dirty="0"/>
              <a:t>Soberanía</a:t>
            </a:r>
          </a:p>
          <a:p>
            <a:pPr marL="342900" indent="-342900">
              <a:buFont typeface="Arial" charset="0"/>
              <a:buChar char="•"/>
            </a:pPr>
            <a:r>
              <a:rPr lang="es-CL" sz="2400" b="1" dirty="0"/>
              <a:t>Gobierno</a:t>
            </a:r>
          </a:p>
          <a:p>
            <a:pPr marL="342900" indent="-342900">
              <a:buFont typeface="Arial" charset="0"/>
              <a:buChar char="•"/>
            </a:pPr>
            <a:r>
              <a:rPr lang="es-CL" sz="2400" b="1" dirty="0"/>
              <a:t>Ley </a:t>
            </a:r>
          </a:p>
          <a:p>
            <a:pPr marL="342900" indent="-342900"/>
            <a:r>
              <a:rPr lang="es-CL" sz="2400" b="1" dirty="0"/>
              <a:t>2.  Puesta en común definiciones.</a:t>
            </a:r>
          </a:p>
          <a:p>
            <a:pPr marL="342900" indent="-342900"/>
            <a:endParaRPr lang="es-CL"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1000"/>
                                        <p:tgtEl>
                                          <p:spTgt spid="6">
                                            <p:txEl>
                                              <p:pRg st="1" end="1"/>
                                            </p:txEl>
                                          </p:spTgt>
                                        </p:tgtEl>
                                      </p:cBhvr>
                                    </p:animEffect>
                                    <p:anim calcmode="lin" valueType="num">
                                      <p:cBhvr>
                                        <p:cTn id="3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800" decel="100000"/>
                                        <p:tgtEl>
                                          <p:spTgt spid="6">
                                            <p:txEl>
                                              <p:pRg st="2" end="2"/>
                                            </p:txEl>
                                          </p:spTgt>
                                        </p:tgtEl>
                                      </p:cBhvr>
                                    </p:animEffect>
                                    <p:anim calcmode="lin" valueType="num">
                                      <p:cBhvr>
                                        <p:cTn id="38"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1000"/>
                                        <p:tgtEl>
                                          <p:spTgt spid="6">
                                            <p:txEl>
                                              <p:pRg st="3" end="3"/>
                                            </p:txEl>
                                          </p:spTgt>
                                        </p:tgtEl>
                                      </p:cBhvr>
                                    </p:animEffect>
                                    <p:anim calcmode="lin" valueType="num">
                                      <p:cBhvr>
                                        <p:cTn id="4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fade">
                                      <p:cBhvr>
                                        <p:cTn id="55" dur="800" decel="100000"/>
                                        <p:tgtEl>
                                          <p:spTgt spid="6">
                                            <p:txEl>
                                              <p:pRg st="4" end="4"/>
                                            </p:txEl>
                                          </p:spTgt>
                                        </p:tgtEl>
                                      </p:cBhvr>
                                    </p:animEffect>
                                    <p:anim calcmode="lin" valueType="num">
                                      <p:cBhvr>
                                        <p:cTn id="56" dur="800" decel="100000" fill="hold"/>
                                        <p:tgtEl>
                                          <p:spTgt spid="6">
                                            <p:txEl>
                                              <p:pRg st="4" end="4"/>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6">
                                            <p:txEl>
                                              <p:pRg st="4" end="4"/>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6">
                                            <p:txEl>
                                              <p:pRg st="4" end="4"/>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6">
                                            <p:txEl>
                                              <p:pRg st="4" end="4"/>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6">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fade">
                                      <p:cBhvr>
                                        <p:cTn id="65" dur="1000"/>
                                        <p:tgtEl>
                                          <p:spTgt spid="6">
                                            <p:txEl>
                                              <p:pRg st="5" end="5"/>
                                            </p:txEl>
                                          </p:spTgt>
                                        </p:tgtEl>
                                      </p:cBhvr>
                                    </p:animEffect>
                                    <p:anim calcmode="lin" valueType="num">
                                      <p:cBhvr>
                                        <p:cTn id="6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nodeType="click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Effect transition="in" filter="fade">
                                      <p:cBhvr>
                                        <p:cTn id="73" dur="800" decel="100000"/>
                                        <p:tgtEl>
                                          <p:spTgt spid="6">
                                            <p:txEl>
                                              <p:pRg st="6" end="6"/>
                                            </p:txEl>
                                          </p:spTgt>
                                        </p:tgtEl>
                                      </p:cBhvr>
                                    </p:animEffect>
                                    <p:anim calcmode="lin" valueType="num">
                                      <p:cBhvr>
                                        <p:cTn id="74" dur="800" decel="100000" fill="hold"/>
                                        <p:tgtEl>
                                          <p:spTgt spid="6">
                                            <p:txEl>
                                              <p:pRg st="6" end="6"/>
                                            </p:txEl>
                                          </p:spTgt>
                                        </p:tgtEl>
                                        <p:attrNameLst>
                                          <p:attrName>style.rotation</p:attrName>
                                        </p:attrNameLst>
                                      </p:cBhvr>
                                      <p:tavLst>
                                        <p:tav tm="0">
                                          <p:val>
                                            <p:fltVal val="-90"/>
                                          </p:val>
                                        </p:tav>
                                        <p:tav tm="100000">
                                          <p:val>
                                            <p:fltVal val="0"/>
                                          </p:val>
                                        </p:tav>
                                      </p:tavLst>
                                    </p:anim>
                                    <p:anim calcmode="lin" valueType="num">
                                      <p:cBhvr>
                                        <p:cTn id="75" dur="800" decel="100000" fill="hold"/>
                                        <p:tgtEl>
                                          <p:spTgt spid="6">
                                            <p:txEl>
                                              <p:pRg st="6" end="6"/>
                                            </p:txEl>
                                          </p:spTgt>
                                        </p:tgtEl>
                                        <p:attrNameLst>
                                          <p:attrName>ppt_x</p:attrName>
                                        </p:attrNameLst>
                                      </p:cBhvr>
                                      <p:tavLst>
                                        <p:tav tm="0">
                                          <p:val>
                                            <p:strVal val="#ppt_x+0.4"/>
                                          </p:val>
                                        </p:tav>
                                        <p:tav tm="100000">
                                          <p:val>
                                            <p:strVal val="#ppt_x-0.05"/>
                                          </p:val>
                                        </p:tav>
                                      </p:tavLst>
                                    </p:anim>
                                    <p:anim calcmode="lin" valueType="num">
                                      <p:cBhvr>
                                        <p:cTn id="76" dur="800" decel="100000" fill="hold"/>
                                        <p:tgtEl>
                                          <p:spTgt spid="6">
                                            <p:txEl>
                                              <p:pRg st="6" end="6"/>
                                            </p:txEl>
                                          </p:spTgt>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6">
                                            <p:txEl>
                                              <p:pRg st="6" end="6"/>
                                            </p:txEl>
                                          </p:spTgt>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6">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52355" y="601099"/>
            <a:ext cx="6145618" cy="3077766"/>
          </a:xfrm>
          <a:prstGeom prst="rect">
            <a:avLst/>
          </a:prstGeom>
        </p:spPr>
        <p:txBody>
          <a:bodyPr wrap="square">
            <a:spAutoFit/>
          </a:bodyPr>
          <a:lstStyle/>
          <a:p>
            <a:pPr algn="ctr"/>
            <a:endParaRPr lang="es-CL" b="1" u="sng" dirty="0"/>
          </a:p>
          <a:p>
            <a:pPr algn="just"/>
            <a:endParaRPr lang="es-CL" b="1" dirty="0"/>
          </a:p>
          <a:p>
            <a:pPr algn="just"/>
            <a:r>
              <a:rPr lang="es-CL" sz="2800" b="1" dirty="0"/>
              <a:t>2. Del capítulo I de la Constitución Política vigente, leer los artículos 2°, 3° y 4°. Sintetizar en cuaderno de apuntes la(s) idea(s) central(es) de cada uno.</a:t>
            </a:r>
          </a:p>
          <a:p>
            <a:pPr algn="just"/>
            <a:endParaRPr lang="es-CL" dirty="0"/>
          </a:p>
        </p:txBody>
      </p:sp>
      <p:pic>
        <p:nvPicPr>
          <p:cNvPr id="6" name="Picture 2" descr="Resultado de imagen para estudiar"/>
          <p:cNvPicPr>
            <a:picLocks noChangeAspect="1" noChangeArrowheads="1"/>
          </p:cNvPicPr>
          <p:nvPr/>
        </p:nvPicPr>
        <p:blipFill>
          <a:blip r:embed="rId2" cstate="print">
            <a:lum contrast="-10000"/>
          </a:blip>
          <a:srcRect/>
          <a:stretch>
            <a:fillRect/>
          </a:stretch>
        </p:blipFill>
        <p:spPr bwMode="auto">
          <a:xfrm>
            <a:off x="1998922" y="3678865"/>
            <a:ext cx="5358810" cy="263424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14400" y="1720840"/>
            <a:ext cx="7357729" cy="4154984"/>
          </a:xfrm>
          <a:prstGeom prst="rect">
            <a:avLst/>
          </a:prstGeom>
        </p:spPr>
        <p:txBody>
          <a:bodyPr wrap="square">
            <a:spAutoFit/>
          </a:bodyPr>
          <a:lstStyle/>
          <a:p>
            <a:pPr algn="just"/>
            <a:r>
              <a:rPr lang="es-CL" sz="2400" b="1" dirty="0">
                <a:latin typeface="Arial" pitchFamily="34" charset="0"/>
                <a:cs typeface="Arial" pitchFamily="34" charset="0"/>
              </a:rPr>
              <a:t>República:</a:t>
            </a:r>
            <a:r>
              <a:rPr lang="es-CL" sz="2400" dirty="0">
                <a:latin typeface="Arial" pitchFamily="34" charset="0"/>
                <a:cs typeface="Arial" pitchFamily="34" charset="0"/>
              </a:rPr>
              <a:t> </a:t>
            </a:r>
          </a:p>
          <a:p>
            <a:pPr algn="just"/>
            <a:endParaRPr lang="es-CL" sz="2400" dirty="0">
              <a:latin typeface="Arial" pitchFamily="34" charset="0"/>
              <a:cs typeface="Arial" pitchFamily="34" charset="0"/>
            </a:endParaRPr>
          </a:p>
          <a:p>
            <a:pPr algn="just"/>
            <a:r>
              <a:rPr lang="es-CL" sz="2400" dirty="0">
                <a:latin typeface="Arial" pitchFamily="34" charset="0"/>
                <a:cs typeface="Arial" pitchFamily="34" charset="0"/>
              </a:rPr>
              <a:t>La palabra viene del latín RES PVBLICA, o sea, “cosa pública”. Es la forma de gobierno de los países en que es el pueblo quien tiene la soberanía (poder) para elegir a sus líderes, quienes los representan durante un tiempo determinado. Ahora bien, a pesar de que las autoridades de un país han sido elegidas por la mayoría de la población, esto no quiere decir que pueden hacer lo que quieran, sino que se deben regir por las leyes. </a:t>
            </a:r>
          </a:p>
        </p:txBody>
      </p:sp>
      <p:sp>
        <p:nvSpPr>
          <p:cNvPr id="4" name="3 CuadroTexto"/>
          <p:cNvSpPr txBox="1"/>
          <p:nvPr/>
        </p:nvSpPr>
        <p:spPr>
          <a:xfrm>
            <a:off x="637953" y="520511"/>
            <a:ext cx="7634176" cy="1200329"/>
          </a:xfrm>
          <a:prstGeom prst="rect">
            <a:avLst/>
          </a:prstGeom>
          <a:noFill/>
        </p:spPr>
        <p:txBody>
          <a:bodyPr wrap="square" rtlCol="0">
            <a:spAutoFit/>
          </a:bodyPr>
          <a:lstStyle/>
          <a:p>
            <a:pPr algn="ctr"/>
            <a:r>
              <a:rPr lang="es-CL" sz="2400" b="1" dirty="0"/>
              <a:t>En relación al art. 4:</a:t>
            </a:r>
          </a:p>
          <a:p>
            <a:pPr algn="ctr"/>
            <a:r>
              <a:rPr lang="es-CL" sz="2400" b="1" dirty="0"/>
              <a:t>¿Qué significa que Chile sea una República Democrática?...veamos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800" decel="100000"/>
                                        <p:tgtEl>
                                          <p:spTgt spid="4">
                                            <p:txEl>
                                              <p:pRg st="1" end="1"/>
                                            </p:txEl>
                                          </p:spTgt>
                                        </p:tgtEl>
                                      </p:cBhvr>
                                    </p:animEffect>
                                    <p:anim calcmode="lin" valueType="num">
                                      <p:cBhvr>
                                        <p:cTn id="1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8195" y="1594884"/>
            <a:ext cx="7145079" cy="3785652"/>
          </a:xfrm>
          <a:prstGeom prst="rect">
            <a:avLst/>
          </a:prstGeom>
        </p:spPr>
        <p:txBody>
          <a:bodyPr wrap="square">
            <a:spAutoFit/>
          </a:bodyPr>
          <a:lstStyle/>
          <a:p>
            <a:r>
              <a:rPr lang="es-CL" sz="2400" b="1" dirty="0"/>
              <a:t>Democracia: </a:t>
            </a:r>
          </a:p>
          <a:p>
            <a:endParaRPr lang="es-CL" sz="2400" b="1" dirty="0"/>
          </a:p>
          <a:p>
            <a:pPr algn="just"/>
            <a:r>
              <a:rPr lang="es-CL" sz="2400" dirty="0"/>
              <a:t>Significa que el poder lo tiene el pueblo. En Chile tenemos democracia, o sea, que la gente elige a sus autoridades. </a:t>
            </a:r>
          </a:p>
          <a:p>
            <a:pPr algn="just"/>
            <a:r>
              <a:rPr lang="es-CL" sz="2400" dirty="0"/>
              <a:t>Para que esto pueda ser llevado a cabo, es necesario que los </a:t>
            </a:r>
            <a:r>
              <a:rPr lang="es-CL" sz="2400" b="1" dirty="0"/>
              <a:t>ciudadanos</a:t>
            </a:r>
            <a:r>
              <a:rPr lang="es-CL" sz="2400" dirty="0"/>
              <a:t> de cada país participen de las elecciones; de esa manera, el líder que sea elegido representará a muchas más personas.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6688" y="489098"/>
            <a:ext cx="7889359" cy="1200329"/>
          </a:xfrm>
          <a:prstGeom prst="rect">
            <a:avLst/>
          </a:prstGeom>
        </p:spPr>
        <p:txBody>
          <a:bodyPr wrap="square">
            <a:spAutoFit/>
          </a:bodyPr>
          <a:lstStyle/>
          <a:p>
            <a:pPr algn="ctr"/>
            <a:r>
              <a:rPr lang="es-CL" sz="2400" b="1" dirty="0"/>
              <a:t>Para poder comprender a fondo lo que es una República Democrática, debemos conocer sus principales características. </a:t>
            </a:r>
          </a:p>
        </p:txBody>
      </p:sp>
      <p:sp>
        <p:nvSpPr>
          <p:cNvPr id="3" name="2 Rectángulo"/>
          <p:cNvSpPr/>
          <p:nvPr/>
        </p:nvSpPr>
        <p:spPr>
          <a:xfrm>
            <a:off x="1063256" y="2083981"/>
            <a:ext cx="7060017" cy="3046988"/>
          </a:xfrm>
          <a:prstGeom prst="rect">
            <a:avLst/>
          </a:prstGeom>
        </p:spPr>
        <p:txBody>
          <a:bodyPr wrap="square">
            <a:spAutoFit/>
          </a:bodyPr>
          <a:lstStyle/>
          <a:p>
            <a:pPr marL="342900" indent="-342900">
              <a:buAutoNum type="arabicPeriod"/>
            </a:pPr>
            <a:r>
              <a:rPr lang="es-CL" sz="2400" b="1" dirty="0"/>
              <a:t>Separación de los Poderes Públicos </a:t>
            </a:r>
          </a:p>
          <a:p>
            <a:pPr marL="342900" indent="-342900">
              <a:buAutoNum type="arabicPeriod"/>
            </a:pPr>
            <a:endParaRPr lang="es-CL" sz="2400" b="1" dirty="0"/>
          </a:p>
          <a:p>
            <a:pPr marL="342900" indent="-342900" algn="just"/>
            <a:r>
              <a:rPr lang="es-CL" sz="2400" dirty="0"/>
              <a:t>    Los poderes públicos son aquellas instituciones que están encargadas de dirigir el país en diferentes funciones. Cada una de esas funciones es liderada por diferentes grupos de personas, por lo que son independientes entre sí.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1991" y="871870"/>
            <a:ext cx="7081283" cy="4893647"/>
          </a:xfrm>
          <a:prstGeom prst="rect">
            <a:avLst/>
          </a:prstGeom>
        </p:spPr>
        <p:txBody>
          <a:bodyPr wrap="square">
            <a:spAutoFit/>
          </a:bodyPr>
          <a:lstStyle/>
          <a:p>
            <a:r>
              <a:rPr lang="es-CL" sz="2400" b="1" dirty="0"/>
              <a:t>2. Elegibilidad de las autoridades </a:t>
            </a:r>
          </a:p>
          <a:p>
            <a:endParaRPr lang="es-CL" sz="2400" b="1" dirty="0"/>
          </a:p>
          <a:p>
            <a:pPr algn="just"/>
            <a:r>
              <a:rPr lang="es-CL" sz="2400" dirty="0"/>
              <a:t>Las personas que lideran o gobiernan el país son elegidas por los ciudadanos. Quienes llevan a cabo el poder, lo hacen de forma representativa por todas aquellas personas que votaron por ellos. Su base está en la soberanía popular, lo cual significa que es el pueblo quien tiene el poder de tomar las decisiones del país. Dentro de los poderes públicos, por ejemplo, el Presidente de la República, los senadores y diputados, son elegidos por los ciudadanos, a través de elecciones populares.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97172" y="1509823"/>
            <a:ext cx="6592186" cy="3416320"/>
          </a:xfrm>
          <a:prstGeom prst="rect">
            <a:avLst/>
          </a:prstGeom>
        </p:spPr>
        <p:txBody>
          <a:bodyPr wrap="square">
            <a:spAutoFit/>
          </a:bodyPr>
          <a:lstStyle/>
          <a:p>
            <a:pPr algn="just"/>
            <a:r>
              <a:rPr lang="es-CL" sz="2400" b="1" dirty="0"/>
              <a:t>3. Temporalidad en los cargos</a:t>
            </a:r>
          </a:p>
          <a:p>
            <a:pPr algn="just"/>
            <a:endParaRPr lang="es-CL" sz="2400" b="1" dirty="0"/>
          </a:p>
          <a:p>
            <a:pPr algn="just"/>
            <a:r>
              <a:rPr lang="es-CL" sz="2400" dirty="0"/>
              <a:t>A pesar de que las autoridades fueron elegidas por el pueblo, no se pueden quedar para siempre en el poder. Es por esto que cada uno de los cargos tiene un tiempo específico, que está delimitado por ley. Si los representantes quieren volver a ser elegidos, deberán ir nuevamente a elecciones.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71870" y="1850065"/>
            <a:ext cx="7123814" cy="3046988"/>
          </a:xfrm>
          <a:prstGeom prst="rect">
            <a:avLst/>
          </a:prstGeom>
        </p:spPr>
        <p:txBody>
          <a:bodyPr wrap="square">
            <a:spAutoFit/>
          </a:bodyPr>
          <a:lstStyle/>
          <a:p>
            <a:pPr algn="just"/>
            <a:r>
              <a:rPr lang="es-CL" sz="2400" b="1" dirty="0"/>
              <a:t>4. Responsabilidad de las Autoridades </a:t>
            </a:r>
          </a:p>
          <a:p>
            <a:pPr algn="just"/>
            <a:endParaRPr lang="es-CL" sz="2400" b="1" dirty="0"/>
          </a:p>
          <a:p>
            <a:pPr algn="just"/>
            <a:r>
              <a:rPr lang="es-CL" sz="2400" dirty="0"/>
              <a:t>Todas las autoridades son responsables ante la ley, esto quiere decir, que deben responder frente a la justicia por los actos que realicen como tales. A pesar de que se sea una autoridad,  no puede hacer todo lo que quiera, ya que representa a muchas personas.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h3.ggpht.com/-xi9WPHvSWjc/TfZ3wSEfqJI/AAAAAAAAYuo/yvXBwHSEu3s/pensar%252520-%252520blogdeimagenes%252520%2525285%252529_thumb.jpg?imgmax=800"/>
          <p:cNvPicPr>
            <a:picLocks noChangeAspect="1" noChangeArrowheads="1"/>
          </p:cNvPicPr>
          <p:nvPr/>
        </p:nvPicPr>
        <p:blipFill>
          <a:blip r:embed="rId2" cstate="print">
            <a:lum bright="-10000"/>
          </a:blip>
          <a:srcRect/>
          <a:stretch>
            <a:fillRect/>
          </a:stretch>
        </p:blipFill>
        <p:spPr bwMode="auto">
          <a:xfrm>
            <a:off x="539750" y="1169581"/>
            <a:ext cx="2713813" cy="4346982"/>
          </a:xfrm>
          <a:prstGeom prst="rect">
            <a:avLst/>
          </a:prstGeom>
          <a:noFill/>
          <a:ln w="9525">
            <a:noFill/>
            <a:miter lim="800000"/>
            <a:headEnd/>
            <a:tailEnd/>
          </a:ln>
        </p:spPr>
      </p:pic>
      <p:sp>
        <p:nvSpPr>
          <p:cNvPr id="3" name="2 Rectángulo redondeado"/>
          <p:cNvSpPr/>
          <p:nvPr/>
        </p:nvSpPr>
        <p:spPr>
          <a:xfrm>
            <a:off x="3742660" y="2211572"/>
            <a:ext cx="4486940" cy="19351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¿Verifiquemos qué tanta claridad conceptual manejamos en relación a los términos anteriores?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32071"/>
            <a:ext cx="3469241" cy="546123"/>
          </a:xfrm>
        </p:spPr>
        <p:txBody>
          <a:bodyPr>
            <a:normAutofit fontScale="90000"/>
          </a:bodyPr>
          <a:lstStyle/>
          <a:p>
            <a:r>
              <a:rPr lang="es-ES" dirty="0"/>
              <a:t>CONCEPTOS</a:t>
            </a:r>
          </a:p>
        </p:txBody>
      </p:sp>
      <p:sp>
        <p:nvSpPr>
          <p:cNvPr id="3" name="Marcador de contenido 2"/>
          <p:cNvSpPr>
            <a:spLocks noGrp="1"/>
          </p:cNvSpPr>
          <p:nvPr>
            <p:ph idx="1"/>
          </p:nvPr>
        </p:nvSpPr>
        <p:spPr>
          <a:xfrm>
            <a:off x="457200" y="978194"/>
            <a:ext cx="7620000" cy="1755977"/>
          </a:xfrm>
        </p:spPr>
        <p:txBody>
          <a:bodyPr>
            <a:normAutofit/>
          </a:bodyPr>
          <a:lstStyle/>
          <a:p>
            <a:pPr algn="just"/>
            <a:r>
              <a:rPr lang="es-ES" u="sng" dirty="0"/>
              <a:t>1.- Estado</a:t>
            </a:r>
            <a:r>
              <a:rPr lang="es-ES" dirty="0"/>
              <a:t>: Concepto jurídico-político. Corresponde a la </a:t>
            </a:r>
            <a:r>
              <a:rPr lang="es-ES" i="1" dirty="0"/>
              <a:t>personificación jurídica </a:t>
            </a:r>
            <a:r>
              <a:rPr lang="es-ES" dirty="0"/>
              <a:t>de una agrupación humana que habita dentro de un territorio común, con individuos asociados bajo una misma autoridad y un fin que los vincula a todos, gozando de plena soberanía.</a:t>
            </a:r>
            <a:r>
              <a:rPr lang="es-ES_tradnl" dirty="0"/>
              <a:t> </a:t>
            </a:r>
            <a:endParaRPr lang="es-ES" dirty="0"/>
          </a:p>
          <a:p>
            <a:pPr algn="just"/>
            <a:endParaRPr lang="es-ES" dirty="0"/>
          </a:p>
        </p:txBody>
      </p:sp>
      <p:pic>
        <p:nvPicPr>
          <p:cNvPr id="4" name="Imagen 3"/>
          <p:cNvPicPr>
            <a:picLocks noChangeAspect="1"/>
          </p:cNvPicPr>
          <p:nvPr/>
        </p:nvPicPr>
        <p:blipFill>
          <a:blip r:embed="rId2" cstate="print"/>
          <a:stretch>
            <a:fillRect/>
          </a:stretch>
        </p:blipFill>
        <p:spPr>
          <a:xfrm>
            <a:off x="4486940" y="3104540"/>
            <a:ext cx="3927740" cy="2825547"/>
          </a:xfrm>
          <a:prstGeom prst="rect">
            <a:avLst/>
          </a:prstGeom>
        </p:spPr>
      </p:pic>
      <p:pic>
        <p:nvPicPr>
          <p:cNvPr id="15362" name="Picture 2" descr="https://encrypted-tbn1.gstatic.com/images?q=tbn:ANd9GcSPQKVW6UBSCOpRkaxPoyvjaZLsD-QqlO2qNT_2rXq60A70y63w"/>
          <p:cNvPicPr>
            <a:picLocks noChangeAspect="1" noChangeArrowheads="1"/>
          </p:cNvPicPr>
          <p:nvPr/>
        </p:nvPicPr>
        <p:blipFill>
          <a:blip r:embed="rId3" cstate="print"/>
          <a:srcRect/>
          <a:stretch>
            <a:fillRect/>
          </a:stretch>
        </p:blipFill>
        <p:spPr bwMode="auto">
          <a:xfrm>
            <a:off x="457200" y="2734171"/>
            <a:ext cx="3774558" cy="3599953"/>
          </a:xfrm>
          <a:prstGeom prst="rect">
            <a:avLst/>
          </a:prstGeom>
          <a:noFill/>
        </p:spPr>
      </p:pic>
    </p:spTree>
    <p:extLst>
      <p:ext uri="{BB962C8B-B14F-4D97-AF65-F5344CB8AC3E}">
        <p14:creationId xmlns:p14="http://schemas.microsoft.com/office/powerpoint/2010/main" val="22937936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15362"/>
                                        </p:tgtEl>
                                        <p:attrNameLst>
                                          <p:attrName>style.visibility</p:attrName>
                                        </p:attrNameLst>
                                      </p:cBhvr>
                                      <p:to>
                                        <p:strVal val="visible"/>
                                      </p:to>
                                    </p:set>
                                    <p:animEffect transition="in" filter="fade">
                                      <p:cBhvr>
                                        <p:cTn id="25" dur="1000"/>
                                        <p:tgtEl>
                                          <p:spTgt spid="15362"/>
                                        </p:tgtEl>
                                      </p:cBhvr>
                                    </p:animEffect>
                                    <p:anim calcmode="lin" valueType="num">
                                      <p:cBhvr>
                                        <p:cTn id="26" dur="1000" fill="hold"/>
                                        <p:tgtEl>
                                          <p:spTgt spid="15362"/>
                                        </p:tgtEl>
                                        <p:attrNameLst>
                                          <p:attrName>ppt_x</p:attrName>
                                        </p:attrNameLst>
                                      </p:cBhvr>
                                      <p:tavLst>
                                        <p:tav tm="0">
                                          <p:val>
                                            <p:strVal val="#ppt_x"/>
                                          </p:val>
                                        </p:tav>
                                        <p:tav tm="100000">
                                          <p:val>
                                            <p:strVal val="#ppt_x"/>
                                          </p:val>
                                        </p:tav>
                                      </p:tavLst>
                                    </p:anim>
                                    <p:anim calcmode="lin" valueType="num">
                                      <p:cBhvr>
                                        <p:cTn id="27" dur="900" decel="100000" fill="hold"/>
                                        <p:tgtEl>
                                          <p:spTgt spid="153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3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lideplayer.es/14/4396321/slides/slide_2.jpg"/>
          <p:cNvPicPr>
            <a:picLocks noChangeAspect="1" noChangeArrowheads="1"/>
          </p:cNvPicPr>
          <p:nvPr/>
        </p:nvPicPr>
        <p:blipFill>
          <a:blip r:embed="rId2" cstate="print">
            <a:lum bright="-10000"/>
          </a:blip>
          <a:srcRect/>
          <a:stretch>
            <a:fillRect/>
          </a:stretch>
        </p:blipFill>
        <p:spPr bwMode="auto">
          <a:xfrm>
            <a:off x="0" y="0"/>
            <a:ext cx="9144000" cy="68580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199" y="460376"/>
            <a:ext cx="8035925" cy="5665788"/>
          </a:xfrm>
        </p:spPr>
        <p:txBody>
          <a:bodyPr/>
          <a:lstStyle/>
          <a:p>
            <a:pPr algn="just"/>
            <a:r>
              <a:rPr lang="es-ES" u="sng" dirty="0"/>
              <a:t>2.- Nación: </a:t>
            </a:r>
            <a:r>
              <a:rPr lang="es-ES" dirty="0"/>
              <a:t>Conjunto de personas que se encuentran unidas por vínculos materiales y espirituales comunes, de carácter objetivo y subjetivo, como una misma cultura, lengua, etnia o religión; comparten una serie de costumbres y tradiciones que van conformando una historia.</a:t>
            </a:r>
            <a:r>
              <a:rPr lang="es-ES_tradnl" dirty="0"/>
              <a:t> </a:t>
            </a:r>
            <a:endParaRPr lang="es-ES" u="sng" dirty="0"/>
          </a:p>
        </p:txBody>
      </p:sp>
      <p:pic>
        <p:nvPicPr>
          <p:cNvPr id="14340" name="Picture 4" descr="http://mundosinguerras-cv.org/images/sereshumanos(1).jpg"/>
          <p:cNvPicPr>
            <a:picLocks noChangeAspect="1" noChangeArrowheads="1"/>
          </p:cNvPicPr>
          <p:nvPr/>
        </p:nvPicPr>
        <p:blipFill>
          <a:blip r:embed="rId2" cstate="print"/>
          <a:srcRect/>
          <a:stretch>
            <a:fillRect/>
          </a:stretch>
        </p:blipFill>
        <p:spPr bwMode="auto">
          <a:xfrm>
            <a:off x="457198" y="2190307"/>
            <a:ext cx="8035925" cy="4290349"/>
          </a:xfrm>
          <a:prstGeom prst="rect">
            <a:avLst/>
          </a:prstGeom>
          <a:noFill/>
        </p:spPr>
      </p:pic>
    </p:spTree>
    <p:extLst>
      <p:ext uri="{BB962C8B-B14F-4D97-AF65-F5344CB8AC3E}">
        <p14:creationId xmlns:p14="http://schemas.microsoft.com/office/powerpoint/2010/main" val="1420793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4340"/>
                                        </p:tgtEl>
                                        <p:attrNameLst>
                                          <p:attrName>style.visibility</p:attrName>
                                        </p:attrNameLst>
                                      </p:cBhvr>
                                      <p:to>
                                        <p:strVal val="visible"/>
                                      </p:to>
                                    </p:set>
                                    <p:animEffect transition="in" filter="wheel(4)">
                                      <p:cBhvr>
                                        <p:cTn id="14"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76251"/>
            <a:ext cx="8115300" cy="1926708"/>
          </a:xfrm>
        </p:spPr>
        <p:txBody>
          <a:bodyPr/>
          <a:lstStyle/>
          <a:p>
            <a:pPr algn="just"/>
            <a:r>
              <a:rPr lang="es-ES" u="sng" dirty="0"/>
              <a:t>3.- Gobierno: </a:t>
            </a:r>
            <a:r>
              <a:rPr lang="es-ES" dirty="0"/>
              <a:t>Órgano colegiado formado por un Presidente o Primer Ministro y unos Ministros, al que la Constitución o la norma fundamental de un Estado le atribuye el Poder Ejecutivo. Constituye una parte del Estado, cuyo objetivo directo es lograr el cumplimiento de los fines del mismo, es el centro desde el cual se ejerce el poder político sobre la sociedad. </a:t>
            </a:r>
            <a:endParaRPr lang="es-ES" u="sng" dirty="0"/>
          </a:p>
        </p:txBody>
      </p:sp>
      <p:pic>
        <p:nvPicPr>
          <p:cNvPr id="4" name="Imagen 3"/>
          <p:cNvPicPr>
            <a:picLocks noChangeAspect="1"/>
          </p:cNvPicPr>
          <p:nvPr/>
        </p:nvPicPr>
        <p:blipFill>
          <a:blip r:embed="rId2" cstate="print"/>
          <a:stretch>
            <a:fillRect/>
          </a:stretch>
        </p:blipFill>
        <p:spPr>
          <a:xfrm>
            <a:off x="2669729" y="2677271"/>
            <a:ext cx="3774270" cy="3767979"/>
          </a:xfrm>
          <a:prstGeom prst="rect">
            <a:avLst/>
          </a:prstGeom>
        </p:spPr>
      </p:pic>
    </p:spTree>
    <p:extLst>
      <p:ext uri="{BB962C8B-B14F-4D97-AF65-F5344CB8AC3E}">
        <p14:creationId xmlns:p14="http://schemas.microsoft.com/office/powerpoint/2010/main" val="686656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h3.ggpht.com/-xi9WPHvSWjc/TfZ3wSEfqJI/AAAAAAAAYuo/yvXBwHSEu3s/pensar%252520-%252520blogdeimagenes%252520%2525285%252529_thumb.jpg?imgmax=800"/>
          <p:cNvPicPr>
            <a:picLocks noChangeAspect="1" noChangeArrowheads="1"/>
          </p:cNvPicPr>
          <p:nvPr/>
        </p:nvPicPr>
        <p:blipFill>
          <a:blip r:embed="rId2" cstate="print">
            <a:lum bright="-10000"/>
          </a:blip>
          <a:srcRect/>
          <a:stretch>
            <a:fillRect/>
          </a:stretch>
        </p:blipFill>
        <p:spPr bwMode="auto">
          <a:xfrm>
            <a:off x="5600848" y="893135"/>
            <a:ext cx="2713813" cy="4346982"/>
          </a:xfrm>
          <a:prstGeom prst="rect">
            <a:avLst/>
          </a:prstGeom>
          <a:noFill/>
          <a:ln w="9525">
            <a:noFill/>
            <a:miter lim="800000"/>
            <a:headEnd/>
            <a:tailEnd/>
          </a:ln>
        </p:spPr>
      </p:pic>
      <p:sp>
        <p:nvSpPr>
          <p:cNvPr id="5" name="4 CuadroTexto"/>
          <p:cNvSpPr txBox="1"/>
          <p:nvPr/>
        </p:nvSpPr>
        <p:spPr>
          <a:xfrm>
            <a:off x="914400" y="1269799"/>
            <a:ext cx="4040372" cy="3970318"/>
          </a:xfrm>
          <a:prstGeom prst="rect">
            <a:avLst/>
          </a:prstGeom>
          <a:noFill/>
        </p:spPr>
        <p:txBody>
          <a:bodyPr wrap="square" rtlCol="0">
            <a:spAutoFit/>
          </a:bodyPr>
          <a:lstStyle/>
          <a:p>
            <a:r>
              <a:rPr lang="es-CL" sz="2800" b="1" dirty="0"/>
              <a:t>Teniendo en cuenta lo analizado en relación a los tres conceptos anteriores….</a:t>
            </a:r>
          </a:p>
          <a:p>
            <a:endParaRPr lang="es-CL" sz="2800" dirty="0"/>
          </a:p>
          <a:p>
            <a:r>
              <a:rPr lang="es-CL" sz="2800" b="1" dirty="0">
                <a:solidFill>
                  <a:srgbClr val="FF0000"/>
                </a:solidFill>
              </a:rPr>
              <a:t>¿Qué diferencia(s) existe(n) entre los conceptos de Estado, nación y gobierno?</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800" decel="100000"/>
                                        <p:tgtEl>
                                          <p:spTgt spid="5">
                                            <p:txEl>
                                              <p:pRg st="0" end="0"/>
                                            </p:txEl>
                                          </p:spTgt>
                                        </p:tgtEl>
                                      </p:cBhvr>
                                    </p:animEffect>
                                    <p:anim calcmode="lin" valueType="num">
                                      <p:cBhvr>
                                        <p:cTn id="8"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enc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Esencial.thmx</Template>
  <TotalTime>870</TotalTime>
  <Words>1616</Words>
  <Application>Microsoft Macintosh PowerPoint</Application>
  <PresentationFormat>Presentación en pantalla (4:3)</PresentationFormat>
  <Paragraphs>114</Paragraphs>
  <Slides>36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Arial Black</vt:lpstr>
      <vt:lpstr>Calibri</vt:lpstr>
      <vt:lpstr>Wingdings</vt:lpstr>
      <vt:lpstr>Esencial</vt:lpstr>
      <vt:lpstr>Presentación de PowerPoint</vt:lpstr>
      <vt:lpstr>Presentación de PowerPoint</vt:lpstr>
      <vt:lpstr>Presentación de PowerPoint</vt:lpstr>
      <vt:lpstr>Presentación de PowerPoint</vt:lpstr>
      <vt:lpstr>CONCEPTOS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ELEMENTOS CONSTITUTIVOS DEL ESTADO: </vt:lpstr>
      <vt:lpstr>Presentación de PowerPoint</vt:lpstr>
      <vt:lpstr>Presentación de PowerPoint</vt:lpstr>
      <vt:lpstr>Presentación de PowerPoint</vt:lpstr>
      <vt:lpstr>Poderes del Estado</vt:lpstr>
      <vt:lpstr>Presentación de PowerPoint</vt:lpstr>
      <vt:lpstr>Presentación de PowerPoint</vt:lpstr>
      <vt:lpstr>Algunas teorías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SSCC</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surgimiento del estado moderno</dc:title>
  <dc:creator>Jimena Bustos Perez</dc:creator>
  <cp:lastModifiedBy>Jimena Bustos Pérez</cp:lastModifiedBy>
  <cp:revision>89</cp:revision>
  <dcterms:created xsi:type="dcterms:W3CDTF">2012-07-30T15:54:19Z</dcterms:created>
  <dcterms:modified xsi:type="dcterms:W3CDTF">2018-04-03T19:41:48Z</dcterms:modified>
</cp:coreProperties>
</file>