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62" r:id="rId7"/>
    <p:sldId id="269" r:id="rId8"/>
    <p:sldId id="264" r:id="rId9"/>
    <p:sldId id="259" r:id="rId10"/>
    <p:sldId id="270" r:id="rId11"/>
    <p:sldId id="263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50" d="100"/>
          <a:sy n="50" d="100"/>
        </p:scale>
        <p:origin x="-5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83305" y="1751527"/>
            <a:ext cx="7275045" cy="1158619"/>
          </a:xfrm>
        </p:spPr>
        <p:txBody>
          <a:bodyPr/>
          <a:lstStyle/>
          <a:p>
            <a:pPr algn="l"/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COLEGIO DE LOS SS.CC. PROVIDENCIA</a:t>
            </a:r>
            <a:b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SECTOR: HISTORIA, GEOGRAFÍA Y CIENCIAS SOCIALES</a:t>
            </a:r>
            <a:b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NIVEL: IVº PDH2</a:t>
            </a:r>
            <a:b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UNIDAD TEMÁTICA: INDAGACIÓN </a:t>
            </a:r>
            <a:r>
              <a:rPr lang="es-ES_tradnl" sz="1200" b="1" dirty="0" smtClean="0">
                <a:solidFill>
                  <a:schemeClr val="tx1"/>
                </a:solidFill>
                <a:latin typeface="Times New Roman" pitchFamily="18" charset="0"/>
              </a:rPr>
              <a:t>,ANÁLISIS  </a:t>
            </a:r>
            <a:r>
              <a:rPr lang="es-ES_tradnl" sz="1200" b="1" dirty="0">
                <a:solidFill>
                  <a:schemeClr val="tx1"/>
                </a:solidFill>
                <a:latin typeface="Times New Roman" pitchFamily="18" charset="0"/>
              </a:rPr>
              <a:t>DE FUENTES HISTÓRICAS DE HISTORIA DE CHILE</a:t>
            </a:r>
            <a:endParaRPr lang="es-CL" sz="1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571226"/>
          </a:xfrm>
        </p:spPr>
        <p:txBody>
          <a:bodyPr>
            <a:noAutofit/>
          </a:bodyPr>
          <a:lstStyle/>
          <a:p>
            <a:r>
              <a:rPr lang="es-CL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DOCTRINA DE MONROE</a:t>
            </a:r>
            <a:endParaRPr lang="es-CL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911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95459" y="643126"/>
            <a:ext cx="452048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“</a:t>
            </a:r>
            <a:r>
              <a:rPr lang="es-CL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Destino Manifiesto</a:t>
            </a:r>
            <a:r>
              <a:rPr lang="es-C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fue la justificación   del expansionismo norteamericano  hacia los territorios mexicanos  en el oeste</a:t>
            </a:r>
            <a:r>
              <a:rPr lang="es-CL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C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-California</a:t>
            </a:r>
          </a:p>
          <a:p>
            <a:pPr algn="just"/>
            <a:r>
              <a:rPr lang="es-CL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-New </a:t>
            </a:r>
            <a:r>
              <a:rPr lang="es-CL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México       </a:t>
            </a:r>
          </a:p>
          <a:p>
            <a:pPr algn="just"/>
            <a:r>
              <a:rPr lang="es-CL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-Texas</a:t>
            </a:r>
            <a:endParaRPr lang="es-CL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4" descr="http://hispanoamericaunida.files.wordpress.com/2013/07/territorios-mexicanos-perdid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6893" y="1115240"/>
            <a:ext cx="5967879" cy="4847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739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75763" y="786814"/>
            <a:ext cx="1066370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Texas </a:t>
            </a:r>
            <a:r>
              <a:rPr lang="es-CL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roclamó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 independencia en marzo de 1836 y fue una República independiente hasta 1845, cuando se anexó a los Estados Unidos. </a:t>
            </a:r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anexión provocó la guerra entre México y Estados Unidos, misma que terminó cuando se firmaron los Tratados de </a:t>
            </a:r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Guadalupe Hidalgo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CL" sz="2400" dirty="0" smtClean="0">
              <a:solidFill>
                <a:srgbClr val="3B38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CL" sz="2400" dirty="0">
              <a:solidFill>
                <a:srgbClr val="3B38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1853</a:t>
            </a:r>
            <a:r>
              <a:rPr lang="es-C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México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vio obligado a vender a los Estados Unidos el territorio de La </a:t>
            </a:r>
            <a:r>
              <a:rPr lang="es-C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Mesilla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(con 110 mil kilómetros cuadrados), para que se construyera ahí una ruta de ferrocarril a California. </a:t>
            </a:r>
            <a:endParaRPr lang="es-CL" sz="2400" dirty="0" smtClean="0">
              <a:solidFill>
                <a:srgbClr val="3B38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CL" sz="2400" dirty="0">
              <a:solidFill>
                <a:srgbClr val="3B38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1867, </a:t>
            </a:r>
            <a:r>
              <a:rPr lang="es-C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Rusia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vendió a los Estados Unidos la </a:t>
            </a:r>
            <a:r>
              <a:rPr lang="es-C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península de Alaska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7 millones 200 mil dólares. </a:t>
            </a:r>
            <a:endParaRPr lang="es-CL" sz="2400" dirty="0" smtClean="0">
              <a:solidFill>
                <a:srgbClr val="3B38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CL" sz="2400" dirty="0" smtClean="0">
              <a:solidFill>
                <a:srgbClr val="3B38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1898, a raíz de la guerra Hispano-norteamericana que pretendía “liberar a</a:t>
            </a:r>
            <a:r>
              <a:rPr lang="es-C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Cuba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yugo español” </a:t>
            </a:r>
            <a:r>
              <a:rPr lang="es-C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España </a:t>
            </a:r>
            <a:r>
              <a:rPr lang="es-C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</a:t>
            </a:r>
            <a:r>
              <a:rPr lang="es-C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cedió las</a:t>
            </a:r>
            <a:r>
              <a:rPr lang="es-C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Filipinas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20 millones de dólares.</a:t>
            </a:r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312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.asstatic.com/images/1563464_634856239135213750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5155" y="734096"/>
            <a:ext cx="11050073" cy="546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833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45066" y="752575"/>
            <a:ext cx="5712884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sz="20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-Por el principio </a:t>
            </a:r>
            <a:r>
              <a:rPr lang="es-CL" sz="20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solidaridad </a:t>
            </a:r>
            <a:r>
              <a:rPr lang="es-CL" sz="20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entre reyes</a:t>
            </a:r>
            <a:r>
              <a:rPr lang="es-CL" sz="20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los monarcas </a:t>
            </a:r>
            <a:r>
              <a:rPr lang="es-CL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ruso (</a:t>
            </a:r>
            <a:r>
              <a:rPr lang="es-C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ortodoxo), austríaco (católico) y </a:t>
            </a:r>
            <a:r>
              <a:rPr lang="es-CL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prusiano (</a:t>
            </a:r>
            <a:r>
              <a:rPr lang="es-C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protestante)</a:t>
            </a:r>
            <a:r>
              <a:rPr lang="es-CL" sz="20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que se consideraban </a:t>
            </a:r>
            <a:r>
              <a:rPr lang="es-CL" sz="20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así mismos </a:t>
            </a:r>
            <a:r>
              <a:rPr lang="es-CL" sz="20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reyes por la "Gracia </a:t>
            </a:r>
            <a:r>
              <a:rPr lang="es-CL" sz="20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Dios</a:t>
            </a:r>
            <a:r>
              <a:rPr lang="es-CL" sz="20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", firmaron el Pacto de la </a:t>
            </a:r>
            <a:r>
              <a:rPr lang="es-CL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Santa Alianza</a:t>
            </a:r>
            <a:r>
              <a:rPr lang="es-CL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s-CL" sz="20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CL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20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-Era  </a:t>
            </a:r>
            <a:r>
              <a:rPr lang="es-CL" sz="20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</a:t>
            </a:r>
            <a:r>
              <a:rPr lang="es-CL" sz="20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documento que</a:t>
            </a:r>
            <a:r>
              <a:rPr lang="es-CL" sz="20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invocando los principios </a:t>
            </a:r>
            <a:r>
              <a:rPr lang="es-CL" sz="20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cristianismo</a:t>
            </a:r>
            <a:r>
              <a:rPr lang="es-CL" sz="20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pretendía sustentar </a:t>
            </a:r>
            <a:r>
              <a:rPr lang="es-CL" sz="20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relaciones </a:t>
            </a:r>
            <a:r>
              <a:rPr lang="es-CL" sz="20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internacionales mediante </a:t>
            </a:r>
            <a:r>
              <a:rPr lang="es-CL" sz="20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0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máximas religiosas como la "</a:t>
            </a:r>
            <a:r>
              <a:rPr lang="es-CL" sz="20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eterna religión </a:t>
            </a:r>
            <a:r>
              <a:rPr lang="es-CL" sz="20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Dios salvador</a:t>
            </a:r>
            <a:r>
              <a:rPr lang="es-CL" sz="20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".</a:t>
            </a:r>
          </a:p>
          <a:p>
            <a:pPr algn="just"/>
            <a:endParaRPr lang="es-CL" sz="2000" dirty="0" smtClean="0">
              <a:solidFill>
                <a:srgbClr val="3B38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AutoNum type="arabicPeriod"/>
            </a:pPr>
            <a:r>
              <a:rPr lang="es-CL" sz="20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CL" sz="20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compromiso de e</a:t>
            </a:r>
            <a:r>
              <a:rPr lang="es-CL" sz="20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xtremar </a:t>
            </a:r>
            <a:r>
              <a:rPr lang="es-CL" sz="20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vigilancia </a:t>
            </a:r>
            <a:r>
              <a:rPr lang="es-CL" sz="20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detectar </a:t>
            </a:r>
            <a:r>
              <a:rPr lang="es-CL" sz="20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sofocar </a:t>
            </a:r>
            <a:r>
              <a:rPr lang="es-CL" sz="20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 iniciativas revolucionarias liberales.</a:t>
            </a:r>
          </a:p>
          <a:p>
            <a:pPr algn="just"/>
            <a:endParaRPr lang="es-CL" sz="2000" dirty="0" smtClean="0">
              <a:solidFill>
                <a:srgbClr val="3B38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20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2.Celebrar periódicamente congresos </a:t>
            </a:r>
            <a:r>
              <a:rPr lang="es-CL" sz="20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 reuniones </a:t>
            </a:r>
            <a:r>
              <a:rPr lang="es-CL" sz="20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el </a:t>
            </a:r>
            <a:r>
              <a:rPr lang="es-CL" sz="20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 de actualizar </a:t>
            </a:r>
            <a:r>
              <a:rPr lang="es-CL" sz="20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pautas </a:t>
            </a:r>
            <a:r>
              <a:rPr lang="es-CL" sz="20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seguir</a:t>
            </a:r>
            <a:r>
              <a:rPr lang="es-CL" sz="20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s-CL" dirty="0" smtClean="0">
              <a:solidFill>
                <a:srgbClr val="3B3835"/>
              </a:solidFill>
              <a:latin typeface="Helvetica Neue"/>
            </a:endParaRPr>
          </a:p>
        </p:txBody>
      </p:sp>
      <p:pic>
        <p:nvPicPr>
          <p:cNvPr id="2050" name="Picture 2" descr="http://image.slidesharecdn.com/restauracineneuropas-xixiiparte-101117131115-phpapp01/95/restauracin-europea-1814-4-638.jpg?cb=14226508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9640" y="752575"/>
            <a:ext cx="4940370" cy="456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344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947278" y="849561"/>
            <a:ext cx="1045351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endParaRPr lang="es-CL" dirty="0" smtClean="0">
              <a:solidFill>
                <a:srgbClr val="3B3835"/>
              </a:solidFill>
              <a:latin typeface="Helvetica Neue"/>
            </a:endParaRPr>
          </a:p>
          <a:p>
            <a:pPr algn="just"/>
            <a:r>
              <a:rPr lang="es-C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Inglaterra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suscribió dicho texto, pero promovió una </a:t>
            </a:r>
            <a:r>
              <a:rPr lang="es-C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"Cuádruple Alianza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que se fundamentó en los siguientes extremos:</a:t>
            </a:r>
          </a:p>
          <a:p>
            <a:pPr algn="just">
              <a:buFont typeface="+mj-lt"/>
              <a:buAutoNum type="arabicPeriod"/>
            </a:pPr>
            <a:endParaRPr lang="es-CL" sz="2400" dirty="0">
              <a:solidFill>
                <a:srgbClr val="3B38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Crear una fuerza armada lista para intervenir en caso de </a:t>
            </a:r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necesidad.</a:t>
            </a:r>
            <a:endParaRPr lang="es-CL" sz="2400" dirty="0" smtClean="0">
              <a:solidFill>
                <a:srgbClr val="3B38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Cuádruple se transformó en </a:t>
            </a:r>
            <a:r>
              <a:rPr lang="es-C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Quinta </a:t>
            </a:r>
            <a:r>
              <a:rPr lang="es-C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Alianza en </a:t>
            </a:r>
            <a:r>
              <a:rPr lang="es-C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1818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Ésta incorporó a </a:t>
            </a:r>
            <a:r>
              <a:rPr lang="es-C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Francia.</a:t>
            </a:r>
            <a:endParaRPr lang="es-CL" sz="2400" dirty="0">
              <a:solidFill>
                <a:srgbClr val="3B38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aliados proyectaron </a:t>
            </a:r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incluso intervenir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América con el objetivo </a:t>
            </a:r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restablecer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autoridad del rey de España </a:t>
            </a:r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los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nuevos estados </a:t>
            </a:r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independizados,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 se encontraron </a:t>
            </a:r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la 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oposición de los Estados Unidos </a:t>
            </a:r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América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cuyo presidente </a:t>
            </a:r>
            <a:r>
              <a:rPr lang="es-C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Monroe, </a:t>
            </a:r>
            <a:r>
              <a:rPr lang="es-C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1823</a:t>
            </a:r>
            <a:r>
              <a:rPr lang="es-C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proclamando la política de </a:t>
            </a:r>
            <a:r>
              <a:rPr lang="es-C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"América </a:t>
            </a:r>
            <a:r>
              <a:rPr lang="es-C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 los </a:t>
            </a:r>
            <a:r>
              <a:rPr lang="es-C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americanos",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dejó bien explícito su </a:t>
            </a:r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rechazo a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cualquier tipo de intervención europea en </a:t>
            </a:r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continente.</a:t>
            </a:r>
            <a:endParaRPr lang="es-CL" sz="2400" dirty="0">
              <a:solidFill>
                <a:srgbClr val="3B38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58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68680" y="1031132"/>
            <a:ext cx="566830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doctrina de Monroe fue establecida en 1823</a:t>
            </a:r>
          </a:p>
          <a:p>
            <a:pPr algn="just"/>
            <a:endParaRPr lang="es-CL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1823 el presidente norteamericano James Monroe  decide establecer una doctrina que resaltará la confianza en el porvenir  de Estados Unidos como una potencia </a:t>
            </a:r>
            <a:r>
              <a:rPr lang="es-CL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mundial.</a:t>
            </a:r>
            <a:endParaRPr lang="es-CL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dirty="0"/>
          </a:p>
          <a:p>
            <a:endParaRPr lang="es-CL" dirty="0"/>
          </a:p>
        </p:txBody>
      </p:sp>
      <p:pic>
        <p:nvPicPr>
          <p:cNvPr id="3" name="Picture 2" descr="https://historiauniversaluniviasec.files.wordpress.com/2012/05/2monroe-doct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6184" y="1221466"/>
            <a:ext cx="4143372" cy="4333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1361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655373" y="771300"/>
            <a:ext cx="721361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¿En qué consiste la  Doctrina de Monroe?</a:t>
            </a:r>
          </a:p>
          <a:p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 que  Estados Unidos garantizaba no intervenir en los asuntos políticos, </a:t>
            </a:r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económicos </a:t>
            </a:r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militares de </a:t>
            </a:r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Europa, </a:t>
            </a:r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 de sus </a:t>
            </a:r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colonias.</a:t>
            </a:r>
            <a:endParaRPr lang="es-C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-Establecía las bases de una política exterior </a:t>
            </a:r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norteamericana.</a:t>
            </a:r>
            <a:endParaRPr lang="es-C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-Gran Bretaña se unió con Estados Unidos para mantener el control de las colonias y terminar con el comercio </a:t>
            </a:r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ilegal.</a:t>
            </a:r>
            <a:endParaRPr lang="es-C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-La unión garantizaba a Estados Unidos y Gran Bretaña que otros países europeos no establecieran colonias en América.</a:t>
            </a:r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hispanoamericaunida.files.wordpress.com/2013/12/vic3b1eta-del-libro-vera-historia-del-tio-s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2023" y="914401"/>
            <a:ext cx="3683357" cy="518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6411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845712" y="709744"/>
            <a:ext cx="6765702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Doctrina Monroe: “América para los </a:t>
            </a:r>
            <a:r>
              <a:rPr lang="es-CL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americanos” </a:t>
            </a:r>
          </a:p>
          <a:p>
            <a:endParaRPr lang="es-CL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Elaborada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lang="es-CL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Quincy Adams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atribuida a Monroe en el año 1823. </a:t>
            </a:r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dirigía a los europeos con intención </a:t>
            </a:r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América.</a:t>
            </a:r>
            <a:endParaRPr lang="es-CL" sz="2400" dirty="0" smtClean="0">
              <a:solidFill>
                <a:srgbClr val="3B38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-Significaba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Europa no podía invadir ni tener colonias en el continente. Como se estaba dando el proceso de Imperialismo, la doctrina deducía </a:t>
            </a:r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las potencias europeas se ocuparan de Asia y África pero que América le pertenecía a los americanos</a:t>
            </a:r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Fue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 defensa a las independencias de Latinoamérica para que pudieran tener gobierno propio. </a:t>
            </a:r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Doctrina Monroe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1566" y="2129468"/>
            <a:ext cx="3837904" cy="2546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073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98489" y="700281"/>
            <a:ext cx="10225825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0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¿Cuál es su origen</a:t>
            </a:r>
            <a:r>
              <a:rPr lang="es-CL" sz="2000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?</a:t>
            </a:r>
          </a:p>
          <a:p>
            <a:endParaRPr lang="es-CL" b="1" dirty="0">
              <a:solidFill>
                <a:srgbClr val="C00000"/>
              </a:solidFill>
              <a:latin typeface="Verdana" panose="020B0604030504040204" pitchFamily="34" charset="0"/>
            </a:endParaRPr>
          </a:p>
          <a:p>
            <a:r>
              <a:rPr lang="es-CL" b="1" dirty="0">
                <a:latin typeface="times new roman" panose="02020603050405020304" pitchFamily="18" charset="0"/>
              </a:rPr>
              <a:t>Dos hechos históricos son la causa </a:t>
            </a:r>
            <a:r>
              <a:rPr lang="es-CL" b="1" dirty="0" smtClean="0">
                <a:latin typeface="times new roman" panose="02020603050405020304" pitchFamily="18" charset="0"/>
              </a:rPr>
              <a:t> </a:t>
            </a:r>
            <a:r>
              <a:rPr lang="es-CL" b="1" dirty="0">
                <a:latin typeface="times new roman" panose="02020603050405020304" pitchFamily="18" charset="0"/>
              </a:rPr>
              <a:t>de la proclamación de esta doctrina</a:t>
            </a:r>
            <a:r>
              <a:rPr lang="es-CL" b="1" dirty="0" smtClean="0">
                <a:latin typeface="times new roman" panose="02020603050405020304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r>
              <a:rPr lang="es-CL" b="1" dirty="0" smtClean="0">
                <a:latin typeface="times new roman" panose="02020603050405020304" pitchFamily="18" charset="0"/>
              </a:rPr>
              <a:t>La  </a:t>
            </a:r>
            <a:r>
              <a:rPr lang="es-CL" b="1" dirty="0">
                <a:latin typeface="times new roman" panose="02020603050405020304" pitchFamily="18" charset="0"/>
              </a:rPr>
              <a:t>independencia de todas las colonias de Portugal y España en Latinoamérica (con excepción de Cuba y Puerto Rico). </a:t>
            </a:r>
            <a:endParaRPr lang="es-CL" b="1" dirty="0" smtClean="0">
              <a:latin typeface="times new roman" panose="02020603050405020304" pitchFamily="18" charset="0"/>
            </a:endParaRPr>
          </a:p>
          <a:p>
            <a:pPr algn="just"/>
            <a:r>
              <a:rPr lang="es-CL" b="1" dirty="0">
                <a:latin typeface="times new roman" panose="02020603050405020304" pitchFamily="18" charset="0"/>
              </a:rPr>
              <a:t>E</a:t>
            </a:r>
            <a:r>
              <a:rPr lang="es-CL" b="1" dirty="0" smtClean="0">
                <a:latin typeface="times new roman" panose="02020603050405020304" pitchFamily="18" charset="0"/>
              </a:rPr>
              <a:t>n </a:t>
            </a:r>
            <a:r>
              <a:rPr lang="es-CL" b="1" dirty="0">
                <a:latin typeface="times new roman" panose="02020603050405020304" pitchFamily="18" charset="0"/>
              </a:rPr>
              <a:t>un primer momento la doctrina de América para los americanos iba dirigida a la </a:t>
            </a:r>
            <a:r>
              <a:rPr lang="es-CL" b="1" dirty="0">
                <a:solidFill>
                  <a:srgbClr val="C00000"/>
                </a:solidFill>
                <a:latin typeface="times new roman" panose="02020603050405020304" pitchFamily="18" charset="0"/>
              </a:rPr>
              <a:t>Santa Alianza, </a:t>
            </a:r>
            <a:r>
              <a:rPr lang="es-CL" b="1" dirty="0">
                <a:latin typeface="times new roman" panose="02020603050405020304" pitchFamily="18" charset="0"/>
              </a:rPr>
              <a:t>una coalición conservadora formada al final de las guerras napoleónicas y a la que pertenecían </a:t>
            </a:r>
            <a:r>
              <a:rPr lang="es-CL" b="1" u="sng" dirty="0">
                <a:latin typeface="times new roman" panose="02020603050405020304" pitchFamily="18" charset="0"/>
              </a:rPr>
              <a:t>Rusia, Prusia y el imperio Austro-húngaro. </a:t>
            </a:r>
            <a:endParaRPr lang="es-CL" b="1" u="sng" dirty="0" smtClean="0">
              <a:latin typeface="times new roman" panose="02020603050405020304" pitchFamily="18" charset="0"/>
            </a:endParaRPr>
          </a:p>
          <a:p>
            <a:endParaRPr lang="es-CL" b="1" dirty="0">
              <a:latin typeface="times new roman" panose="02020603050405020304" pitchFamily="18" charset="0"/>
            </a:endParaRPr>
          </a:p>
          <a:p>
            <a:pPr algn="just"/>
            <a:r>
              <a:rPr lang="es-CL" b="1" dirty="0" smtClean="0">
                <a:latin typeface="times new roman" panose="02020603050405020304" pitchFamily="18" charset="0"/>
              </a:rPr>
              <a:t>Uno </a:t>
            </a:r>
            <a:r>
              <a:rPr lang="es-CL" b="1" dirty="0">
                <a:latin typeface="times new roman" panose="02020603050405020304" pitchFamily="18" charset="0"/>
              </a:rPr>
              <a:t>de los objetivos de la Santa Alianza era hacer valer los derechos de la monarquía de los borbones españoles en los países que recientemente habían declarado su independencia de España</a:t>
            </a:r>
            <a:r>
              <a:rPr lang="es-CL" b="1" dirty="0" smtClean="0">
                <a:latin typeface="times new roman" panose="02020603050405020304" pitchFamily="18" charset="0"/>
              </a:rPr>
              <a:t>.</a:t>
            </a:r>
          </a:p>
          <a:p>
            <a:endParaRPr lang="es-CL" b="1" dirty="0">
              <a:solidFill>
                <a:srgbClr val="999999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s-CL" b="1" dirty="0" smtClean="0">
                <a:latin typeface="times new roman" panose="02020603050405020304" pitchFamily="18" charset="0"/>
              </a:rPr>
              <a:t>2. La </a:t>
            </a:r>
            <a:r>
              <a:rPr lang="es-CL" b="1" dirty="0">
                <a:latin typeface="times new roman" panose="02020603050405020304" pitchFamily="18" charset="0"/>
              </a:rPr>
              <a:t>declaración de </a:t>
            </a:r>
            <a:r>
              <a:rPr lang="es-CL" b="1" dirty="0">
                <a:solidFill>
                  <a:srgbClr val="C00000"/>
                </a:solidFill>
                <a:latin typeface="times new roman" panose="02020603050405020304" pitchFamily="18" charset="0"/>
              </a:rPr>
              <a:t>Rusia </a:t>
            </a:r>
            <a:r>
              <a:rPr lang="es-CL" b="1" dirty="0">
                <a:latin typeface="times new roman" panose="02020603050405020304" pitchFamily="18" charset="0"/>
              </a:rPr>
              <a:t>el 4 de septiembre de 1821 proclamando su soberanía sobre lo que se denominaba la América Noroccidental, esto es, lo que hoy es el estado de </a:t>
            </a:r>
            <a:r>
              <a:rPr lang="es-CL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Alaska</a:t>
            </a:r>
            <a:r>
              <a:rPr lang="es-CL" b="1" dirty="0" smtClean="0">
                <a:solidFill>
                  <a:srgbClr val="999999"/>
                </a:solidFill>
                <a:latin typeface="times new roman" panose="02020603050405020304" pitchFamily="18" charset="0"/>
              </a:rPr>
              <a:t>.</a:t>
            </a:r>
          </a:p>
          <a:p>
            <a:endParaRPr lang="es-CL" b="1" dirty="0" smtClean="0">
              <a:solidFill>
                <a:srgbClr val="999999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s-CL" b="1" dirty="0" smtClean="0">
                <a:solidFill>
                  <a:srgbClr val="999999"/>
                </a:solidFill>
                <a:latin typeface="times new roman" panose="02020603050405020304" pitchFamily="18" charset="0"/>
              </a:rPr>
              <a:t> </a:t>
            </a:r>
            <a:r>
              <a:rPr lang="es-CL" b="1" dirty="0">
                <a:latin typeface="times new roman" panose="02020603050405020304" pitchFamily="18" charset="0"/>
              </a:rPr>
              <a:t>Según la proclamación, </a:t>
            </a:r>
            <a:r>
              <a:rPr lang="es-CL" b="1" dirty="0">
                <a:solidFill>
                  <a:srgbClr val="C00000"/>
                </a:solidFill>
                <a:latin typeface="times new roman" panose="02020603050405020304" pitchFamily="18" charset="0"/>
              </a:rPr>
              <a:t>Rusia </a:t>
            </a:r>
            <a:r>
              <a:rPr lang="es-CL" b="1" dirty="0">
                <a:latin typeface="times new roman" panose="02020603050405020304" pitchFamily="18" charset="0"/>
              </a:rPr>
              <a:t>prohibía a todos los barcos navegando bajo pabellón de otra nación no sólo que atracaran o se acercaran a las costas de lo que hoy es </a:t>
            </a:r>
            <a:r>
              <a:rPr lang="es-CL" b="1" dirty="0">
                <a:solidFill>
                  <a:srgbClr val="C00000"/>
                </a:solidFill>
                <a:latin typeface="times new roman" panose="02020603050405020304" pitchFamily="18" charset="0"/>
              </a:rPr>
              <a:t>Alaska</a:t>
            </a:r>
            <a:r>
              <a:rPr lang="es-CL" b="1" dirty="0">
                <a:latin typeface="times new roman" panose="02020603050405020304" pitchFamily="18" charset="0"/>
              </a:rPr>
              <a:t>, sino que también rechazaba la posibilidad de que navegasen a menos de cien millas de dichas costas</a:t>
            </a:r>
            <a:r>
              <a:rPr lang="es-CL" dirty="0">
                <a:latin typeface="times new roman" panose="02020603050405020304" pitchFamily="18" charset="0"/>
              </a:rPr>
              <a:t>.</a:t>
            </a:r>
            <a:endParaRPr lang="es-CL" b="0" i="0" dirty="0">
              <a:effectLst/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674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21058" y="751420"/>
            <a:ext cx="1072444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Contexto de la </a:t>
            </a:r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Doctrina </a:t>
            </a:r>
          </a:p>
          <a:p>
            <a:endParaRPr lang="es-CL" sz="2400" dirty="0">
              <a:solidFill>
                <a:srgbClr val="3B38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2400" b="1" i="1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“Consideramos propicia </a:t>
            </a:r>
            <a:r>
              <a:rPr lang="es-CL" sz="2400" b="1" i="1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esta ocasión para afirmar , como un principio que afecta a los derechos e intereses de los Estados Unidos, que los continentes americanos , en virtud de la condición libre e independiente que adquirieron y conservan , no pueden ser considerados en el futuro, susceptibles de colonización por ninguna potencia </a:t>
            </a:r>
            <a:r>
              <a:rPr lang="es-CL" sz="2400" b="1" i="1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</a:t>
            </a:r>
            <a:r>
              <a:rPr lang="es-CL" sz="2400" b="1" i="1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  <a:endParaRPr lang="es-CL" sz="2400" b="1" i="1" dirty="0" smtClean="0">
              <a:solidFill>
                <a:srgbClr val="3B38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CL" sz="2400" dirty="0">
              <a:solidFill>
                <a:srgbClr val="3B38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(Mensaje del presidente James Monroe al Congreso de Estados </a:t>
            </a:r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Unidos,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1823) </a:t>
            </a:r>
          </a:p>
          <a:p>
            <a:endParaRPr lang="es-CL" sz="2400" dirty="0" smtClean="0">
              <a:solidFill>
                <a:srgbClr val="3B38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L" sz="2400" dirty="0" smtClean="0">
                <a:solidFill>
                  <a:srgbClr val="008ED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Doctrina Monroe reafirmó la posición de los EE.UU. contra el colonialismo europeo en América, inspirado en una política de aislamiento de George Washington</a:t>
            </a:r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Thomas Jefferson, según la </a:t>
            </a:r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cual ;América </a:t>
            </a:r>
            <a:r>
              <a:rPr lang="es-CL" sz="2400" dirty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tiene un hemisferio para sí </a:t>
            </a:r>
            <a:r>
              <a:rPr lang="es-CL" sz="2400" dirty="0" smtClean="0">
                <a:solidFill>
                  <a:srgbClr val="3B38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misma.</a:t>
            </a:r>
            <a:endParaRPr lang="es-CL" sz="2400" b="0" i="0" dirty="0">
              <a:solidFill>
                <a:srgbClr val="3B383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09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759854" y="843977"/>
            <a:ext cx="107409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Años más tarde surge la poderosa idea del </a:t>
            </a:r>
            <a:r>
              <a:rPr lang="es-C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“Destino Manifiesto” </a:t>
            </a:r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 consiste en que los Estados Unidos estaba destinado por voluntad divina a extender su  civilización y gobierno justo a pueblos  menos civilizados y atrasados </a:t>
            </a:r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políticamente.</a:t>
            </a:r>
            <a:endParaRPr lang="es-CL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 presidente N° 11 de Estados Unidos  </a:t>
            </a:r>
            <a:r>
              <a:rPr lang="es-C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James </a:t>
            </a:r>
            <a:r>
              <a:rPr lang="es-C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K. </a:t>
            </a:r>
            <a:r>
              <a:rPr lang="es-CL" sz="2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Polk</a:t>
            </a:r>
            <a:r>
              <a:rPr lang="es-CL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(1845-1849</a:t>
            </a:r>
            <a:r>
              <a:rPr lang="es-CL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 asumió un papel protagónico en el apoyo a dicho Manifiesto. </a:t>
            </a:r>
            <a:endParaRPr lang="es-CL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s://www.whitehouse.gov/sites/default/files/imagecache/gallery_img_full/image/image_file/11jp_header.jpg?itok=I94Su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293" y="3260345"/>
            <a:ext cx="346666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norbertobarreto.files.wordpress.com/2010/11/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48496" y="3355595"/>
            <a:ext cx="332114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311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204</TotalTime>
  <Words>947</Words>
  <Application>Microsoft Office PowerPoint</Application>
  <PresentationFormat>Personalizado</PresentationFormat>
  <Paragraphs>65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Orgánico</vt:lpstr>
      <vt:lpstr>COLEGIO DE LOS SS.CC. PROVIDENCIA SECTOR: HISTORIA, GEOGRAFÍA Y CIENCIAS SOCIALES NIVEL: IVº PDH2 UNIDAD TEMÁTICA: INDAGACIÓN ,ANÁLISIS  DE FUENTES HISTÓRICAS DE HISTORIA DE CHILE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 INES</dc:creator>
  <cp:lastModifiedBy>PACKARD BELL</cp:lastModifiedBy>
  <cp:revision>19</cp:revision>
  <dcterms:created xsi:type="dcterms:W3CDTF">2016-03-06T19:59:43Z</dcterms:created>
  <dcterms:modified xsi:type="dcterms:W3CDTF">2016-03-12T22:16:54Z</dcterms:modified>
</cp:coreProperties>
</file>