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77" r:id="rId3"/>
    <p:sldId id="278" r:id="rId4"/>
    <p:sldId id="260" r:id="rId5"/>
    <p:sldId id="261" r:id="rId6"/>
    <p:sldId id="262" r:id="rId7"/>
    <p:sldId id="263" r:id="rId8"/>
    <p:sldId id="276" r:id="rId9"/>
    <p:sldId id="264" r:id="rId10"/>
    <p:sldId id="265" r:id="rId11"/>
    <p:sldId id="258" r:id="rId12"/>
    <p:sldId id="259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23943C-8439-4623-B218-9B23970523C7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3E188-CB2E-4F2C-8D66-0C20464BFAA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ECA817-0BB7-41DE-8EFE-D0D60614E540}" type="slidenum">
              <a:rPr lang="es-ES" smtClean="0">
                <a:latin typeface="Times New Roman" pitchFamily="18" charset="0"/>
              </a:rPr>
              <a:pPr/>
              <a:t>2</a:t>
            </a:fld>
            <a:endParaRPr lang="es-ES" smtClean="0">
              <a:latin typeface="Times New Roman" pitchFamily="18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34DD7C3-59E4-40C9-94AF-153F6FC0EF8D}" type="datetimeFigureOut">
              <a:rPr lang="es-CL" smtClean="0"/>
              <a:pPr/>
              <a:t>19-10-2015</a:t>
            </a:fld>
            <a:endParaRPr lang="es-C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3EC4CC7-36A3-408A-9720-BDAB401E7CEC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8/86/LocationSpain.sv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http://upload.wikimedia.org/wikipedia/commons/3/3d/LocationChile.svg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907704" y="2276872"/>
            <a:ext cx="5832648" cy="2880320"/>
          </a:xfrm>
        </p:spPr>
        <p:txBody>
          <a:bodyPr>
            <a:noAutofit/>
          </a:bodyPr>
          <a:lstStyle/>
          <a:p>
            <a:pPr algn="ctr"/>
            <a:r>
              <a:rPr lang="es-MX" sz="7200" b="1" dirty="0" smtClean="0"/>
              <a:t>GOBIERNOS RADICALES</a:t>
            </a:r>
            <a:endParaRPr lang="es-CL" sz="72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23528" y="404664"/>
            <a:ext cx="8458200" cy="914400"/>
          </a:xfrm>
        </p:spPr>
        <p:txBody>
          <a:bodyPr>
            <a:noAutofit/>
          </a:bodyPr>
          <a:lstStyle/>
          <a:p>
            <a:r>
              <a:rPr lang="es-MX" sz="1200" b="1" dirty="0" smtClean="0"/>
              <a:t>Colegio de los </a:t>
            </a:r>
            <a:r>
              <a:rPr lang="es-MX" sz="1200" b="1" dirty="0" smtClean="0"/>
              <a:t>SS.CC - Providencia</a:t>
            </a:r>
            <a:endParaRPr lang="es-MX" sz="1200" b="1" dirty="0" smtClean="0"/>
          </a:p>
          <a:p>
            <a:r>
              <a:rPr lang="es-MX" sz="1200" b="1" dirty="0" smtClean="0"/>
              <a:t>Sector:</a:t>
            </a:r>
            <a:r>
              <a:rPr lang="es-MX" sz="1200" b="1" dirty="0" smtClean="0"/>
              <a:t> Historia, Geografía y C. Sociales</a:t>
            </a:r>
            <a:endParaRPr lang="es-MX" sz="1200" b="1" dirty="0" smtClean="0"/>
          </a:p>
          <a:p>
            <a:r>
              <a:rPr lang="es-MX" sz="1200" b="1" dirty="0" smtClean="0"/>
              <a:t>Nivel : </a:t>
            </a:r>
            <a:r>
              <a:rPr lang="es-MX" sz="1200" b="1" dirty="0" smtClean="0"/>
              <a:t>IV°PDH2</a:t>
            </a:r>
            <a:endParaRPr lang="es-CL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2E7D879-CAC3-47CC-B4FB-8432027BE368}" type="datetime1">
              <a:rPr lang="es-ES"/>
              <a:pPr>
                <a:defRPr/>
              </a:pPr>
              <a:t>19/10/2015</a:t>
            </a:fld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0569B-6C85-483B-B730-750F42D5793F}" type="slidenum">
              <a:rPr lang="es-ES"/>
              <a:pPr>
                <a:defRPr/>
              </a:pPr>
              <a:t>2</a:t>
            </a:fld>
            <a:endParaRPr lang="es-ES"/>
          </a:p>
        </p:txBody>
      </p:sp>
      <p:sp>
        <p:nvSpPr>
          <p:cNvPr id="5124" name="Rectangle 6"/>
          <p:cNvSpPr>
            <a:spLocks noGrp="1" noChangeArrowheads="1"/>
          </p:cNvSpPr>
          <p:nvPr>
            <p:ph type="title"/>
          </p:nvPr>
        </p:nvSpPr>
        <p:spPr>
          <a:xfrm>
            <a:off x="3074988" y="398463"/>
            <a:ext cx="5840412" cy="73025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s-ES" sz="3600" smtClean="0"/>
              <a:t>El Frente Popular  y los gobiernos radicales.</a:t>
            </a:r>
          </a:p>
        </p:txBody>
      </p:sp>
      <p:sp>
        <p:nvSpPr>
          <p:cNvPr id="5125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2819400" y="1347788"/>
            <a:ext cx="6096000" cy="5148262"/>
          </a:xfrm>
        </p:spPr>
        <p:txBody>
          <a:bodyPr>
            <a:normAutofit fontScale="92500" lnSpcReduction="10000"/>
          </a:bodyPr>
          <a:lstStyle/>
          <a:p>
            <a:pPr algn="just" eaLnBrk="1" hangingPunct="1"/>
            <a:r>
              <a:rPr lang="es-ES" dirty="0" smtClean="0">
                <a:latin typeface="Arial Narrow" pitchFamily="34" charset="0"/>
              </a:rPr>
              <a:t>Esta estrategia fue seguida por Francia, España y Chile.</a:t>
            </a:r>
          </a:p>
          <a:p>
            <a:pPr algn="just" eaLnBrk="1" hangingPunct="1"/>
            <a:endParaRPr lang="es-ES" dirty="0" smtClean="0">
              <a:latin typeface="Arial Narrow" pitchFamily="34" charset="0"/>
            </a:endParaRPr>
          </a:p>
          <a:p>
            <a:pPr algn="just" eaLnBrk="1" hangingPunct="1"/>
            <a:r>
              <a:rPr lang="es-ES" dirty="0" smtClean="0">
                <a:latin typeface="Arial Narrow" pitchFamily="34" charset="0"/>
              </a:rPr>
              <a:t>Caso Chileno:</a:t>
            </a:r>
          </a:p>
          <a:p>
            <a:pPr algn="just" eaLnBrk="1" hangingPunct="1"/>
            <a:r>
              <a:rPr lang="es-ES" dirty="0" smtClean="0">
                <a:latin typeface="Arial Narrow" pitchFamily="34" charset="0"/>
              </a:rPr>
              <a:t>En </a:t>
            </a:r>
            <a:r>
              <a:rPr lang="es-ES" dirty="0" smtClean="0">
                <a:solidFill>
                  <a:srgbClr val="FF0000"/>
                </a:solidFill>
                <a:latin typeface="Arial Narrow" pitchFamily="34" charset="0"/>
              </a:rPr>
              <a:t>1936</a:t>
            </a:r>
            <a:r>
              <a:rPr lang="es-ES" dirty="0" smtClean="0">
                <a:latin typeface="Arial Narrow" pitchFamily="34" charset="0"/>
              </a:rPr>
              <a:t> nace el </a:t>
            </a:r>
            <a:r>
              <a:rPr lang="es-ES" dirty="0" smtClean="0">
                <a:latin typeface="Arial Narrow" pitchFamily="34" charset="0"/>
              </a:rPr>
              <a:t>Frente </a:t>
            </a:r>
            <a:r>
              <a:rPr lang="es-ES" dirty="0" smtClean="0">
                <a:latin typeface="Arial Narrow" pitchFamily="34" charset="0"/>
              </a:rPr>
              <a:t>P</a:t>
            </a:r>
            <a:r>
              <a:rPr lang="es-ES" dirty="0" smtClean="0">
                <a:latin typeface="Arial Narrow" pitchFamily="34" charset="0"/>
              </a:rPr>
              <a:t>opular </a:t>
            </a:r>
            <a:r>
              <a:rPr lang="es-ES" dirty="0" smtClean="0">
                <a:latin typeface="Arial Narrow" pitchFamily="34" charset="0"/>
              </a:rPr>
              <a:t>chileno, el cual se compondrá de los Partidos: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dirty="0" smtClean="0">
                <a:latin typeface="Arial Narrow" pitchFamily="34" charset="0"/>
              </a:rPr>
              <a:t>Radical.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dirty="0" smtClean="0">
                <a:latin typeface="Arial Narrow" pitchFamily="34" charset="0"/>
              </a:rPr>
              <a:t>Comunista.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dirty="0" smtClean="0">
                <a:latin typeface="Arial Narrow" pitchFamily="34" charset="0"/>
              </a:rPr>
              <a:t>Socialista.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es-ES" dirty="0" smtClean="0">
                <a:latin typeface="Arial Narrow" pitchFamily="34" charset="0"/>
              </a:rPr>
              <a:t>Demócrata.</a:t>
            </a:r>
            <a:r>
              <a:rPr lang="es-ES" dirty="0" smtClean="0"/>
              <a:t> </a:t>
            </a:r>
          </a:p>
        </p:txBody>
      </p:sp>
      <p:pic>
        <p:nvPicPr>
          <p:cNvPr id="5126" name="Picture 9" descr="Imagen:LocationSpain.sv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44563" t="2875" r="15186" b="20457"/>
          <a:stretch>
            <a:fillRect/>
          </a:stretch>
        </p:blipFill>
        <p:spPr bwMode="auto">
          <a:xfrm>
            <a:off x="0" y="581025"/>
            <a:ext cx="3067050" cy="292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1" descr="Imagen:LocationChile.sv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l="45042" t="16292" r="30521"/>
          <a:stretch>
            <a:fillRect/>
          </a:stretch>
        </p:blipFill>
        <p:spPr bwMode="auto">
          <a:xfrm>
            <a:off x="263525" y="3668713"/>
            <a:ext cx="1862138" cy="318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8 Elipse"/>
          <p:cNvSpPr>
            <a:spLocks noChangeArrowheads="1"/>
          </p:cNvSpPr>
          <p:nvPr/>
        </p:nvSpPr>
        <p:spPr bwMode="auto">
          <a:xfrm>
            <a:off x="1687513" y="1201738"/>
            <a:ext cx="731837" cy="693737"/>
          </a:xfrm>
          <a:prstGeom prst="ellipse">
            <a:avLst/>
          </a:prstGeom>
          <a:noFill/>
          <a:ln w="57150" algn="ctr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r>
              <a:rPr lang="es-ES" sz="1800">
                <a:solidFill>
                  <a:srgbClr val="FF0000"/>
                </a:solidFill>
              </a:rPr>
              <a:t>   1</a:t>
            </a:r>
          </a:p>
        </p:txBody>
      </p:sp>
      <p:sp>
        <p:nvSpPr>
          <p:cNvPr id="5129" name="9 Elipse"/>
          <p:cNvSpPr>
            <a:spLocks noChangeArrowheads="1"/>
          </p:cNvSpPr>
          <p:nvPr/>
        </p:nvSpPr>
        <p:spPr bwMode="auto">
          <a:xfrm>
            <a:off x="628650" y="2406650"/>
            <a:ext cx="731838" cy="693738"/>
          </a:xfrm>
          <a:prstGeom prst="ellipse">
            <a:avLst/>
          </a:prstGeom>
          <a:noFill/>
          <a:ln w="57150" algn="ctr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r>
              <a:rPr lang="es-ES" sz="1800"/>
              <a:t>   2</a:t>
            </a:r>
          </a:p>
        </p:txBody>
      </p:sp>
      <p:sp>
        <p:nvSpPr>
          <p:cNvPr id="11" name="10 Elipse"/>
          <p:cNvSpPr/>
          <p:nvPr/>
        </p:nvSpPr>
        <p:spPr bwMode="auto">
          <a:xfrm>
            <a:off x="738188" y="4670425"/>
            <a:ext cx="731837" cy="693738"/>
          </a:xfrm>
          <a:prstGeom prst="ellipse">
            <a:avLst/>
          </a:prstGeom>
          <a:noFill/>
          <a:ln w="5715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r>
              <a:rPr lang="es-ES" sz="1800" dirty="0">
                <a:solidFill>
                  <a:schemeClr val="accent4">
                    <a:lumMod val="10000"/>
                  </a:schemeClr>
                </a:solidFill>
                <a:latin typeface="Times New Roman" charset="0"/>
              </a:rPr>
              <a:t>   3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8C99CF-8BA9-441E-A1F7-783B0415E255}" type="slidenum">
              <a:rPr lang="es-ES"/>
              <a:pPr>
                <a:defRPr/>
              </a:pPr>
              <a:t>3</a:t>
            </a:fld>
            <a:endParaRPr lang="es-ES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052736"/>
            <a:ext cx="8397875" cy="4998690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buNone/>
            </a:pPr>
            <a:endParaRPr lang="es-ES" sz="3200" dirty="0" smtClean="0">
              <a:latin typeface="Arial Narrow" pitchFamily="34" charset="0"/>
            </a:endParaRPr>
          </a:p>
          <a:p>
            <a:pPr algn="just" eaLnBrk="1" hangingPunct="1"/>
            <a:endParaRPr lang="es-ES" dirty="0" smtClean="0">
              <a:latin typeface="Arial Narrow" pitchFamily="34" charset="0"/>
            </a:endParaRPr>
          </a:p>
          <a:p>
            <a:pPr algn="just" eaLnBrk="1" hangingPunct="1"/>
            <a:r>
              <a:rPr lang="es-ES" sz="3200" b="1" dirty="0" smtClean="0">
                <a:latin typeface="Arial Narrow" pitchFamily="34" charset="0"/>
              </a:rPr>
              <a:t>A los cuales se les </a:t>
            </a:r>
            <a:r>
              <a:rPr lang="es-ES" sz="3200" b="1" dirty="0" smtClean="0">
                <a:solidFill>
                  <a:srgbClr val="FF0000"/>
                </a:solidFill>
                <a:latin typeface="Arial Narrow" pitchFamily="34" charset="0"/>
              </a:rPr>
              <a:t>sumó</a:t>
            </a:r>
            <a:r>
              <a:rPr lang="es-ES" sz="3200" b="1" dirty="0" smtClean="0">
                <a:latin typeface="Arial Narrow" pitchFamily="34" charset="0"/>
              </a:rPr>
              <a:t> la </a:t>
            </a:r>
            <a:r>
              <a:rPr lang="es-ES" sz="3200" b="1" dirty="0" smtClean="0">
                <a:solidFill>
                  <a:srgbClr val="FF0000"/>
                </a:solidFill>
                <a:latin typeface="Arial Narrow" pitchFamily="34" charset="0"/>
              </a:rPr>
              <a:t>Confederación de Trabajadores de Chile, CTCH</a:t>
            </a:r>
            <a:r>
              <a:rPr lang="es-ES" sz="3200" b="1" dirty="0" smtClean="0">
                <a:latin typeface="Arial Narrow" pitchFamily="34" charset="0"/>
              </a:rPr>
              <a:t>.</a:t>
            </a:r>
          </a:p>
          <a:p>
            <a:pPr algn="just" eaLnBrk="1" hangingPunct="1">
              <a:buFont typeface="Wingdings" pitchFamily="2" charset="2"/>
              <a:buNone/>
            </a:pPr>
            <a:endParaRPr lang="es-ES" sz="3200" b="1" dirty="0" smtClean="0">
              <a:latin typeface="Arial Narrow" pitchFamily="34" charset="0"/>
            </a:endParaRPr>
          </a:p>
          <a:p>
            <a:pPr algn="just" eaLnBrk="1" hangingPunct="1"/>
            <a:r>
              <a:rPr lang="es-ES" sz="3200" b="1" dirty="0" smtClean="0">
                <a:latin typeface="Arial Narrow" pitchFamily="34" charset="0"/>
              </a:rPr>
              <a:t>El </a:t>
            </a:r>
            <a:r>
              <a:rPr lang="es-ES" sz="3200" b="1" dirty="0" smtClean="0">
                <a:solidFill>
                  <a:srgbClr val="FF0000"/>
                </a:solidFill>
                <a:latin typeface="Arial Narrow" pitchFamily="34" charset="0"/>
              </a:rPr>
              <a:t>triunfo electoral </a:t>
            </a:r>
            <a:r>
              <a:rPr lang="es-ES" sz="3200" b="1" dirty="0" smtClean="0">
                <a:latin typeface="Arial Narrow" pitchFamily="34" charset="0"/>
              </a:rPr>
              <a:t>del Frente Popular en las presidenciales de </a:t>
            </a:r>
            <a:r>
              <a:rPr lang="es-ES" sz="3200" b="1" dirty="0" smtClean="0">
                <a:solidFill>
                  <a:srgbClr val="FF0000"/>
                </a:solidFill>
                <a:latin typeface="Arial Narrow" pitchFamily="34" charset="0"/>
              </a:rPr>
              <a:t>1938, llevó a los radicales</a:t>
            </a:r>
            <a:r>
              <a:rPr lang="es-ES" sz="3200" b="1" dirty="0" smtClean="0">
                <a:latin typeface="Arial Narrow" pitchFamily="34" charset="0"/>
              </a:rPr>
              <a:t> al poder.</a:t>
            </a:r>
          </a:p>
          <a:p>
            <a:pPr algn="just" eaLnBrk="1" hangingPunct="1">
              <a:buFont typeface="Wingdings" pitchFamily="2" charset="2"/>
              <a:buNone/>
            </a:pPr>
            <a:endParaRPr lang="es-ES" sz="3200" b="1" dirty="0" smtClean="0">
              <a:latin typeface="Arial Narrow" pitchFamily="34" charset="0"/>
            </a:endParaRPr>
          </a:p>
          <a:p>
            <a:pPr algn="just" eaLnBrk="1" hangingPunct="1"/>
            <a:r>
              <a:rPr lang="es-ES" sz="3200" b="1" dirty="0" smtClean="0">
                <a:latin typeface="Arial Narrow" pitchFamily="34" charset="0"/>
              </a:rPr>
              <a:t>Ascenso de la </a:t>
            </a:r>
            <a:r>
              <a:rPr lang="es-ES" sz="3200" b="1" dirty="0" smtClean="0">
                <a:solidFill>
                  <a:srgbClr val="FF0000"/>
                </a:solidFill>
                <a:latin typeface="Arial Narrow" pitchFamily="34" charset="0"/>
              </a:rPr>
              <a:t>clase media </a:t>
            </a:r>
            <a:r>
              <a:rPr lang="es-ES" sz="3200" b="1" dirty="0" smtClean="0">
                <a:latin typeface="Arial Narrow" pitchFamily="34" charset="0"/>
              </a:rPr>
              <a:t>al poder.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JUAN ANTONIO RÍOS                      1942/1946                                      GABRIEL GONZÁLEZPEDRO AGUIRRE CERDA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3816424" cy="3816424"/>
          </a:xfrm>
          <a:prstGeom prst="rect">
            <a:avLst/>
          </a:prstGeom>
          <a:noFill/>
        </p:spPr>
      </p:pic>
      <p:pic>
        <p:nvPicPr>
          <p:cNvPr id="3" name="Picture 2" descr="EJES DE LOS GOBIERNOS RADICALES&#10;Fomentar la&#10;Educación&#10;en el país,&#10;creando más&#10;escuelas,&#10;formando a&#10;más&#10;docentes.&#10;Modificar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548680"/>
            <a:ext cx="4924822" cy="4562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n la elección de Pedro Aguirre Cerda se inició un período de catorce años enque gobernaron distintas coaliciones polític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40960" cy="6480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ARA SUPERAR LA CRISIS ECONÓMICAUNA SERIE DE     GREMIOSINGENIEROS                     INTELECTUALES               EMPRESA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60648"/>
            <a:ext cx="8712968" cy="64247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LTERREMOT  O DE CHILLÁN EN 1939DETONÓ LADECISIÓN DE CREAR LA  CORFO.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24936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LA CORFO Y EL SISTEMA DE&#10;SUSTITUCIÓN DE IMPORTACIONES&#10; La CORFO tuvo por objetivo,&#10;desarrollar la economía nacional,&#10;medi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496944" cy="6290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Juan Antonio Ríos recibió elapoyo de socialistas, comunistasy radicales, más los falangistas yuna parte importante de losl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496944" cy="64247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uan Antonio Ríos en el puesto de comando de la locomotora &quot;Presidente Ríos&quot;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40960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ÁS TARDE SE CREAN OTRAS EMRESAS CORFO                                     IANSA LOS ÁNGELES TORRE ENTEL               INS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8640960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A INDUSTRIA DEL COBRE SE                       CONVIRTIÓ EN               EL SIGLO XX EN “EL SUELDO DE                  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88640"/>
            <a:ext cx="5040560" cy="3600400"/>
          </a:xfrm>
          <a:prstGeom prst="rect">
            <a:avLst/>
          </a:prstGeom>
          <a:noFill/>
        </p:spPr>
      </p:pic>
      <p:pic>
        <p:nvPicPr>
          <p:cNvPr id="3" name="Picture 2" descr="Durante esos años, el Estado aplicó una serie de medidas proteccionistas quedieron viabilidad a la producción local de bie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3861048"/>
            <a:ext cx="4485928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u primer gabinete estuvo                          integrado por radicales, liberales                          y, por prim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352928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En 1944 se fundó la Federación Chilena de Instituciones Femeninas (FECHIF), a partirde la reunión de 20 organizaciones de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280920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A fines del período radical se evidenciaban importantes signos de desgaste de lapolítica partidista. Una sensación de corr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568952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V    América Latina en el siglo XXsaladehistoria.com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48</TotalTime>
  <Words>118</Words>
  <Application>Microsoft Office PowerPoint</Application>
  <PresentationFormat>Presentación en pantalla (4:3)</PresentationFormat>
  <Paragraphs>27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Viajes</vt:lpstr>
      <vt:lpstr>GOBIERNOS RADICALES</vt:lpstr>
      <vt:lpstr>El Frente Popular  y los gobiernos radicales.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mane</dc:creator>
  <cp:lastModifiedBy>PACKARD BELL</cp:lastModifiedBy>
  <cp:revision>6</cp:revision>
  <dcterms:created xsi:type="dcterms:W3CDTF">2015-10-17T21:59:45Z</dcterms:created>
  <dcterms:modified xsi:type="dcterms:W3CDTF">2015-10-19T17:46:47Z</dcterms:modified>
</cp:coreProperties>
</file>