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9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63"/>
    <p:restoredTop sz="92810"/>
  </p:normalViewPr>
  <p:slideViewPr>
    <p:cSldViewPr snapToGrid="0" snapToObjects="1">
      <p:cViewPr varScale="1">
        <p:scale>
          <a:sx n="119" d="100"/>
          <a:sy n="119" d="100"/>
        </p:scale>
        <p:origin x="19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3FAF9-8D10-B744-BA58-3DB22C8E5BDD}" type="datetimeFigureOut">
              <a:rPr lang="es-ES" smtClean="0"/>
              <a:t>12/4/18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0EB27-9E7D-3945-8F90-A4646494CD79}" type="slidenum">
              <a:rPr lang="es-ES" smtClean="0"/>
              <a:t>‹Nº›</a:t>
            </a:fld>
            <a:endParaRPr lang="es-ES"/>
          </a:p>
        </p:txBody>
      </p:sp>
    </p:spTree>
    <p:extLst>
      <p:ext uri="{BB962C8B-B14F-4D97-AF65-F5344CB8AC3E}">
        <p14:creationId xmlns:p14="http://schemas.microsoft.com/office/powerpoint/2010/main" val="1526056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Gabrielle </a:t>
            </a:r>
            <a:r>
              <a:rPr lang="es-ES" dirty="0" err="1"/>
              <a:t>D’Anunzio</a:t>
            </a:r>
            <a:r>
              <a:rPr lang="es-ES" dirty="0"/>
              <a:t> y la toma de </a:t>
            </a:r>
            <a:r>
              <a:rPr lang="es-ES" dirty="0" err="1"/>
              <a:t>Fiume</a:t>
            </a:r>
            <a:r>
              <a:rPr lang="es-ES" dirty="0"/>
              <a:t> (Yugoslavia)</a:t>
            </a:r>
          </a:p>
        </p:txBody>
      </p:sp>
      <p:sp>
        <p:nvSpPr>
          <p:cNvPr id="4" name="Marcador de número de diapositiva 3"/>
          <p:cNvSpPr>
            <a:spLocks noGrp="1"/>
          </p:cNvSpPr>
          <p:nvPr>
            <p:ph type="sldNum" sz="quarter" idx="10"/>
          </p:nvPr>
        </p:nvSpPr>
        <p:spPr/>
        <p:txBody>
          <a:bodyPr/>
          <a:lstStyle/>
          <a:p>
            <a:fld id="{7680EB27-9E7D-3945-8F90-A4646494CD79}" type="slidenum">
              <a:rPr lang="es-ES" smtClean="0"/>
              <a:t>3</a:t>
            </a:fld>
            <a:endParaRPr lang="es-ES"/>
          </a:p>
        </p:txBody>
      </p:sp>
    </p:spTree>
    <p:extLst>
      <p:ext uri="{BB962C8B-B14F-4D97-AF65-F5344CB8AC3E}">
        <p14:creationId xmlns:p14="http://schemas.microsoft.com/office/powerpoint/2010/main" val="15725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OVRA:</a:t>
            </a:r>
            <a:r>
              <a:rPr lang="es-ES" baseline="0" dirty="0"/>
              <a:t> policía política </a:t>
            </a:r>
            <a:r>
              <a:rPr lang="es-ES" dirty="0" err="1"/>
              <a:t>Organizzacione</a:t>
            </a:r>
            <a:r>
              <a:rPr lang="es-ES" dirty="0"/>
              <a:t> di </a:t>
            </a:r>
            <a:r>
              <a:rPr lang="es-ES" dirty="0" err="1"/>
              <a:t>Vigilanza</a:t>
            </a:r>
            <a:r>
              <a:rPr lang="es-ES" dirty="0"/>
              <a:t> e </a:t>
            </a:r>
            <a:r>
              <a:rPr lang="es-ES" dirty="0" err="1"/>
              <a:t>Repressione</a:t>
            </a:r>
            <a:r>
              <a:rPr lang="es-ES" dirty="0"/>
              <a:t> </a:t>
            </a:r>
            <a:r>
              <a:rPr lang="es-ES" dirty="0" err="1"/>
              <a:t>dell'Antifascismo</a:t>
            </a:r>
            <a:r>
              <a:rPr lang="es-ES" dirty="0"/>
              <a:t>.</a:t>
            </a:r>
          </a:p>
          <a:p>
            <a:r>
              <a:rPr lang="es-ES" dirty="0"/>
              <a:t>Churchill, por ejemplo.</a:t>
            </a:r>
          </a:p>
        </p:txBody>
      </p:sp>
      <p:sp>
        <p:nvSpPr>
          <p:cNvPr id="4" name="Marcador de número de diapositiva 3"/>
          <p:cNvSpPr>
            <a:spLocks noGrp="1"/>
          </p:cNvSpPr>
          <p:nvPr>
            <p:ph type="sldNum" sz="quarter" idx="10"/>
          </p:nvPr>
        </p:nvSpPr>
        <p:spPr/>
        <p:txBody>
          <a:bodyPr/>
          <a:lstStyle/>
          <a:p>
            <a:fld id="{7680EB27-9E7D-3945-8F90-A4646494CD79}" type="slidenum">
              <a:rPr lang="es-ES" smtClean="0"/>
              <a:t>7</a:t>
            </a:fld>
            <a:endParaRPr lang="es-ES"/>
          </a:p>
        </p:txBody>
      </p:sp>
    </p:spTree>
    <p:extLst>
      <p:ext uri="{BB962C8B-B14F-4D97-AF65-F5344CB8AC3E}">
        <p14:creationId xmlns:p14="http://schemas.microsoft.com/office/powerpoint/2010/main" val="361822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“Noche de los Cuchillos Largos”, marzo 1934, eliminación de “revolucionarios” dentro del partido Nazi, especialmente miembros de las SA.</a:t>
            </a:r>
          </a:p>
        </p:txBody>
      </p:sp>
      <p:sp>
        <p:nvSpPr>
          <p:cNvPr id="4" name="Marcador de número de diapositiva 3"/>
          <p:cNvSpPr>
            <a:spLocks noGrp="1"/>
          </p:cNvSpPr>
          <p:nvPr>
            <p:ph type="sldNum" sz="quarter" idx="10"/>
          </p:nvPr>
        </p:nvSpPr>
        <p:spPr/>
        <p:txBody>
          <a:bodyPr/>
          <a:lstStyle/>
          <a:p>
            <a:fld id="{7680EB27-9E7D-3945-8F90-A4646494CD79}" type="slidenum">
              <a:rPr lang="es-ES" smtClean="0"/>
              <a:t>13</a:t>
            </a:fld>
            <a:endParaRPr lang="es-ES"/>
          </a:p>
        </p:txBody>
      </p:sp>
    </p:spTree>
    <p:extLst>
      <p:ext uri="{BB962C8B-B14F-4D97-AF65-F5344CB8AC3E}">
        <p14:creationId xmlns:p14="http://schemas.microsoft.com/office/powerpoint/2010/main" val="202039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mujeres de origen ario eran inseminadas con padres seleccionados para la creación de niños racialmente puros.</a:t>
            </a:r>
          </a:p>
        </p:txBody>
      </p:sp>
      <p:sp>
        <p:nvSpPr>
          <p:cNvPr id="4" name="Marcador de número de diapositiva 3"/>
          <p:cNvSpPr>
            <a:spLocks noGrp="1"/>
          </p:cNvSpPr>
          <p:nvPr>
            <p:ph type="sldNum" sz="quarter" idx="10"/>
          </p:nvPr>
        </p:nvSpPr>
        <p:spPr/>
        <p:txBody>
          <a:bodyPr/>
          <a:lstStyle/>
          <a:p>
            <a:fld id="{7680EB27-9E7D-3945-8F90-A4646494CD79}" type="slidenum">
              <a:rPr lang="es-ES" smtClean="0"/>
              <a:t>15</a:t>
            </a:fld>
            <a:endParaRPr lang="es-ES"/>
          </a:p>
        </p:txBody>
      </p:sp>
    </p:spTree>
    <p:extLst>
      <p:ext uri="{BB962C8B-B14F-4D97-AF65-F5344CB8AC3E}">
        <p14:creationId xmlns:p14="http://schemas.microsoft.com/office/powerpoint/2010/main" val="297416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s-ES_tradnl"/>
              <a:t>Clic para editar título</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jetos, imagen y título">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s-ES_tradnl"/>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7D290233-0DD1-4A80-BB1E-9ADC3556DBB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‹Nº›</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s-ES_tradnl"/>
              <a:t>Arrastre la imagen al marcador de posición o haga clic en el icono para agregar</a:t>
            </a:r>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s-ES_tradnl"/>
              <a:t>Clic para editar título</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7D290233-0DD1-4A80-BB1E-9ADC3556DBB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s-ES_tradnl"/>
              <a:t>Clic para editar título</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7D290233-0DD1-4A80-BB1E-9ADC3556DBB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s-ES_tradnl"/>
              <a:t>Clic para editar título</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s-ES_tradnl"/>
              <a:t>Clic para editar título</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s-ES_tradnl"/>
              <a:t>Arrastre la imagen al marcador de posición o haga clic en el icono para agregar</a:t>
            </a:r>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s-ES_tradnl"/>
              <a:t>Clic para editar título</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7D290233-0DD1-4A80-BB1E-9ADC3556DBB6}" type="datetimeFigureOut">
              <a:rPr lang="en-US" smtClean="0"/>
              <a:t>4/12/18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4/12/18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4/12/18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4/12/18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s-ES_tradnl"/>
              <a:t>Clic para editar título</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7D290233-0DD1-4A80-BB1E-9ADC3556DBB6}" type="datetimeFigureOut">
              <a:rPr lang="en-US" smtClean="0"/>
              <a:t>4/12/18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‹Nº›</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s-ES_tradnl"/>
              <a:t>Clic para editar título</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4/12/18</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Los totalitarismos </a:t>
            </a:r>
          </a:p>
        </p:txBody>
      </p:sp>
      <p:sp>
        <p:nvSpPr>
          <p:cNvPr id="3" name="Subtítulo 2"/>
          <p:cNvSpPr>
            <a:spLocks noGrp="1"/>
          </p:cNvSpPr>
          <p:nvPr>
            <p:ph type="subTitle" idx="1"/>
          </p:nvPr>
        </p:nvSpPr>
        <p:spPr/>
        <p:txBody>
          <a:bodyPr/>
          <a:lstStyle/>
          <a:p>
            <a:r>
              <a:rPr lang="es-ES" dirty="0"/>
              <a:t>El ascenso de Mussolini, Hitler y Stalin</a:t>
            </a:r>
          </a:p>
        </p:txBody>
      </p:sp>
      <p:sp>
        <p:nvSpPr>
          <p:cNvPr id="4" name="CuadroTexto 3"/>
          <p:cNvSpPr txBox="1"/>
          <p:nvPr/>
        </p:nvSpPr>
        <p:spPr>
          <a:xfrm>
            <a:off x="782580" y="782489"/>
            <a:ext cx="5157332" cy="646331"/>
          </a:xfrm>
          <a:prstGeom prst="rect">
            <a:avLst/>
          </a:prstGeom>
          <a:noFill/>
        </p:spPr>
        <p:txBody>
          <a:bodyPr wrap="square" rtlCol="0">
            <a:spAutoFit/>
          </a:bodyPr>
          <a:lstStyle/>
          <a:p>
            <a:r>
              <a:rPr lang="es-ES" sz="1200" dirty="0"/>
              <a:t>Colegio SSCC Providencia</a:t>
            </a:r>
          </a:p>
          <a:p>
            <a:r>
              <a:rPr lang="es-ES" sz="1200" dirty="0"/>
              <a:t>Sector. Historia, Geografía y Cs. Sociales</a:t>
            </a:r>
          </a:p>
          <a:p>
            <a:r>
              <a:rPr lang="es-ES" sz="1200" dirty="0"/>
              <a:t>Nivel: </a:t>
            </a:r>
            <a:r>
              <a:rPr lang="es-ES" sz="1200" dirty="0" err="1"/>
              <a:t>IIº</a:t>
            </a:r>
            <a:r>
              <a:rPr lang="es-ES" sz="1200" dirty="0"/>
              <a:t> Medio </a:t>
            </a:r>
          </a:p>
        </p:txBody>
      </p:sp>
    </p:spTree>
    <p:extLst>
      <p:ext uri="{BB962C8B-B14F-4D97-AF65-F5344CB8AC3E}">
        <p14:creationId xmlns:p14="http://schemas.microsoft.com/office/powerpoint/2010/main" val="5243166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590" y="244158"/>
            <a:ext cx="7345362" cy="1339850"/>
          </a:xfrm>
        </p:spPr>
        <p:txBody>
          <a:bodyPr>
            <a:normAutofit fontScale="90000"/>
          </a:bodyPr>
          <a:lstStyle/>
          <a:p>
            <a:r>
              <a:rPr lang="es-ES" dirty="0"/>
              <a:t>El fracaso de la “vía violenta”</a:t>
            </a:r>
          </a:p>
        </p:txBody>
      </p:sp>
      <p:sp>
        <p:nvSpPr>
          <p:cNvPr id="4" name="Marcador de contenido 3"/>
          <p:cNvSpPr>
            <a:spLocks noGrp="1"/>
          </p:cNvSpPr>
          <p:nvPr>
            <p:ph sz="half" idx="1"/>
          </p:nvPr>
        </p:nvSpPr>
        <p:spPr/>
        <p:txBody>
          <a:bodyPr/>
          <a:lstStyle/>
          <a:p>
            <a:pPr algn="just"/>
            <a:r>
              <a:rPr lang="es-ES" dirty="0"/>
              <a:t>En noviembre de 1923, los nazis intentaron dar un golpe de Estado, pero el movimiento fracasó y Hitler fue arrestado y condenado a prisión. Fue en la cárcel donde Hitler escribió su libro, </a:t>
            </a:r>
            <a:r>
              <a:rPr lang="es-ES" b="1" i="1" dirty="0"/>
              <a:t>Mi Lucha</a:t>
            </a:r>
            <a:r>
              <a:rPr lang="es-ES" i="1" dirty="0"/>
              <a:t> </a:t>
            </a:r>
            <a:r>
              <a:rPr lang="es-ES" dirty="0"/>
              <a:t>(</a:t>
            </a:r>
            <a:r>
              <a:rPr lang="es-ES" i="1" dirty="0" err="1"/>
              <a:t>Mein</a:t>
            </a:r>
            <a:r>
              <a:rPr lang="es-ES" i="1" dirty="0"/>
              <a:t> </a:t>
            </a:r>
            <a:r>
              <a:rPr lang="es-ES" i="1" dirty="0" err="1"/>
              <a:t>Kampf</a:t>
            </a:r>
            <a:r>
              <a:rPr lang="es-ES" i="1" dirty="0"/>
              <a:t>, </a:t>
            </a:r>
            <a:r>
              <a:rPr lang="es-ES" dirty="0"/>
              <a:t>1925), en el cual sintetizó la doctrina nazi.</a:t>
            </a:r>
            <a:endParaRPr lang="es-ES_tradnl" dirty="0"/>
          </a:p>
          <a:p>
            <a:pPr algn="just"/>
            <a:endParaRPr lang="es-ES" dirty="0"/>
          </a:p>
        </p:txBody>
      </p:sp>
      <p:pic>
        <p:nvPicPr>
          <p:cNvPr id="6" name="Marcador de contenido 5"/>
          <p:cNvPicPr>
            <a:picLocks noGrp="1" noChangeAspect="1"/>
          </p:cNvPicPr>
          <p:nvPr>
            <p:ph sz="half" idx="2"/>
          </p:nvPr>
        </p:nvPicPr>
        <p:blipFill>
          <a:blip r:embed="rId2"/>
          <a:srcRect t="-35263" b="-35263"/>
          <a:stretch>
            <a:fillRect/>
          </a:stretch>
        </p:blipFill>
        <p:spPr>
          <a:xfrm>
            <a:off x="4648199" y="1408437"/>
            <a:ext cx="3566160" cy="3927475"/>
          </a:xfrm>
        </p:spPr>
      </p:pic>
      <p:sp>
        <p:nvSpPr>
          <p:cNvPr id="7" name="CuadroTexto 6"/>
          <p:cNvSpPr txBox="1"/>
          <p:nvPr/>
        </p:nvSpPr>
        <p:spPr>
          <a:xfrm>
            <a:off x="4807131" y="4822502"/>
            <a:ext cx="3585252" cy="369332"/>
          </a:xfrm>
          <a:prstGeom prst="rect">
            <a:avLst/>
          </a:prstGeom>
          <a:noFill/>
        </p:spPr>
        <p:txBody>
          <a:bodyPr wrap="square" rtlCol="0">
            <a:spAutoFit/>
          </a:bodyPr>
          <a:lstStyle/>
          <a:p>
            <a:r>
              <a:rPr lang="es-ES" dirty="0"/>
              <a:t>Inicio del “</a:t>
            </a:r>
            <a:r>
              <a:rPr lang="es-ES" dirty="0" err="1"/>
              <a:t>putsch</a:t>
            </a:r>
            <a:r>
              <a:rPr lang="es-ES" dirty="0"/>
              <a:t> de la cervecería”</a:t>
            </a:r>
          </a:p>
        </p:txBody>
      </p:sp>
    </p:spTree>
    <p:extLst>
      <p:ext uri="{BB962C8B-B14F-4D97-AF65-F5344CB8AC3E}">
        <p14:creationId xmlns:p14="http://schemas.microsoft.com/office/powerpoint/2010/main" val="14195956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triunfo de la “vía legal”</a:t>
            </a:r>
          </a:p>
        </p:txBody>
      </p:sp>
      <p:sp>
        <p:nvSpPr>
          <p:cNvPr id="3" name="Marcador de contenido 2"/>
          <p:cNvSpPr>
            <a:spLocks noGrp="1"/>
          </p:cNvSpPr>
          <p:nvPr>
            <p:ph idx="1"/>
          </p:nvPr>
        </p:nvSpPr>
        <p:spPr/>
        <p:txBody>
          <a:bodyPr>
            <a:normAutofit/>
          </a:bodyPr>
          <a:lstStyle/>
          <a:p>
            <a:pPr algn="just"/>
            <a:r>
              <a:rPr lang="es-ES" dirty="0"/>
              <a:t>La crisis económica y el miedo al comunismo llevaron al Partido Nazi al poder. El crecimiento electoral de los comunistas provocó alarma en los partidos de derecha, los que presionaron al Presidente Otto von Hindenburg a formar un gobierno más amplio de coalición, situación por la que se nombró a Hitler como Canciller, en enero de 1933.</a:t>
            </a:r>
            <a:endParaRPr lang="es-ES_tradnl" dirty="0"/>
          </a:p>
        </p:txBody>
      </p:sp>
    </p:spTree>
    <p:extLst>
      <p:ext uri="{BB962C8B-B14F-4D97-AF65-F5344CB8AC3E}">
        <p14:creationId xmlns:p14="http://schemas.microsoft.com/office/powerpoint/2010/main" val="1601719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srcRect l="-24352" r="-24352"/>
          <a:stretch>
            <a:fillRect/>
          </a:stretch>
        </p:blipFill>
        <p:spPr>
          <a:xfrm>
            <a:off x="737532" y="510024"/>
            <a:ext cx="7345362" cy="4666127"/>
          </a:xfrm>
        </p:spPr>
      </p:pic>
      <p:sp>
        <p:nvSpPr>
          <p:cNvPr id="5" name="CuadroTexto 4"/>
          <p:cNvSpPr txBox="1"/>
          <p:nvPr/>
        </p:nvSpPr>
        <p:spPr>
          <a:xfrm>
            <a:off x="1511272" y="5304752"/>
            <a:ext cx="5691386" cy="369332"/>
          </a:xfrm>
          <a:prstGeom prst="rect">
            <a:avLst/>
          </a:prstGeom>
          <a:noFill/>
        </p:spPr>
        <p:txBody>
          <a:bodyPr wrap="square" rtlCol="0">
            <a:spAutoFit/>
          </a:bodyPr>
          <a:lstStyle/>
          <a:p>
            <a:pPr algn="ctr"/>
            <a:r>
              <a:rPr lang="es-ES" dirty="0"/>
              <a:t>Nombramiento de Hitler como Canciller (1933)</a:t>
            </a:r>
          </a:p>
        </p:txBody>
      </p:sp>
    </p:spTree>
    <p:extLst>
      <p:ext uri="{BB962C8B-B14F-4D97-AF65-F5344CB8AC3E}">
        <p14:creationId xmlns:p14="http://schemas.microsoft.com/office/powerpoint/2010/main" val="3458867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Hacia el totalitarismo</a:t>
            </a:r>
          </a:p>
        </p:txBody>
      </p:sp>
      <p:sp>
        <p:nvSpPr>
          <p:cNvPr id="3" name="Marcador de contenido 2"/>
          <p:cNvSpPr>
            <a:spLocks noGrp="1"/>
          </p:cNvSpPr>
          <p:nvPr>
            <p:ph idx="1"/>
          </p:nvPr>
        </p:nvSpPr>
        <p:spPr>
          <a:xfrm>
            <a:off x="514476" y="1816476"/>
            <a:ext cx="8151222" cy="4517077"/>
          </a:xfrm>
        </p:spPr>
        <p:txBody>
          <a:bodyPr>
            <a:normAutofit fontScale="85000" lnSpcReduction="20000"/>
          </a:bodyPr>
          <a:lstStyle/>
          <a:p>
            <a:pPr algn="just"/>
            <a:r>
              <a:rPr lang="es-ES" dirty="0"/>
              <a:t>En tan solo un año, Hitler y el Partido Nazi pasaron a controlar todo el Estado. El 28 de febrero, los nazis provocaron un incendio en el edificio del Reichstag, del que se acusó a los comunistas, los que fueron declarados fuera de la ley.</a:t>
            </a:r>
          </a:p>
          <a:p>
            <a:pPr algn="just"/>
            <a:r>
              <a:rPr lang="es-ES" b="1" dirty="0"/>
              <a:t>Acta de Capacitación (marzo, 1933): </a:t>
            </a:r>
            <a:r>
              <a:rPr lang="es-ES" dirty="0"/>
              <a:t>Dio al gobierno el poder de gobernar por decreto durante 4 años: se prohibieron todos los partidos políticos, los sindicatos y gremios. Hacia el verano de 1934 todos los contrarios a Hitler se encontraban en prisión, ocultos, exiliados o en campos de concentración.*</a:t>
            </a:r>
            <a:endParaRPr lang="es-ES_tradnl" dirty="0"/>
          </a:p>
          <a:p>
            <a:pPr algn="just"/>
            <a:r>
              <a:rPr lang="es-ES" dirty="0"/>
              <a:t>A comienzos de agosto de 1934 murió </a:t>
            </a:r>
            <a:r>
              <a:rPr lang="es-ES" dirty="0" err="1"/>
              <a:t>Hindenburg</a:t>
            </a:r>
            <a:r>
              <a:rPr lang="es-ES" dirty="0"/>
              <a:t>, ante lo cual Hitler, sin dejar la Cancillería, se proclamó Presidente, concentrando de este modo la jefatura del Estado y del gobierno.</a:t>
            </a:r>
            <a:endParaRPr lang="es-ES_tradnl" dirty="0"/>
          </a:p>
          <a:p>
            <a:pPr algn="just"/>
            <a:r>
              <a:rPr lang="es-ES" dirty="0"/>
              <a:t>Como corolario de este vertiginoso proceso de acumulación del poder, el 30 de agosto, se proclamó en </a:t>
            </a:r>
            <a:r>
              <a:rPr lang="es-ES" dirty="0" err="1"/>
              <a:t>Nüremberg</a:t>
            </a:r>
            <a:r>
              <a:rPr lang="es-ES" dirty="0"/>
              <a:t> el </a:t>
            </a:r>
            <a:r>
              <a:rPr lang="es-ES" b="1" dirty="0"/>
              <a:t>Tercer Reich</a:t>
            </a:r>
            <a:r>
              <a:rPr lang="es-ES" dirty="0"/>
              <a:t> (Tercer Imperio)</a:t>
            </a:r>
            <a:endParaRPr lang="es-ES_tradnl" dirty="0"/>
          </a:p>
          <a:p>
            <a:pPr algn="just"/>
            <a:endParaRPr lang="es-ES" dirty="0"/>
          </a:p>
        </p:txBody>
      </p:sp>
    </p:spTree>
    <p:extLst>
      <p:ext uri="{BB962C8B-B14F-4D97-AF65-F5344CB8AC3E}">
        <p14:creationId xmlns:p14="http://schemas.microsoft.com/office/powerpoint/2010/main" val="23155687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Ideología</a:t>
            </a:r>
          </a:p>
        </p:txBody>
      </p:sp>
      <p:sp>
        <p:nvSpPr>
          <p:cNvPr id="3" name="Marcador de contenido 2"/>
          <p:cNvSpPr>
            <a:spLocks noGrp="1"/>
          </p:cNvSpPr>
          <p:nvPr>
            <p:ph idx="1"/>
          </p:nvPr>
        </p:nvSpPr>
        <p:spPr/>
        <p:txBody>
          <a:bodyPr>
            <a:normAutofit/>
          </a:bodyPr>
          <a:lstStyle/>
          <a:p>
            <a:r>
              <a:rPr lang="es-ES" dirty="0"/>
              <a:t>Ver libro página 35</a:t>
            </a:r>
          </a:p>
        </p:txBody>
      </p:sp>
    </p:spTree>
    <p:extLst>
      <p:ext uri="{BB962C8B-B14F-4D97-AF65-F5344CB8AC3E}">
        <p14:creationId xmlns:p14="http://schemas.microsoft.com/office/powerpoint/2010/main" val="69078951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Higiene social</a:t>
            </a:r>
          </a:p>
        </p:txBody>
      </p:sp>
      <p:sp>
        <p:nvSpPr>
          <p:cNvPr id="3" name="Marcador de contenido 2"/>
          <p:cNvSpPr>
            <a:spLocks noGrp="1"/>
          </p:cNvSpPr>
          <p:nvPr>
            <p:ph idx="1"/>
          </p:nvPr>
        </p:nvSpPr>
        <p:spPr>
          <a:xfrm>
            <a:off x="498398" y="1800401"/>
            <a:ext cx="8151223" cy="4265120"/>
          </a:xfrm>
        </p:spPr>
        <p:txBody>
          <a:bodyPr>
            <a:normAutofit fontScale="85000" lnSpcReduction="20000"/>
          </a:bodyPr>
          <a:lstStyle/>
          <a:p>
            <a:pPr algn="just"/>
            <a:r>
              <a:rPr lang="es-ES" b="1" dirty="0"/>
              <a:t>Leyes de </a:t>
            </a:r>
            <a:r>
              <a:rPr lang="es-ES" b="1" dirty="0" err="1"/>
              <a:t>Nüremberg</a:t>
            </a:r>
            <a:r>
              <a:rPr lang="es-ES" b="1" dirty="0"/>
              <a:t> (1935): </a:t>
            </a:r>
            <a:r>
              <a:rPr lang="es-ES" dirty="0"/>
              <a:t>“Ley para la protección de la sangre y la ciudadanía del Reich”. Inician la persecución hacia los alemanes de origen judío (hasta la tercera generación): prohibición de casarse o tener relaciones con “arios”, expulsión de la administración civil. 1938: los “judíos” han sido expulsados del gobierno, las profesiones y la vida intelectual. Se les obliga a llevar un nombre que los identifique como judíos y a llevar documentos especiales. Los negocios en manos de judíos deben ser liquidados y vendidos a comerciantes alemanes. </a:t>
            </a:r>
          </a:p>
          <a:p>
            <a:pPr algn="just"/>
            <a:r>
              <a:rPr lang="es-ES" dirty="0"/>
              <a:t>Eliminación de homosexuales, discapacitados, “enfermos mentales” y gitanos, entre otros. </a:t>
            </a:r>
          </a:p>
          <a:p>
            <a:pPr algn="just"/>
            <a:r>
              <a:rPr lang="es-ES" dirty="0"/>
              <a:t>Proyecto de “revolución demográfica” en las tierras del este (rusos, polacos).</a:t>
            </a:r>
          </a:p>
          <a:p>
            <a:pPr algn="just"/>
            <a:r>
              <a:rPr lang="es-ES" dirty="0"/>
              <a:t>Proliferación y fortalecimiento de la “raza aria” (</a:t>
            </a:r>
            <a:r>
              <a:rPr lang="es-ES" dirty="0" err="1"/>
              <a:t>ej</a:t>
            </a:r>
            <a:r>
              <a:rPr lang="es-ES" dirty="0"/>
              <a:t>: </a:t>
            </a:r>
            <a:r>
              <a:rPr lang="es-ES" i="1" dirty="0" err="1"/>
              <a:t>Lebensborn</a:t>
            </a:r>
            <a:r>
              <a:rPr lang="es-ES" dirty="0"/>
              <a:t>).</a:t>
            </a:r>
          </a:p>
          <a:p>
            <a:pPr algn="just"/>
            <a:endParaRPr lang="es-ES" b="1" dirty="0"/>
          </a:p>
          <a:p>
            <a:endParaRPr lang="es-ES" dirty="0"/>
          </a:p>
        </p:txBody>
      </p:sp>
    </p:spTree>
    <p:extLst>
      <p:ext uri="{BB962C8B-B14F-4D97-AF65-F5344CB8AC3E}">
        <p14:creationId xmlns:p14="http://schemas.microsoft.com/office/powerpoint/2010/main" val="3428577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C8E9E-E451-3D44-8058-689763F51FEE}"/>
              </a:ext>
            </a:extLst>
          </p:cNvPr>
          <p:cNvSpPr>
            <a:spLocks noGrp="1"/>
          </p:cNvSpPr>
          <p:nvPr>
            <p:ph type="title"/>
          </p:nvPr>
        </p:nvSpPr>
        <p:spPr/>
        <p:txBody>
          <a:bodyPr/>
          <a:lstStyle/>
          <a:p>
            <a:r>
              <a:rPr lang="es-CL" dirty="0"/>
              <a:t>El estalinismo ruso</a:t>
            </a:r>
          </a:p>
        </p:txBody>
      </p:sp>
      <p:sp>
        <p:nvSpPr>
          <p:cNvPr id="3" name="Marcador de contenido 2">
            <a:extLst>
              <a:ext uri="{FF2B5EF4-FFF2-40B4-BE49-F238E27FC236}">
                <a16:creationId xmlns:a16="http://schemas.microsoft.com/office/drawing/2014/main" id="{2209A898-8A4E-A14E-AA14-6D71E1F2A920}"/>
              </a:ext>
            </a:extLst>
          </p:cNvPr>
          <p:cNvSpPr>
            <a:spLocks noGrp="1"/>
          </p:cNvSpPr>
          <p:nvPr>
            <p:ph sz="half" idx="1"/>
          </p:nvPr>
        </p:nvSpPr>
        <p:spPr/>
        <p:txBody>
          <a:bodyPr/>
          <a:lstStyle/>
          <a:p>
            <a:pPr algn="just"/>
            <a:r>
              <a:rPr lang="es-CL" dirty="0"/>
              <a:t>Luego de la revoluci</a:t>
            </a:r>
            <a:r>
              <a:rPr lang="es-ES" dirty="0" err="1"/>
              <a:t>ón</a:t>
            </a:r>
            <a:r>
              <a:rPr lang="es-ES" dirty="0"/>
              <a:t> bolchevique, Rusia se transformó en el primer país comunista del mundo, la URSS (1922).</a:t>
            </a:r>
          </a:p>
          <a:p>
            <a:pPr algn="just"/>
            <a:r>
              <a:rPr lang="es-ES" dirty="0"/>
              <a:t>A la muerte de Lenin, se produjo una pugna por el poder entre varios líderes, de la cual salió triunfador Joseph Stalin.</a:t>
            </a:r>
            <a:endParaRPr lang="es-CL" dirty="0"/>
          </a:p>
        </p:txBody>
      </p:sp>
      <p:pic>
        <p:nvPicPr>
          <p:cNvPr id="5" name="Marcador de contenido 4">
            <a:extLst>
              <a:ext uri="{FF2B5EF4-FFF2-40B4-BE49-F238E27FC236}">
                <a16:creationId xmlns:a16="http://schemas.microsoft.com/office/drawing/2014/main" id="{00750C2A-3488-CB46-9507-D62972CCE5F2}"/>
              </a:ext>
            </a:extLst>
          </p:cNvPr>
          <p:cNvPicPr>
            <a:picLocks noGrp="1" noChangeAspect="1"/>
          </p:cNvPicPr>
          <p:nvPr>
            <p:ph sz="half" idx="2"/>
          </p:nvPr>
        </p:nvPicPr>
        <p:blipFill>
          <a:blip r:embed="rId2"/>
          <a:stretch>
            <a:fillRect/>
          </a:stretch>
        </p:blipFill>
        <p:spPr>
          <a:xfrm>
            <a:off x="4837112" y="2835275"/>
            <a:ext cx="3187700" cy="2552700"/>
          </a:xfrm>
          <a:prstGeom prst="rect">
            <a:avLst/>
          </a:prstGeom>
        </p:spPr>
      </p:pic>
    </p:spTree>
    <p:extLst>
      <p:ext uri="{BB962C8B-B14F-4D97-AF65-F5344CB8AC3E}">
        <p14:creationId xmlns:p14="http://schemas.microsoft.com/office/powerpoint/2010/main" val="6450819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B9B5B-BB62-D548-8582-76DF517A7EFB}"/>
              </a:ext>
            </a:extLst>
          </p:cNvPr>
          <p:cNvSpPr>
            <a:spLocks noGrp="1"/>
          </p:cNvSpPr>
          <p:nvPr>
            <p:ph type="title"/>
          </p:nvPr>
        </p:nvSpPr>
        <p:spPr/>
        <p:txBody>
          <a:bodyPr>
            <a:normAutofit/>
          </a:bodyPr>
          <a:lstStyle/>
          <a:p>
            <a:r>
              <a:rPr lang="es-ES" altLang="es-CL" sz="3600" b="1" dirty="0">
                <a:ea typeface="ＭＳ Ｐゴシック" panose="020B0600070205080204" pitchFamily="34" charset="-128"/>
              </a:rPr>
              <a:t>Dictadura de Stalin</a:t>
            </a:r>
          </a:p>
        </p:txBody>
      </p:sp>
      <p:sp>
        <p:nvSpPr>
          <p:cNvPr id="4" name="Marcador de contenido 3">
            <a:extLst>
              <a:ext uri="{FF2B5EF4-FFF2-40B4-BE49-F238E27FC236}">
                <a16:creationId xmlns:a16="http://schemas.microsoft.com/office/drawing/2014/main" id="{B6426EF6-CB0E-D04D-8070-BD5531E46078}"/>
              </a:ext>
            </a:extLst>
          </p:cNvPr>
          <p:cNvSpPr>
            <a:spLocks noGrp="1"/>
          </p:cNvSpPr>
          <p:nvPr>
            <p:ph sz="half" idx="1"/>
          </p:nvPr>
        </p:nvSpPr>
        <p:spPr/>
        <p:txBody>
          <a:bodyPr>
            <a:normAutofit fontScale="85000" lnSpcReduction="20000"/>
          </a:bodyPr>
          <a:lstStyle/>
          <a:p>
            <a:pPr algn="just"/>
            <a:r>
              <a:rPr lang="es-ES" altLang="es-CL" sz="2400" dirty="0" err="1">
                <a:ea typeface="ＭＳ Ｐゴシック" panose="020B0600070205080204" pitchFamily="34" charset="-128"/>
              </a:rPr>
              <a:t>Deskulakización</a:t>
            </a:r>
            <a:r>
              <a:rPr lang="es-ES" altLang="es-CL" sz="2400" dirty="0">
                <a:ea typeface="ＭＳ Ｐゴシック" panose="020B0600070205080204" pitchFamily="34" charset="-128"/>
              </a:rPr>
              <a:t> y colectivización de las tierras. (</a:t>
            </a:r>
            <a:r>
              <a:rPr lang="es-ES" altLang="es-CL" sz="2400" dirty="0" err="1">
                <a:ea typeface="ＭＳ Ｐゴシック" panose="020B0600070205080204" pitchFamily="34" charset="-128"/>
              </a:rPr>
              <a:t>sovjos</a:t>
            </a:r>
            <a:r>
              <a:rPr lang="es-ES" altLang="es-CL" sz="2400" dirty="0">
                <a:ea typeface="ＭＳ Ｐゴシック" panose="020B0600070205080204" pitchFamily="34" charset="-128"/>
              </a:rPr>
              <a:t> y </a:t>
            </a:r>
            <a:r>
              <a:rPr lang="es-ES" altLang="es-CL" sz="2400" dirty="0" err="1">
                <a:ea typeface="ＭＳ Ｐゴシック" panose="020B0600070205080204" pitchFamily="34" charset="-128"/>
              </a:rPr>
              <a:t>koljos</a:t>
            </a:r>
            <a:r>
              <a:rPr lang="es-ES" altLang="es-CL" sz="2400" dirty="0">
                <a:ea typeface="ＭＳ Ｐゴシック" panose="020B0600070205080204" pitchFamily="34" charset="-128"/>
              </a:rPr>
              <a:t>)</a:t>
            </a:r>
          </a:p>
          <a:p>
            <a:pPr algn="just"/>
            <a:r>
              <a:rPr lang="es-ES" altLang="es-CL" sz="2400" dirty="0">
                <a:ea typeface="ＭＳ Ｐゴシック" panose="020B0600070205080204" pitchFamily="34" charset="-128"/>
              </a:rPr>
              <a:t>Purgas.</a:t>
            </a:r>
          </a:p>
          <a:p>
            <a:pPr algn="just"/>
            <a:r>
              <a:rPr lang="es-ES" altLang="es-CL" sz="2400" dirty="0">
                <a:ea typeface="ＭＳ Ｐゴシック" panose="020B0600070205080204" pitchFamily="34" charset="-128"/>
              </a:rPr>
              <a:t>Planes quinquenales.</a:t>
            </a:r>
          </a:p>
          <a:p>
            <a:pPr algn="just"/>
            <a:r>
              <a:rPr lang="es-ES" altLang="es-ES" sz="2400" dirty="0">
                <a:ea typeface="ＭＳ Ｐゴシック" panose="020B0600070205080204" pitchFamily="34" charset="-128"/>
              </a:rPr>
              <a:t>“</a:t>
            </a:r>
            <a:r>
              <a:rPr lang="es-ES" altLang="es-CL" sz="2400" dirty="0">
                <a:ea typeface="ＭＳ Ｐゴシック" panose="020B0600070205080204" pitchFamily="34" charset="-128"/>
              </a:rPr>
              <a:t>Socialismo en un solo país.</a:t>
            </a:r>
            <a:r>
              <a:rPr lang="es-ES" altLang="es-ES" sz="2400" dirty="0">
                <a:ea typeface="ＭＳ Ｐゴシック" panose="020B0600070205080204" pitchFamily="34" charset="-128"/>
              </a:rPr>
              <a:t>”</a:t>
            </a:r>
            <a:endParaRPr lang="es-ES" altLang="es-CL" sz="2400" dirty="0">
              <a:ea typeface="ＭＳ Ｐゴシック" panose="020B0600070205080204" pitchFamily="34" charset="-128"/>
            </a:endParaRPr>
          </a:p>
          <a:p>
            <a:pPr algn="just"/>
            <a:r>
              <a:rPr lang="es-ES" altLang="es-CL" sz="2400" dirty="0">
                <a:ea typeface="ＭＳ Ｐゴシック" panose="020B0600070205080204" pitchFamily="34" charset="-128"/>
              </a:rPr>
              <a:t>Desestructuración del sistema socialista, instauración de un sistema totalitario.</a:t>
            </a:r>
          </a:p>
        </p:txBody>
      </p:sp>
      <p:pic>
        <p:nvPicPr>
          <p:cNvPr id="6" name="Marcador de contenido 5">
            <a:extLst>
              <a:ext uri="{FF2B5EF4-FFF2-40B4-BE49-F238E27FC236}">
                <a16:creationId xmlns:a16="http://schemas.microsoft.com/office/drawing/2014/main" id="{822BC769-0D9F-2C47-8ACB-8CC94C4888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37099" b="-37099"/>
          <a:stretch>
            <a:fillRect/>
          </a:stretch>
        </p:blipFill>
        <p:spPr>
          <a:xfrm>
            <a:off x="4643438" y="333375"/>
            <a:ext cx="4038600" cy="4525963"/>
          </a:xfrm>
        </p:spPr>
      </p:pic>
      <p:pic>
        <p:nvPicPr>
          <p:cNvPr id="7" name="Imagen 6">
            <a:extLst>
              <a:ext uri="{FF2B5EF4-FFF2-40B4-BE49-F238E27FC236}">
                <a16:creationId xmlns:a16="http://schemas.microsoft.com/office/drawing/2014/main" id="{AE2BC34F-8EDD-D84E-A337-4DCC18ECF3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005263"/>
            <a:ext cx="37687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951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4">
                                            <p:txEl>
                                              <p:pRg st="2" end="2"/>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p:cTn id="4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4">
                                            <p:txEl>
                                              <p:pRg st="3" end="3"/>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 calcmode="lin" valueType="num">
                                      <p:cBhvr>
                                        <p:cTn id="4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fascismo italiano</a:t>
            </a:r>
          </a:p>
        </p:txBody>
      </p:sp>
      <p:sp>
        <p:nvSpPr>
          <p:cNvPr id="3" name="Marcador de contenido 2"/>
          <p:cNvSpPr>
            <a:spLocks noGrp="1"/>
          </p:cNvSpPr>
          <p:nvPr>
            <p:ph idx="1"/>
          </p:nvPr>
        </p:nvSpPr>
        <p:spPr/>
        <p:txBody>
          <a:bodyPr>
            <a:normAutofit fontScale="92500" lnSpcReduction="10000"/>
          </a:bodyPr>
          <a:lstStyle/>
          <a:p>
            <a:pPr algn="just"/>
            <a:r>
              <a:rPr lang="es-ES" dirty="0"/>
              <a:t>Italia pasó rápidamente de la euforia del triunfo aliado al descontento. Balance negativo de los tres años de lucha: el elevado número de muertos y mutilados en la guerra (superior al millón de personas) y la destrucción de distintas zonas del país con su consecuente pérdida económica. Tal situación no tuvo las compensaciones territoriales esperadas en los acuerdos de paz del final de la guerra.</a:t>
            </a:r>
          </a:p>
          <a:p>
            <a:pPr algn="just"/>
            <a:r>
              <a:rPr lang="es-ES" dirty="0"/>
              <a:t>Crisis económica: la inflación, efecto de la guerra, provocó el aumento de los precios, sin que los salarios alcanzaran el nivel de aquellos.</a:t>
            </a:r>
            <a:endParaRPr lang="es-ES_tradnl" dirty="0"/>
          </a:p>
          <a:p>
            <a:pPr algn="just"/>
            <a:endParaRPr lang="es-ES" dirty="0"/>
          </a:p>
          <a:p>
            <a:pPr algn="just"/>
            <a:endParaRPr lang="es-ES_tradnl" dirty="0"/>
          </a:p>
          <a:p>
            <a:endParaRPr lang="es-ES" dirty="0"/>
          </a:p>
        </p:txBody>
      </p:sp>
    </p:spTree>
    <p:extLst>
      <p:ext uri="{BB962C8B-B14F-4D97-AF65-F5344CB8AC3E}">
        <p14:creationId xmlns:p14="http://schemas.microsoft.com/office/powerpoint/2010/main" val="2165802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15985" y="542173"/>
            <a:ext cx="5034241" cy="5694929"/>
          </a:xfrm>
        </p:spPr>
        <p:txBody>
          <a:bodyPr>
            <a:normAutofit fontScale="92500" lnSpcReduction="10000"/>
          </a:bodyPr>
          <a:lstStyle/>
          <a:p>
            <a:pPr algn="just"/>
            <a:r>
              <a:rPr lang="es-ES" dirty="0"/>
              <a:t>En este contexto, en 1919, surge el movimiento fascista, liderado por </a:t>
            </a:r>
            <a:r>
              <a:rPr lang="es-ES" b="1" dirty="0"/>
              <a:t>Benito Mussolini</a:t>
            </a:r>
            <a:r>
              <a:rPr lang="es-ES" dirty="0"/>
              <a:t>. En sus inicios estuvo formado por </a:t>
            </a:r>
            <a:r>
              <a:rPr lang="es-ES"/>
              <a:t>excombatientes y </a:t>
            </a:r>
            <a:r>
              <a:rPr lang="es-ES" dirty="0"/>
              <a:t>sindicalistas, nacionalistas y todos los que temían la revolución comunista en Italia, además de aquellos que representaban el malestar de los campesinos, pero sin duda, los principales aliados de Mussolini fueron las agrupaciones patronales industriales.</a:t>
            </a:r>
          </a:p>
          <a:p>
            <a:pPr algn="just"/>
            <a:r>
              <a:rPr lang="es-ES" dirty="0"/>
              <a:t>Su nombre deriva de la palabra romana </a:t>
            </a:r>
            <a:r>
              <a:rPr lang="es-ES" i="1" dirty="0" err="1"/>
              <a:t>fascis</a:t>
            </a:r>
            <a:r>
              <a:rPr lang="es-ES" i="1" dirty="0"/>
              <a:t>, </a:t>
            </a:r>
            <a:r>
              <a:rPr lang="es-ES" dirty="0"/>
              <a:t>símbolo de unión entre los luchadores, por lo que utilizaron también este símbolo. (</a:t>
            </a:r>
            <a:r>
              <a:rPr lang="es-ES" dirty="0" err="1"/>
              <a:t>Fascio</a:t>
            </a:r>
            <a:r>
              <a:rPr lang="es-ES" dirty="0"/>
              <a:t> di </a:t>
            </a:r>
            <a:r>
              <a:rPr lang="es-ES" dirty="0" err="1"/>
              <a:t>Combattimento</a:t>
            </a:r>
            <a:r>
              <a:rPr lang="es-ES" dirty="0"/>
              <a:t>)</a:t>
            </a:r>
            <a:endParaRPr lang="es-ES_tradnl" dirty="0"/>
          </a:p>
          <a:p>
            <a:endParaRPr lang="es-ES" dirty="0"/>
          </a:p>
        </p:txBody>
      </p:sp>
      <p:pic>
        <p:nvPicPr>
          <p:cNvPr id="4" name="Imagen 3"/>
          <p:cNvPicPr>
            <a:picLocks noChangeAspect="1"/>
          </p:cNvPicPr>
          <p:nvPr/>
        </p:nvPicPr>
        <p:blipFill>
          <a:blip r:embed="rId3"/>
          <a:stretch>
            <a:fillRect/>
          </a:stretch>
        </p:blipFill>
        <p:spPr>
          <a:xfrm>
            <a:off x="6149565" y="542173"/>
            <a:ext cx="2339284" cy="3321565"/>
          </a:xfrm>
          <a:prstGeom prst="rect">
            <a:avLst/>
          </a:prstGeom>
        </p:spPr>
      </p:pic>
      <p:sp>
        <p:nvSpPr>
          <p:cNvPr id="5" name="CuadroTexto 4"/>
          <p:cNvSpPr txBox="1"/>
          <p:nvPr/>
        </p:nvSpPr>
        <p:spPr>
          <a:xfrm>
            <a:off x="6270171" y="4131277"/>
            <a:ext cx="2218678" cy="369332"/>
          </a:xfrm>
          <a:prstGeom prst="rect">
            <a:avLst/>
          </a:prstGeom>
          <a:noFill/>
        </p:spPr>
        <p:txBody>
          <a:bodyPr wrap="square" rtlCol="0">
            <a:spAutoFit/>
          </a:bodyPr>
          <a:lstStyle/>
          <a:p>
            <a:pPr algn="ctr"/>
            <a:r>
              <a:rPr lang="es-ES" dirty="0"/>
              <a:t>Benito Mussolini</a:t>
            </a:r>
          </a:p>
        </p:txBody>
      </p:sp>
      <p:pic>
        <p:nvPicPr>
          <p:cNvPr id="6" name="Imagen 5"/>
          <p:cNvPicPr>
            <a:picLocks noChangeAspect="1"/>
          </p:cNvPicPr>
          <p:nvPr/>
        </p:nvPicPr>
        <p:blipFill>
          <a:blip r:embed="rId4"/>
          <a:stretch>
            <a:fillRect/>
          </a:stretch>
        </p:blipFill>
        <p:spPr>
          <a:xfrm>
            <a:off x="6455035" y="4500609"/>
            <a:ext cx="1810740" cy="1810740"/>
          </a:xfrm>
          <a:prstGeom prst="rect">
            <a:avLst/>
          </a:prstGeom>
        </p:spPr>
      </p:pic>
    </p:spTree>
    <p:extLst>
      <p:ext uri="{BB962C8B-B14F-4D97-AF65-F5344CB8AC3E}">
        <p14:creationId xmlns:p14="http://schemas.microsoft.com/office/powerpoint/2010/main" val="6579806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590" y="244158"/>
            <a:ext cx="7345362" cy="1339850"/>
          </a:xfrm>
        </p:spPr>
        <p:txBody>
          <a:bodyPr/>
          <a:lstStyle/>
          <a:p>
            <a:r>
              <a:rPr lang="es-ES" dirty="0"/>
              <a:t>El fascismo en el poder</a:t>
            </a:r>
          </a:p>
        </p:txBody>
      </p:sp>
      <p:sp>
        <p:nvSpPr>
          <p:cNvPr id="3" name="Marcador de contenido 2"/>
          <p:cNvSpPr>
            <a:spLocks noGrp="1"/>
          </p:cNvSpPr>
          <p:nvPr>
            <p:ph sz="half" idx="1"/>
          </p:nvPr>
        </p:nvSpPr>
        <p:spPr/>
        <p:txBody>
          <a:bodyPr>
            <a:normAutofit fontScale="92500" lnSpcReduction="10000"/>
          </a:bodyPr>
          <a:lstStyle/>
          <a:p>
            <a:pPr algn="just"/>
            <a:r>
              <a:rPr lang="es-ES" dirty="0"/>
              <a:t>Los fascistas destruyeron las organizaciones sindicales utilizando la violencia. En este marco, en noviembre de 1921 surge el </a:t>
            </a:r>
            <a:r>
              <a:rPr lang="es-ES" b="1" dirty="0"/>
              <a:t>Partido Nacional Fascista</a:t>
            </a:r>
            <a:r>
              <a:rPr lang="es-ES" dirty="0"/>
              <a:t>, cuya toma del poder culminó con la </a:t>
            </a:r>
            <a:r>
              <a:rPr lang="es-ES" i="1" dirty="0"/>
              <a:t>Marcha sobre Roma </a:t>
            </a:r>
            <a:r>
              <a:rPr lang="es-ES" dirty="0"/>
              <a:t>(1922), que obligó al rey </a:t>
            </a:r>
            <a:r>
              <a:rPr lang="es-ES" b="1" dirty="0"/>
              <a:t>Víctor Manuel III</a:t>
            </a:r>
            <a:r>
              <a:rPr lang="es-ES" dirty="0"/>
              <a:t> a confiar la formación del nuevo gobierno a Mussolini, quien implantó un régimen totalitario en toda Italia. </a:t>
            </a:r>
          </a:p>
        </p:txBody>
      </p:sp>
      <p:pic>
        <p:nvPicPr>
          <p:cNvPr id="5" name="Marcador de contenido 4"/>
          <p:cNvPicPr>
            <a:picLocks noGrp="1" noChangeAspect="1"/>
          </p:cNvPicPr>
          <p:nvPr>
            <p:ph sz="half" idx="2"/>
          </p:nvPr>
        </p:nvPicPr>
        <p:blipFill>
          <a:blip r:embed="rId2"/>
          <a:srcRect t="-7452" b="-7452"/>
          <a:stretch>
            <a:fillRect/>
          </a:stretch>
        </p:blipFill>
        <p:spPr>
          <a:xfrm>
            <a:off x="4985824" y="1584008"/>
            <a:ext cx="3566160" cy="3927475"/>
          </a:xfrm>
        </p:spPr>
      </p:pic>
      <p:sp>
        <p:nvSpPr>
          <p:cNvPr id="6" name="CuadroTexto 5"/>
          <p:cNvSpPr txBox="1"/>
          <p:nvPr/>
        </p:nvSpPr>
        <p:spPr>
          <a:xfrm>
            <a:off x="5209065" y="5835228"/>
            <a:ext cx="3342919" cy="369332"/>
          </a:xfrm>
          <a:prstGeom prst="rect">
            <a:avLst/>
          </a:prstGeom>
          <a:noFill/>
        </p:spPr>
        <p:txBody>
          <a:bodyPr wrap="square" rtlCol="0">
            <a:spAutoFit/>
          </a:bodyPr>
          <a:lstStyle/>
          <a:p>
            <a:pPr algn="ctr"/>
            <a:r>
              <a:rPr lang="es-ES" dirty="0"/>
              <a:t>Marcha sobre Roma, 1922</a:t>
            </a:r>
          </a:p>
        </p:txBody>
      </p:sp>
    </p:spTree>
    <p:extLst>
      <p:ext uri="{BB962C8B-B14F-4D97-AF65-F5344CB8AC3E}">
        <p14:creationId xmlns:p14="http://schemas.microsoft.com/office/powerpoint/2010/main" val="42513917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Doctrina fascista</a:t>
            </a:r>
          </a:p>
        </p:txBody>
      </p:sp>
      <p:sp>
        <p:nvSpPr>
          <p:cNvPr id="6" name="Marcador de contenido 5"/>
          <p:cNvSpPr>
            <a:spLocks noGrp="1"/>
          </p:cNvSpPr>
          <p:nvPr>
            <p:ph idx="1"/>
          </p:nvPr>
        </p:nvSpPr>
        <p:spPr>
          <a:xfrm>
            <a:off x="514476" y="1816476"/>
            <a:ext cx="8215532" cy="4452777"/>
          </a:xfrm>
        </p:spPr>
        <p:txBody>
          <a:bodyPr>
            <a:normAutofit/>
          </a:bodyPr>
          <a:lstStyle/>
          <a:p>
            <a:r>
              <a:rPr lang="es-ES" dirty="0"/>
              <a:t>Ver libro página 34</a:t>
            </a:r>
          </a:p>
        </p:txBody>
      </p:sp>
    </p:spTree>
    <p:extLst>
      <p:ext uri="{BB962C8B-B14F-4D97-AF65-F5344CB8AC3E}">
        <p14:creationId xmlns:p14="http://schemas.microsoft.com/office/powerpoint/2010/main" val="34554289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Hacia el totalitarismo</a:t>
            </a:r>
          </a:p>
        </p:txBody>
      </p:sp>
      <p:sp>
        <p:nvSpPr>
          <p:cNvPr id="4" name="Marcador de contenido 3"/>
          <p:cNvSpPr>
            <a:spLocks noGrp="1"/>
          </p:cNvSpPr>
          <p:nvPr>
            <p:ph sz="half" idx="1"/>
          </p:nvPr>
        </p:nvSpPr>
        <p:spPr/>
        <p:txBody>
          <a:bodyPr>
            <a:normAutofit fontScale="92500" lnSpcReduction="20000"/>
          </a:bodyPr>
          <a:lstStyle/>
          <a:p>
            <a:pPr algn="just"/>
            <a:r>
              <a:rPr lang="es-ES" dirty="0"/>
              <a:t>Los primeros meses del gobierno de Mussolini transcurrieron dentro de la legalidad.</a:t>
            </a:r>
          </a:p>
          <a:p>
            <a:pPr algn="just"/>
            <a:r>
              <a:rPr lang="es-ES" dirty="0"/>
              <a:t>Las elecciones parlamentarias de 1924 no fueron tan exitosas para el fascismo. Las denuncias del diputado socialista, Giacomo </a:t>
            </a:r>
            <a:r>
              <a:rPr lang="es-ES" dirty="0" err="1"/>
              <a:t>Matteotti</a:t>
            </a:r>
            <a:r>
              <a:rPr lang="es-ES" dirty="0"/>
              <a:t>, terminaron con su secuestro y asesinato. A partir de entonces comienza la instauración de la dictadura totalitaria fascista.</a:t>
            </a:r>
          </a:p>
        </p:txBody>
      </p:sp>
      <p:pic>
        <p:nvPicPr>
          <p:cNvPr id="6" name="Marcador de contenido 5"/>
          <p:cNvPicPr>
            <a:picLocks noGrp="1" noChangeAspect="1"/>
          </p:cNvPicPr>
          <p:nvPr>
            <p:ph sz="half" idx="2"/>
          </p:nvPr>
        </p:nvPicPr>
        <p:blipFill>
          <a:blip r:embed="rId2"/>
          <a:srcRect t="-29518" b="-29518"/>
          <a:stretch>
            <a:fillRect/>
          </a:stretch>
        </p:blipFill>
        <p:spPr/>
      </p:pic>
      <p:sp>
        <p:nvSpPr>
          <p:cNvPr id="7" name="CuadroTexto 6"/>
          <p:cNvSpPr txBox="1"/>
          <p:nvPr/>
        </p:nvSpPr>
        <p:spPr>
          <a:xfrm>
            <a:off x="4967905" y="2147888"/>
            <a:ext cx="2958235" cy="646331"/>
          </a:xfrm>
          <a:prstGeom prst="rect">
            <a:avLst/>
          </a:prstGeom>
          <a:noFill/>
        </p:spPr>
        <p:txBody>
          <a:bodyPr wrap="square" rtlCol="0">
            <a:spAutoFit/>
          </a:bodyPr>
          <a:lstStyle/>
          <a:p>
            <a:pPr algn="ctr"/>
            <a:r>
              <a:rPr lang="es-ES" dirty="0"/>
              <a:t>Caricatura sobre el asesinato de </a:t>
            </a:r>
            <a:r>
              <a:rPr lang="es-ES" dirty="0" err="1"/>
              <a:t>Matteotti</a:t>
            </a:r>
            <a:endParaRPr lang="es-ES" dirty="0"/>
          </a:p>
        </p:txBody>
      </p:sp>
    </p:spTree>
    <p:extLst>
      <p:ext uri="{BB962C8B-B14F-4D97-AF65-F5344CB8AC3E}">
        <p14:creationId xmlns:p14="http://schemas.microsoft.com/office/powerpoint/2010/main" val="8379523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98397" y="450100"/>
            <a:ext cx="8247687" cy="3323987"/>
          </a:xfrm>
          <a:prstGeom prst="rect">
            <a:avLst/>
          </a:prstGeom>
          <a:noFill/>
        </p:spPr>
        <p:txBody>
          <a:bodyPr wrap="square" rtlCol="0">
            <a:spAutoFit/>
          </a:bodyPr>
          <a:lstStyle/>
          <a:p>
            <a:pPr marL="285750" indent="-285750" algn="just">
              <a:buFont typeface="Arial"/>
              <a:buChar char="•"/>
            </a:pPr>
            <a:r>
              <a:rPr lang="es-ES" sz="2100" dirty="0"/>
              <a:t>A partir de 1925 se suprimieron los partidos políticos y las libertades ciudadanas, se persiguió a intelectuales y disidentes (OVRA), se prohibió y persiguió a cualquier agrupación que no fuera estatal bajo el principio de </a:t>
            </a:r>
            <a:r>
              <a:rPr lang="es-ES" sz="2100" i="1" dirty="0"/>
              <a:t>"Todo en el Estado, nada fuera del Estado, nada contra el Estado”</a:t>
            </a:r>
            <a:r>
              <a:rPr lang="es-ES" sz="2100" dirty="0"/>
              <a:t>, incluyendo a la Mafia.</a:t>
            </a:r>
          </a:p>
          <a:p>
            <a:pPr marL="285750" indent="-285750" algn="just">
              <a:buFont typeface="Arial"/>
              <a:buChar char="•"/>
            </a:pPr>
            <a:r>
              <a:rPr lang="es-ES" sz="2100" dirty="0"/>
              <a:t>Mussolini buscó aliarse con la Iglesia Católica, por lo que en 1929 se firma el Tratado de Letrán, mediante el cual se reconocía la soberanía del Vaticano. (Papa Pío XI)</a:t>
            </a:r>
          </a:p>
          <a:p>
            <a:pPr marL="285750" indent="-285750" algn="just">
              <a:buFont typeface="Arial"/>
              <a:buChar char="•"/>
            </a:pPr>
            <a:r>
              <a:rPr lang="es-ES" sz="2100" dirty="0"/>
              <a:t>El sistema instaurado por Mussolini en Italia generó apoyo entre distintos intelectuales y políticos fuera de Italia.</a:t>
            </a:r>
          </a:p>
        </p:txBody>
      </p:sp>
      <p:pic>
        <p:nvPicPr>
          <p:cNvPr id="6" name="Imagen 5"/>
          <p:cNvPicPr>
            <a:picLocks noChangeAspect="1"/>
          </p:cNvPicPr>
          <p:nvPr/>
        </p:nvPicPr>
        <p:blipFill>
          <a:blip r:embed="rId3"/>
          <a:stretch>
            <a:fillRect/>
          </a:stretch>
        </p:blipFill>
        <p:spPr>
          <a:xfrm>
            <a:off x="2179517" y="3774087"/>
            <a:ext cx="4749828" cy="2757134"/>
          </a:xfrm>
          <a:prstGeom prst="rect">
            <a:avLst/>
          </a:prstGeom>
        </p:spPr>
      </p:pic>
    </p:spTree>
    <p:extLst>
      <p:ext uri="{BB962C8B-B14F-4D97-AF65-F5344CB8AC3E}">
        <p14:creationId xmlns:p14="http://schemas.microsoft.com/office/powerpoint/2010/main" val="26471423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anim calcmode="lin" valueType="num">
                                      <p:cBhvr>
                                        <p:cTn id="1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nazismo alemán</a:t>
            </a:r>
          </a:p>
        </p:txBody>
      </p:sp>
      <p:sp>
        <p:nvSpPr>
          <p:cNvPr id="3" name="Marcador de contenido 2"/>
          <p:cNvSpPr>
            <a:spLocks noGrp="1"/>
          </p:cNvSpPr>
          <p:nvPr>
            <p:ph idx="1"/>
          </p:nvPr>
        </p:nvSpPr>
        <p:spPr>
          <a:xfrm>
            <a:off x="594862" y="1832551"/>
            <a:ext cx="8086914" cy="4232970"/>
          </a:xfrm>
        </p:spPr>
        <p:txBody>
          <a:bodyPr>
            <a:normAutofit/>
          </a:bodyPr>
          <a:lstStyle/>
          <a:p>
            <a:r>
              <a:rPr lang="es-ES" b="1" dirty="0"/>
              <a:t>Factores: </a:t>
            </a:r>
            <a:endParaRPr lang="es-ES_tradnl" b="1" dirty="0"/>
          </a:p>
          <a:p>
            <a:pPr lvl="0" algn="just"/>
            <a:r>
              <a:rPr lang="es-ES" b="1" dirty="0"/>
              <a:t>El Tratado de Versalles</a:t>
            </a:r>
            <a:r>
              <a:rPr lang="es-ES" dirty="0"/>
              <a:t>.</a:t>
            </a:r>
          </a:p>
          <a:p>
            <a:pPr lvl="0" algn="just"/>
            <a:r>
              <a:rPr lang="es-ES" b="1" dirty="0"/>
              <a:t>El crecimiento del nacionalismo alemán</a:t>
            </a:r>
            <a:r>
              <a:rPr lang="es-ES" dirty="0"/>
              <a:t>: la humillación de Versalles hirió el orgullo alemán, que se había desarrollado durante el siglo XIX al calor de su expansión colonial y de su desarrollo industrial. Como reacción, surgieron las ideas de venganza y de superioridad germana, que alimentaron el sentimiento nacionalista de toda la sociedad alemana.</a:t>
            </a:r>
            <a:endParaRPr lang="es-ES_tradnl" dirty="0"/>
          </a:p>
          <a:p>
            <a:pPr algn="just"/>
            <a:endParaRPr lang="es-ES" dirty="0"/>
          </a:p>
        </p:txBody>
      </p:sp>
    </p:spTree>
    <p:extLst>
      <p:ext uri="{BB962C8B-B14F-4D97-AF65-F5344CB8AC3E}">
        <p14:creationId xmlns:p14="http://schemas.microsoft.com/office/powerpoint/2010/main" val="27646706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Orígenes</a:t>
            </a:r>
          </a:p>
        </p:txBody>
      </p:sp>
      <p:sp>
        <p:nvSpPr>
          <p:cNvPr id="3" name="Marcador de contenido 2"/>
          <p:cNvSpPr>
            <a:spLocks noGrp="1"/>
          </p:cNvSpPr>
          <p:nvPr>
            <p:ph idx="1"/>
          </p:nvPr>
        </p:nvSpPr>
        <p:spPr>
          <a:xfrm>
            <a:off x="900112" y="1800401"/>
            <a:ext cx="7345363" cy="4265120"/>
          </a:xfrm>
        </p:spPr>
        <p:txBody>
          <a:bodyPr>
            <a:normAutofit fontScale="77500" lnSpcReduction="20000"/>
          </a:bodyPr>
          <a:lstStyle/>
          <a:p>
            <a:pPr algn="just"/>
            <a:r>
              <a:rPr lang="es-ES" dirty="0"/>
              <a:t>Hacia 1919 existían variadas organizaciones de tipo nacionalista en Alemania, así como agrupaciones marxistas de distinta índole.</a:t>
            </a:r>
          </a:p>
          <a:p>
            <a:pPr algn="just"/>
            <a:r>
              <a:rPr lang="es-ES" dirty="0"/>
              <a:t>Uno de esos partidos (pequeños) era el Partido Nacionalsocialista Obrero Alemán fundado por </a:t>
            </a:r>
            <a:r>
              <a:rPr lang="es-ES" dirty="0" err="1"/>
              <a:t>Anton</a:t>
            </a:r>
            <a:r>
              <a:rPr lang="es-ES" dirty="0"/>
              <a:t> </a:t>
            </a:r>
            <a:r>
              <a:rPr lang="es-ES" dirty="0" err="1"/>
              <a:t>Drexler</a:t>
            </a:r>
            <a:r>
              <a:rPr lang="es-ES" dirty="0"/>
              <a:t> y otros (1919). Hitler se unirá a este partido, dándole mayor organización y fortaleciendo su ideología.</a:t>
            </a:r>
          </a:p>
          <a:p>
            <a:pPr algn="just"/>
            <a:r>
              <a:rPr lang="es-ES" dirty="0"/>
              <a:t>Se adoptó un programa radical: lucha contra el Tratado de Versalles, establecimiento de la Gran Alemania, antisemitismo, rearme militar, limitación de las libertades públicas, etc.</a:t>
            </a:r>
            <a:endParaRPr lang="es-ES_tradnl" dirty="0"/>
          </a:p>
          <a:p>
            <a:pPr algn="just"/>
            <a:r>
              <a:rPr lang="es-ES" dirty="0"/>
              <a:t>Adoptó como método la </a:t>
            </a:r>
            <a:r>
              <a:rPr lang="es-ES" b="1" dirty="0"/>
              <a:t>lucha callejera</a:t>
            </a:r>
            <a:r>
              <a:rPr lang="es-ES" dirty="0"/>
              <a:t> en contra de todos los demás partidos. Con este objeto, se formaron las </a:t>
            </a:r>
            <a:r>
              <a:rPr lang="es-ES" b="1" dirty="0"/>
              <a:t>SA</a:t>
            </a:r>
            <a:r>
              <a:rPr lang="es-ES" dirty="0"/>
              <a:t> (</a:t>
            </a:r>
            <a:r>
              <a:rPr lang="es-ES" i="1" dirty="0" err="1"/>
              <a:t>Sturmabteilung</a:t>
            </a:r>
            <a:r>
              <a:rPr lang="es-ES" i="1" dirty="0"/>
              <a:t>) </a:t>
            </a:r>
            <a:r>
              <a:rPr lang="es-ES" dirty="0"/>
              <a:t>o tropas de asalto, llamadas también </a:t>
            </a:r>
            <a:r>
              <a:rPr lang="es-ES" i="1" dirty="0"/>
              <a:t>camisas pardas</a:t>
            </a:r>
            <a:r>
              <a:rPr lang="es-ES" dirty="0"/>
              <a:t>, debido al uniforme que usaban.</a:t>
            </a:r>
            <a:endParaRPr lang="es-ES_tradnl" dirty="0"/>
          </a:p>
          <a:p>
            <a:pPr marL="0" indent="0" algn="just">
              <a:buNone/>
            </a:pPr>
            <a:endParaRPr lang="es-ES" dirty="0"/>
          </a:p>
        </p:txBody>
      </p:sp>
    </p:spTree>
    <p:extLst>
      <p:ext uri="{BB962C8B-B14F-4D97-AF65-F5344CB8AC3E}">
        <p14:creationId xmlns:p14="http://schemas.microsoft.com/office/powerpoint/2010/main" val="20561236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173</TotalTime>
  <Words>1252</Words>
  <Application>Microsoft Macintosh PowerPoint</Application>
  <PresentationFormat>Presentación en pantalla (4:3)</PresentationFormat>
  <Paragraphs>69</Paragraphs>
  <Slides>17</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Brush Script MT</vt:lpstr>
      <vt:lpstr>ＭＳ Ｐゴシック</vt:lpstr>
      <vt:lpstr>Arial</vt:lpstr>
      <vt:lpstr>Calibri</vt:lpstr>
      <vt:lpstr>Calisto MT</vt:lpstr>
      <vt:lpstr>Capital</vt:lpstr>
      <vt:lpstr>Los totalitarismos </vt:lpstr>
      <vt:lpstr>El fascismo italiano</vt:lpstr>
      <vt:lpstr>Presentación de PowerPoint</vt:lpstr>
      <vt:lpstr>El fascismo en el poder</vt:lpstr>
      <vt:lpstr>Doctrina fascista</vt:lpstr>
      <vt:lpstr>Hacia el totalitarismo</vt:lpstr>
      <vt:lpstr>Presentación de PowerPoint</vt:lpstr>
      <vt:lpstr>El nazismo alemán</vt:lpstr>
      <vt:lpstr>Orígenes</vt:lpstr>
      <vt:lpstr>El fracaso de la “vía violenta”</vt:lpstr>
      <vt:lpstr>El triunfo de la “vía legal”</vt:lpstr>
      <vt:lpstr>Presentación de PowerPoint</vt:lpstr>
      <vt:lpstr>Hacia el totalitarismo</vt:lpstr>
      <vt:lpstr>Ideología</vt:lpstr>
      <vt:lpstr>Higiene social</vt:lpstr>
      <vt:lpstr>El estalinismo ruso</vt:lpstr>
      <vt:lpstr>Dictadura de Stalin</vt:lpstr>
    </vt:vector>
  </TitlesOfParts>
  <Company>SSCC</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totalitarismos </dc:title>
  <dc:creator>Jimena Bustos Perez</dc:creator>
  <cp:lastModifiedBy>Jimena Bustos Pérez</cp:lastModifiedBy>
  <cp:revision>20</cp:revision>
  <dcterms:created xsi:type="dcterms:W3CDTF">2013-08-26T21:00:25Z</dcterms:created>
  <dcterms:modified xsi:type="dcterms:W3CDTF">2018-04-12T13:57:13Z</dcterms:modified>
</cp:coreProperties>
</file>