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77" r:id="rId3"/>
    <p:sldId id="280" r:id="rId4"/>
    <p:sldId id="278" r:id="rId5"/>
    <p:sldId id="279" r:id="rId6"/>
    <p:sldId id="282" r:id="rId7"/>
    <p:sldId id="283" r:id="rId8"/>
    <p:sldId id="284" r:id="rId9"/>
    <p:sldId id="285" r:id="rId10"/>
    <p:sldId id="286" r:id="rId11"/>
    <p:sldId id="287" r:id="rId12"/>
    <p:sldId id="288" r:id="rId13"/>
    <p:sldId id="289" r:id="rId14"/>
    <p:sldId id="290" r:id="rId15"/>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97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D382B8-0422-CF4B-A0EE-29B668605877}" type="datetimeFigureOut">
              <a:rPr lang="es-ES" smtClean="0"/>
              <a:t>24-08-16</a:t>
            </a:fld>
            <a:endParaRPr lang="es-ES"/>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8EF0E3-3134-C744-8BDF-45A4479607E0}" type="slidenum">
              <a:rPr lang="es-ES" smtClean="0"/>
              <a:t>‹Nr.›</a:t>
            </a:fld>
            <a:endParaRPr lang="es-ES"/>
          </a:p>
        </p:txBody>
      </p:sp>
    </p:spTree>
    <p:extLst>
      <p:ext uri="{BB962C8B-B14F-4D97-AF65-F5344CB8AC3E}">
        <p14:creationId xmlns:p14="http://schemas.microsoft.com/office/powerpoint/2010/main" val="5204091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44 años</a:t>
            </a:r>
            <a:endParaRPr lang="es-ES" dirty="0"/>
          </a:p>
        </p:txBody>
      </p:sp>
      <p:sp>
        <p:nvSpPr>
          <p:cNvPr id="4" name="Marcador de número de diapositiva 3"/>
          <p:cNvSpPr>
            <a:spLocks noGrp="1"/>
          </p:cNvSpPr>
          <p:nvPr>
            <p:ph type="sldNum" sz="quarter" idx="10"/>
          </p:nvPr>
        </p:nvSpPr>
        <p:spPr/>
        <p:txBody>
          <a:bodyPr/>
          <a:lstStyle/>
          <a:p>
            <a:fld id="{8C8EF0E3-3134-C744-8BDF-45A4479607E0}" type="slidenum">
              <a:rPr lang="es-ES" smtClean="0"/>
              <a:t>3</a:t>
            </a:fld>
            <a:endParaRPr lang="es-ES"/>
          </a:p>
        </p:txBody>
      </p:sp>
    </p:spTree>
    <p:extLst>
      <p:ext uri="{BB962C8B-B14F-4D97-AF65-F5344CB8AC3E}">
        <p14:creationId xmlns:p14="http://schemas.microsoft.com/office/powerpoint/2010/main" val="2534323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4638"/>
            <a:ext cx="8229600" cy="58515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4"/>
          <p:cNvSpPr>
            <a:spLocks noGrp="1" noChangeArrowheads="1"/>
          </p:cNvSpPr>
          <p:nvPr>
            <p:ph type="dt" sz="half" idx="10"/>
          </p:nvPr>
        </p:nvSpPr>
        <p:spPr/>
        <p:txBody>
          <a:bodyPr/>
          <a:lstStyle>
            <a:lvl1pPr>
              <a:defRPr/>
            </a:lvl1pPr>
          </a:lstStyle>
          <a:p>
            <a:pPr>
              <a:defRPr/>
            </a:pPr>
            <a:endParaRPr lang="es-ES"/>
          </a:p>
        </p:txBody>
      </p:sp>
      <p:sp>
        <p:nvSpPr>
          <p:cNvPr id="4" name="Rectangle 5"/>
          <p:cNvSpPr>
            <a:spLocks noGrp="1" noChangeArrowheads="1"/>
          </p:cNvSpPr>
          <p:nvPr>
            <p:ph type="ftr" sz="quarter" idx="11"/>
          </p:nvPr>
        </p:nvSpPr>
        <p:spPr/>
        <p:txBody>
          <a:bodyPr/>
          <a:lstStyle>
            <a:lvl1pPr>
              <a:defRPr/>
            </a:lvl1pPr>
          </a:lstStyle>
          <a:p>
            <a:pPr>
              <a:defRPr/>
            </a:pPr>
            <a:endParaRPr lang="es-ES"/>
          </a:p>
        </p:txBody>
      </p:sp>
      <p:sp>
        <p:nvSpPr>
          <p:cNvPr id="5" name="Rectangle 6"/>
          <p:cNvSpPr>
            <a:spLocks noGrp="1" noChangeArrowheads="1"/>
          </p:cNvSpPr>
          <p:nvPr>
            <p:ph type="sldNum" sz="quarter" idx="12"/>
          </p:nvPr>
        </p:nvSpPr>
        <p:spPr/>
        <p:txBody>
          <a:bodyPr/>
          <a:lstStyle>
            <a:lvl1pPr>
              <a:defRPr/>
            </a:lvl1pPr>
          </a:lstStyle>
          <a:p>
            <a:pPr>
              <a:defRPr/>
            </a:pPr>
            <a:fld id="{C53B4880-7330-420F-8004-FD2049A8EB08}" type="slidenum">
              <a:rPr lang="es-ES"/>
              <a:pPr>
                <a:defRPr/>
              </a:pPr>
              <a:t>‹Nr.›</a:t>
            </a:fld>
            <a:endParaRPr lang="es-ES"/>
          </a:p>
        </p:txBody>
      </p:sp>
    </p:spTree>
  </p:cSld>
  <p:clrMapOvr>
    <a:masterClrMapping/>
  </p:clrMapOvr>
  <p:transition xmlns:p14="http://schemas.microsoft.com/office/powerpoint/2010/main" spd="med">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B58B98D-C35E-41D8-B894-56BE6938D871}" type="datetimeFigureOut">
              <a:rPr lang="es-CL" smtClean="0"/>
              <a:t>24-08-16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BAEEA8A5-D778-4C46-A502-6123F05D2B61}" type="slidenum">
              <a:rPr lang="es-CL" smtClean="0"/>
              <a:t>‹Nr.›</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58B98D-C35E-41D8-B894-56BE6938D871}" type="datetimeFigureOut">
              <a:rPr lang="es-CL" smtClean="0"/>
              <a:t>24-08-16</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EA8A5-D778-4C46-A502-6123F05D2B61}" type="slidenum">
              <a:rPr lang="es-CL" smtClean="0"/>
              <a:t>‹Nr.›</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8.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9.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827584" y="548680"/>
            <a:ext cx="3960440" cy="600164"/>
          </a:xfrm>
          <a:prstGeom prst="rect">
            <a:avLst/>
          </a:prstGeom>
          <a:noFill/>
        </p:spPr>
        <p:txBody>
          <a:bodyPr wrap="square" rtlCol="0">
            <a:spAutoFit/>
          </a:bodyPr>
          <a:lstStyle/>
          <a:p>
            <a:r>
              <a:rPr lang="es-MX" sz="1100" dirty="0" smtClean="0"/>
              <a:t>Colegio de los SSCC Providencia</a:t>
            </a:r>
          </a:p>
          <a:p>
            <a:r>
              <a:rPr lang="es-MX" sz="1100" dirty="0" err="1" smtClean="0"/>
              <a:t>Depto</a:t>
            </a:r>
            <a:r>
              <a:rPr lang="es-MX" sz="1100" dirty="0" smtClean="0"/>
              <a:t>: Historia y C Sociales</a:t>
            </a:r>
          </a:p>
          <a:p>
            <a:r>
              <a:rPr lang="es-MX" sz="1100" dirty="0" smtClean="0"/>
              <a:t>Nivel: IIº Medio</a:t>
            </a:r>
            <a:endParaRPr lang="es-CL" sz="1100" dirty="0"/>
          </a:p>
        </p:txBody>
      </p:sp>
      <p:sp>
        <p:nvSpPr>
          <p:cNvPr id="3" name="2 CuadroTexto"/>
          <p:cNvSpPr txBox="1"/>
          <p:nvPr/>
        </p:nvSpPr>
        <p:spPr>
          <a:xfrm>
            <a:off x="1763688" y="2060848"/>
            <a:ext cx="4752528" cy="3046988"/>
          </a:xfrm>
          <a:prstGeom prst="rect">
            <a:avLst/>
          </a:prstGeom>
          <a:noFill/>
        </p:spPr>
        <p:txBody>
          <a:bodyPr wrap="square" rtlCol="0">
            <a:spAutoFit/>
          </a:bodyPr>
          <a:lstStyle/>
          <a:p>
            <a:pPr algn="ctr"/>
            <a:r>
              <a:rPr lang="es-MX" sz="9600" dirty="0" smtClean="0">
                <a:latin typeface="Times New Roman" pitchFamily="18" charset="0"/>
                <a:cs typeface="Times New Roman" pitchFamily="18" charset="0"/>
              </a:rPr>
              <a:t>Diego  Portales</a:t>
            </a:r>
            <a:endParaRPr lang="es-CL" sz="9600" dirty="0">
              <a:latin typeface="Times New Roman" pitchFamily="18" charset="0"/>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ChangeArrowheads="1"/>
          </p:cNvSpPr>
          <p:nvPr/>
        </p:nvSpPr>
        <p:spPr bwMode="auto">
          <a:xfrm>
            <a:off x="323850" y="260350"/>
            <a:ext cx="3455988" cy="647700"/>
          </a:xfrm>
          <a:prstGeom prst="rect">
            <a:avLst/>
          </a:prstGeom>
          <a:solidFill>
            <a:srgbClr val="C2D0DC"/>
          </a:solidFill>
          <a:ln w="9525">
            <a:noFill/>
            <a:miter lim="800000"/>
            <a:headEnd/>
            <a:tailEnd/>
          </a:ln>
        </p:spPr>
        <p:txBody>
          <a:bodyPr wrap="none" anchor="ctr"/>
          <a:lstStyle/>
          <a:p>
            <a:r>
              <a:rPr lang="es-ES" sz="2400" b="1">
                <a:latin typeface="Calibri" pitchFamily="34" charset="0"/>
              </a:rPr>
              <a:t>La solución portaliana</a:t>
            </a:r>
          </a:p>
        </p:txBody>
      </p:sp>
      <p:cxnSp>
        <p:nvCxnSpPr>
          <p:cNvPr id="38917" name="AutoShape 5"/>
          <p:cNvCxnSpPr>
            <a:cxnSpLocks noChangeShapeType="1"/>
          </p:cNvCxnSpPr>
          <p:nvPr/>
        </p:nvCxnSpPr>
        <p:spPr bwMode="auto">
          <a:xfrm>
            <a:off x="4140200" y="765175"/>
            <a:ext cx="865188" cy="142875"/>
          </a:xfrm>
          <a:prstGeom prst="curvedConnector3">
            <a:avLst>
              <a:gd name="adj1" fmla="val 49907"/>
            </a:avLst>
          </a:prstGeom>
          <a:noFill/>
          <a:ln w="9525">
            <a:solidFill>
              <a:schemeClr val="tx1"/>
            </a:solidFill>
            <a:round/>
            <a:headEnd/>
            <a:tailEnd type="triangle" w="med" len="med"/>
          </a:ln>
        </p:spPr>
      </p:cxnSp>
      <p:sp>
        <p:nvSpPr>
          <p:cNvPr id="38918" name="Rectangle 6"/>
          <p:cNvSpPr>
            <a:spLocks noChangeArrowheads="1"/>
          </p:cNvSpPr>
          <p:nvPr/>
        </p:nvSpPr>
        <p:spPr bwMode="auto">
          <a:xfrm>
            <a:off x="5435600" y="260350"/>
            <a:ext cx="3240088" cy="1295400"/>
          </a:xfrm>
          <a:prstGeom prst="rect">
            <a:avLst/>
          </a:prstGeom>
          <a:solidFill>
            <a:srgbClr val="C2D0DC"/>
          </a:solidFill>
          <a:ln w="9525">
            <a:noFill/>
            <a:miter lim="800000"/>
            <a:headEnd/>
            <a:tailEnd/>
          </a:ln>
        </p:spPr>
        <p:txBody>
          <a:bodyPr wrap="none" anchor="ctr"/>
          <a:lstStyle/>
          <a:p>
            <a:r>
              <a:rPr lang="es-ES" sz="2400" b="1">
                <a:latin typeface="Calibri" pitchFamily="34" charset="0"/>
              </a:rPr>
              <a:t>¿Cuál era el </a:t>
            </a:r>
          </a:p>
          <a:p>
            <a:r>
              <a:rPr lang="es-ES" sz="2400" b="1">
                <a:latin typeface="Calibri" pitchFamily="34" charset="0"/>
              </a:rPr>
              <a:t>pensamiento político </a:t>
            </a:r>
          </a:p>
          <a:p>
            <a:r>
              <a:rPr lang="es-ES" sz="2400" b="1">
                <a:latin typeface="Calibri" pitchFamily="34" charset="0"/>
              </a:rPr>
              <a:t>de Portales?</a:t>
            </a:r>
          </a:p>
        </p:txBody>
      </p:sp>
      <p:grpSp>
        <p:nvGrpSpPr>
          <p:cNvPr id="2" name="Group 11"/>
          <p:cNvGrpSpPr>
            <a:grpSpLocks/>
          </p:cNvGrpSpPr>
          <p:nvPr/>
        </p:nvGrpSpPr>
        <p:grpSpPr bwMode="auto">
          <a:xfrm>
            <a:off x="395288" y="1916113"/>
            <a:ext cx="8135937" cy="3941762"/>
            <a:chOff x="249" y="1207"/>
            <a:chExt cx="5125" cy="2483"/>
          </a:xfrm>
        </p:grpSpPr>
        <p:pic>
          <p:nvPicPr>
            <p:cNvPr id="14342" name="Picture 7" descr="articles-2780_foto_portada"/>
            <p:cNvPicPr>
              <a:picLocks noChangeAspect="1" noChangeArrowheads="1"/>
            </p:cNvPicPr>
            <p:nvPr/>
          </p:nvPicPr>
          <p:blipFill>
            <a:blip r:embed="rId2" cstate="print"/>
            <a:srcRect/>
            <a:stretch>
              <a:fillRect/>
            </a:stretch>
          </p:blipFill>
          <p:spPr bwMode="auto">
            <a:xfrm>
              <a:off x="249" y="2568"/>
              <a:ext cx="852" cy="1122"/>
            </a:xfrm>
            <a:prstGeom prst="rect">
              <a:avLst/>
            </a:prstGeom>
            <a:noFill/>
            <a:ln w="9525">
              <a:noFill/>
              <a:miter lim="800000"/>
              <a:headEnd/>
              <a:tailEnd/>
            </a:ln>
          </p:spPr>
        </p:pic>
        <p:sp>
          <p:nvSpPr>
            <p:cNvPr id="14343" name="AutoShape 10"/>
            <p:cNvSpPr>
              <a:spLocks noChangeArrowheads="1"/>
            </p:cNvSpPr>
            <p:nvPr/>
          </p:nvSpPr>
          <p:spPr bwMode="auto">
            <a:xfrm>
              <a:off x="1383" y="1207"/>
              <a:ext cx="3991" cy="1655"/>
            </a:xfrm>
            <a:prstGeom prst="wedgeRoundRectCallout">
              <a:avLst>
                <a:gd name="adj1" fmla="val -53759"/>
                <a:gd name="adj2" fmla="val 78699"/>
                <a:gd name="adj3" fmla="val 16667"/>
              </a:avLst>
            </a:prstGeom>
            <a:noFill/>
            <a:ln w="9525">
              <a:solidFill>
                <a:schemeClr val="tx1"/>
              </a:solidFill>
              <a:miter lim="800000"/>
              <a:headEnd/>
              <a:tailEnd/>
            </a:ln>
          </p:spPr>
          <p:txBody>
            <a:bodyPr/>
            <a:lstStyle/>
            <a:p>
              <a:pPr algn="just"/>
              <a:r>
                <a:rPr lang="es-ES" sz="2400" dirty="0">
                  <a:latin typeface="Calibri" pitchFamily="34" charset="0"/>
                </a:rPr>
                <a:t>“Cuando se hayan moralizado, venga el gobierno completamente liberal, libre y lleno de ideales, donde tengan parte todos los ciudadanos. Esto es lo que pienso y todo hombre de mediano criterio pensará igual”.</a:t>
              </a:r>
            </a:p>
            <a:p>
              <a:endParaRPr lang="es-ES" sz="2000" dirty="0">
                <a:latin typeface="Calibri" pitchFamily="34" charset="0"/>
              </a:endParaRPr>
            </a:p>
          </p:txBody>
        </p:sp>
      </p:grpSp>
    </p:spTree>
  </p:cSld>
  <p:clrMapOvr>
    <a:masterClrMapping/>
  </p:clrMapOvr>
  <p:transition xmlns:p14="http://schemas.microsoft.com/office/powerpoint/2010/main" spd="med">
    <p:push dir="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8916"/>
                                        </p:tgtEl>
                                        <p:attrNameLst>
                                          <p:attrName>style.visibility</p:attrName>
                                        </p:attrNameLst>
                                      </p:cBhvr>
                                      <p:to>
                                        <p:strVal val="visible"/>
                                      </p:to>
                                    </p:set>
                                    <p:animEffect transition="in" filter="box(in)">
                                      <p:cBhvr>
                                        <p:cTn id="7" dur="1000"/>
                                        <p:tgtEl>
                                          <p:spTgt spid="3891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8917"/>
                                        </p:tgtEl>
                                        <p:attrNameLst>
                                          <p:attrName>style.visibility</p:attrName>
                                        </p:attrNameLst>
                                      </p:cBhvr>
                                      <p:to>
                                        <p:strVal val="visible"/>
                                      </p:to>
                                    </p:set>
                                    <p:animEffect transition="in" filter="diamond(in)">
                                      <p:cBhvr>
                                        <p:cTn id="12" dur="1000"/>
                                        <p:tgtEl>
                                          <p:spTgt spid="3891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8918"/>
                                        </p:tgtEl>
                                        <p:attrNameLst>
                                          <p:attrName>style.visibility</p:attrName>
                                        </p:attrNameLst>
                                      </p:cBhvr>
                                      <p:to>
                                        <p:strVal val="visible"/>
                                      </p:to>
                                    </p:set>
                                    <p:animEffect transition="in" filter="box(in)">
                                      <p:cBhvr>
                                        <p:cTn id="17" dur="1000"/>
                                        <p:tgtEl>
                                          <p:spTgt spid="3891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2000" fill="hold"/>
                                        <p:tgtEl>
                                          <p:spTgt spid="2"/>
                                        </p:tgtEl>
                                        <p:attrNameLst>
                                          <p:attrName>ppt_x</p:attrName>
                                        </p:attrNameLst>
                                      </p:cBhvr>
                                      <p:tavLst>
                                        <p:tav tm="0">
                                          <p:val>
                                            <p:strVal val="#ppt_x"/>
                                          </p:val>
                                        </p:tav>
                                        <p:tav tm="100000">
                                          <p:val>
                                            <p:strVal val="#ppt_x"/>
                                          </p:val>
                                        </p:tav>
                                      </p:tavLst>
                                    </p:anim>
                                    <p:anim calcmode="lin" valueType="num">
                                      <p:cBhvr additive="base">
                                        <p:cTn id="23"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6" grpId="0" animBg="1" autoUpdateAnimBg="0"/>
      <p:bldP spid="389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Título"/>
          <p:cNvSpPr>
            <a:spLocks noGrp="1"/>
          </p:cNvSpPr>
          <p:nvPr>
            <p:ph type="title"/>
          </p:nvPr>
        </p:nvSpPr>
        <p:spPr/>
        <p:txBody>
          <a:bodyPr/>
          <a:lstStyle/>
          <a:p>
            <a:pPr eaLnBrk="1" hangingPunct="1"/>
            <a:r>
              <a:rPr lang="es-CL" smtClean="0">
                <a:latin typeface="Broadway" pitchFamily="82" charset="0"/>
              </a:rPr>
              <a:t>Constitución de 1833</a:t>
            </a:r>
            <a:endParaRPr lang="es-ES" smtClean="0">
              <a:latin typeface="Broadway" pitchFamily="82" charset="0"/>
            </a:endParaRPr>
          </a:p>
        </p:txBody>
      </p:sp>
      <p:sp>
        <p:nvSpPr>
          <p:cNvPr id="4" name="3 Pergamino vertical"/>
          <p:cNvSpPr/>
          <p:nvPr/>
        </p:nvSpPr>
        <p:spPr>
          <a:xfrm>
            <a:off x="3643313" y="1357313"/>
            <a:ext cx="5214937" cy="4929187"/>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CL" sz="2800" dirty="0"/>
              <a:t>El pensamiento político de Diego Portales y de la aristocracia conservadora es representado jurídicamente a través de la Carta Fundamental de 1833. </a:t>
            </a:r>
            <a:endParaRPr lang="es-ES" sz="2800" dirty="0"/>
          </a:p>
          <a:p>
            <a:pPr algn="ctr">
              <a:defRPr/>
            </a:pPr>
            <a:endParaRPr lang="es-ES" sz="2800" dirty="0"/>
          </a:p>
        </p:txBody>
      </p:sp>
      <p:pic>
        <p:nvPicPr>
          <p:cNvPr id="22532" name="4 Imagen" descr="portada constitución.jpg"/>
          <p:cNvPicPr>
            <a:picLocks noChangeAspect="1"/>
          </p:cNvPicPr>
          <p:nvPr/>
        </p:nvPicPr>
        <p:blipFill>
          <a:blip r:embed="rId2" cstate="print"/>
          <a:srcRect/>
          <a:stretch>
            <a:fillRect/>
          </a:stretch>
        </p:blipFill>
        <p:spPr bwMode="auto">
          <a:xfrm>
            <a:off x="500063" y="1785938"/>
            <a:ext cx="2857500" cy="4252912"/>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Portales: ¿h</a:t>
            </a:r>
            <a:r>
              <a:rPr lang="es-ES" dirty="0" smtClean="0"/>
              <a:t>éroe o villano?</a:t>
            </a:r>
            <a:endParaRPr lang="es-ES" dirty="0"/>
          </a:p>
        </p:txBody>
      </p:sp>
      <p:sp>
        <p:nvSpPr>
          <p:cNvPr id="3" name="Marcador de contenido 2"/>
          <p:cNvSpPr>
            <a:spLocks noGrp="1"/>
          </p:cNvSpPr>
          <p:nvPr>
            <p:ph idx="1"/>
          </p:nvPr>
        </p:nvSpPr>
        <p:spPr/>
        <p:txBody>
          <a:bodyPr/>
          <a:lstStyle/>
          <a:p>
            <a:pPr algn="just"/>
            <a:r>
              <a:rPr lang="es-ES" dirty="0" smtClean="0"/>
              <a:t>Desde el siglo XIX, la figura de Portales ha sido muy controversial, hay quienes lo exaltan como padre de la rep</a:t>
            </a:r>
            <a:r>
              <a:rPr lang="es-ES" dirty="0" smtClean="0"/>
              <a:t>ública, creador de un sistema que permitirá la estabilidad en Chile; otros lo señalan como un tirano que traicionó los ideales de la independencia; otros señalan que su labor no fue tan importante como algunos han creído…</a:t>
            </a:r>
            <a:endParaRPr lang="es-ES" dirty="0"/>
          </a:p>
        </p:txBody>
      </p:sp>
    </p:spTree>
    <p:extLst>
      <p:ext uri="{BB962C8B-B14F-4D97-AF65-F5344CB8AC3E}">
        <p14:creationId xmlns:p14="http://schemas.microsoft.com/office/powerpoint/2010/main" val="153091835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p:cNvSpPr>
            <a:spLocks noGrp="1"/>
          </p:cNvSpPr>
          <p:nvPr>
            <p:ph sz="half" idx="1"/>
          </p:nvPr>
        </p:nvSpPr>
        <p:spPr>
          <a:xfrm>
            <a:off x="457200" y="476672"/>
            <a:ext cx="5626968" cy="5649491"/>
          </a:xfrm>
        </p:spPr>
        <p:txBody>
          <a:bodyPr/>
          <a:lstStyle/>
          <a:p>
            <a:pPr marL="0" indent="0" algn="just">
              <a:buNone/>
            </a:pPr>
            <a:r>
              <a:rPr lang="es-ES" dirty="0"/>
              <a:t>“</a:t>
            </a:r>
            <a:r>
              <a:rPr lang="es-ES" i="1" dirty="0"/>
              <a:t>Don Diego Portales se presenta en la arena política de Chile con todas las señales visibles, en el ser humano, de ese poder misterioso que se ha llamado un destello de la Divinidad misma, y que nadie ha definido: el </a:t>
            </a:r>
            <a:r>
              <a:rPr lang="es-ES" i="1" dirty="0" smtClean="0"/>
              <a:t>genio.”</a:t>
            </a:r>
            <a:r>
              <a:rPr lang="es-CL" dirty="0" smtClean="0"/>
              <a:t> “</a:t>
            </a:r>
            <a:r>
              <a:rPr lang="es-ES" i="1" dirty="0" smtClean="0"/>
              <a:t>Portales </a:t>
            </a:r>
            <a:r>
              <a:rPr lang="es-ES" i="1" dirty="0"/>
              <a:t>viene, entre tanto, en alas de su genio, atravesando el caos, y a medida que pasa, va dejando los cimientos de una prodigiosa </a:t>
            </a:r>
            <a:r>
              <a:rPr lang="es-ES" i="1" dirty="0" smtClean="0"/>
              <a:t>creación.”</a:t>
            </a:r>
            <a:r>
              <a:rPr lang="es-CL" dirty="0" smtClean="0"/>
              <a:t> </a:t>
            </a:r>
            <a:endParaRPr lang="es-ES" dirty="0"/>
          </a:p>
        </p:txBody>
      </p:sp>
      <p:pic>
        <p:nvPicPr>
          <p:cNvPr id="7" name="Marcador de contenido 6" descr="220px-Vicuña_Mackenna.jpg"/>
          <p:cNvPicPr>
            <a:picLocks noGrp="1" noChangeAspect="1"/>
          </p:cNvPicPr>
          <p:nvPr>
            <p:ph sz="half" idx="2"/>
          </p:nvPr>
        </p:nvPicPr>
        <p:blipFill>
          <a:blip r:embed="rId2">
            <a:extLst>
              <a:ext uri="{28A0092B-C50C-407E-A947-70E740481C1C}">
                <a14:useLocalDpi xmlns:a14="http://schemas.microsoft.com/office/drawing/2010/main" val="0"/>
              </a:ext>
            </a:extLst>
          </a:blip>
          <a:srcRect l="-13679" r="-13679"/>
          <a:stretch>
            <a:fillRect/>
          </a:stretch>
        </p:blipFill>
        <p:spPr>
          <a:xfrm>
            <a:off x="6228184" y="620688"/>
            <a:ext cx="2724191" cy="3052936"/>
          </a:xfrm>
        </p:spPr>
      </p:pic>
      <p:sp>
        <p:nvSpPr>
          <p:cNvPr id="8" name="CuadroTexto 7"/>
          <p:cNvSpPr txBox="1"/>
          <p:nvPr/>
        </p:nvSpPr>
        <p:spPr>
          <a:xfrm>
            <a:off x="6516216" y="4005064"/>
            <a:ext cx="2160240" cy="646331"/>
          </a:xfrm>
          <a:prstGeom prst="rect">
            <a:avLst/>
          </a:prstGeom>
          <a:noFill/>
        </p:spPr>
        <p:txBody>
          <a:bodyPr wrap="square" rtlCol="0">
            <a:spAutoFit/>
          </a:bodyPr>
          <a:lstStyle/>
          <a:p>
            <a:r>
              <a:rPr lang="es-ES" dirty="0" smtClean="0"/>
              <a:t>Benjam</a:t>
            </a:r>
            <a:r>
              <a:rPr lang="es-ES" dirty="0" smtClean="0"/>
              <a:t>ín Vicuña Mackenna (1863)</a:t>
            </a:r>
            <a:endParaRPr lang="es-ES" dirty="0"/>
          </a:p>
        </p:txBody>
      </p:sp>
    </p:spTree>
    <p:extLst>
      <p:ext uri="{BB962C8B-B14F-4D97-AF65-F5344CB8AC3E}">
        <p14:creationId xmlns:p14="http://schemas.microsoft.com/office/powerpoint/2010/main" val="126070935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
                                        <p:tgtEl>
                                          <p:spTgt spid="7"/>
                                        </p:tgtEl>
                                      </p:cBhvr>
                                    </p:animEffect>
                                    <p:anim calcmode="lin" valueType="num">
                                      <p:cBhvr>
                                        <p:cTn id="8" dur="400" fill="hold"/>
                                        <p:tgtEl>
                                          <p:spTgt spid="7"/>
                                        </p:tgtEl>
                                        <p:attrNameLst>
                                          <p:attrName>ppt_x</p:attrName>
                                        </p:attrNameLst>
                                      </p:cBhvr>
                                      <p:tavLst>
                                        <p:tav tm="0">
                                          <p:val>
                                            <p:strVal val="#ppt_x"/>
                                          </p:val>
                                        </p:tav>
                                        <p:tav tm="100000">
                                          <p:val>
                                            <p:strVal val="#ppt_x"/>
                                          </p:val>
                                        </p:tav>
                                      </p:tavLst>
                                    </p:anim>
                                    <p:anim calcmode="lin" valueType="num">
                                      <p:cBhvr>
                                        <p:cTn id="9" dur="400" fill="hold"/>
                                        <p:tgtEl>
                                          <p:spTgt spid="7"/>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7"/>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7"/>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par>
                                <p:cTn id="12" presetID="43"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
                                        <p:tgtEl>
                                          <p:spTgt spid="8"/>
                                        </p:tgtEl>
                                      </p:cBhvr>
                                    </p:animEffect>
                                    <p:anim calcmode="lin" valueType="num">
                                      <p:cBhvr>
                                        <p:cTn id="15" dur="400" fill="hold"/>
                                        <p:tgtEl>
                                          <p:spTgt spid="8"/>
                                        </p:tgtEl>
                                        <p:attrNameLst>
                                          <p:attrName>ppt_x</p:attrName>
                                        </p:attrNameLst>
                                      </p:cBhvr>
                                      <p:tavLst>
                                        <p:tav tm="0">
                                          <p:val>
                                            <p:strVal val="#ppt_x"/>
                                          </p:val>
                                        </p:tav>
                                        <p:tav tm="100000">
                                          <p:val>
                                            <p:strVal val="#ppt_x"/>
                                          </p:val>
                                        </p:tav>
                                      </p:tavLst>
                                    </p:anim>
                                    <p:anim calcmode="lin" valueType="num">
                                      <p:cBhvr>
                                        <p:cTn id="16" dur="400" fill="hold"/>
                                        <p:tgtEl>
                                          <p:spTgt spid="8"/>
                                        </p:tgtEl>
                                        <p:attrNameLst>
                                          <p:attrName>ppt_y</p:attrName>
                                        </p:attrNameLst>
                                      </p:cBhvr>
                                      <p:tavLst>
                                        <p:tav tm="0">
                                          <p:val>
                                            <p:strVal val="#ppt_y+0.31"/>
                                          </p:val>
                                        </p:tav>
                                        <p:tav tm="100000">
                                          <p:val>
                                            <p:strVal val="#ppt_y+0.31"/>
                                          </p:val>
                                        </p:tav>
                                      </p:tavLst>
                                    </p:anim>
                                    <p:anim calcmode="lin" valueType="num">
                                      <p:cBhvr>
                                        <p:cTn id="17" dur="600" decel="50000" fill="hold">
                                          <p:stCondLst>
                                            <p:cond delay="400"/>
                                          </p:stCondLst>
                                        </p:cTn>
                                        <p:tgtEl>
                                          <p:spTgt spid="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8" dur="600" decel="50000" fill="hold">
                                          <p:stCondLst>
                                            <p:cond delay="400"/>
                                          </p:stCondLst>
                                        </p:cTn>
                                        <p:tgtEl>
                                          <p:spTgt spid="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457200" y="404664"/>
            <a:ext cx="5770984" cy="6192688"/>
          </a:xfrm>
        </p:spPr>
        <p:txBody>
          <a:bodyPr>
            <a:normAutofit fontScale="92500" lnSpcReduction="10000"/>
          </a:bodyPr>
          <a:lstStyle/>
          <a:p>
            <a:pPr marL="0" indent="0" algn="just">
              <a:buNone/>
            </a:pPr>
            <a:r>
              <a:rPr lang="es-CL" i="1" dirty="0"/>
              <a:t>“Portales fue el caudillo eficaz del núcleo tradicional y éste se sintió interpretado por él en sus ideas y sus intereses. Para poner las cosas en el orden correcto, debe entenderse que el éxito del ministro se debió a que supo encabezar las poderosas fuerzas sociales y mentales del pasado, que seguían gravitando a pesar del embate libertario e igualitario de la Independencia</a:t>
            </a:r>
            <a:r>
              <a:rPr lang="es-CL" i="1" dirty="0" smtClean="0"/>
              <a:t>.” </a:t>
            </a:r>
            <a:r>
              <a:rPr lang="es-CL" i="1" dirty="0"/>
              <a:t>“El influjo de Portales concluyó el día de su muerte, a pesar de las declaraciones e invocaciones de los estadistas que ejercieron el poder en la dos décadas siguientes</a:t>
            </a:r>
            <a:r>
              <a:rPr lang="es-CL" i="1" dirty="0" smtClean="0"/>
              <a:t>.” “En </a:t>
            </a:r>
            <a:r>
              <a:rPr lang="es-CL" i="1" dirty="0"/>
              <a:t>suma, sólo gobernó; en ningún caso es el creador de un ‘régimen portaliano</a:t>
            </a:r>
            <a:r>
              <a:rPr lang="es-CL" i="1" dirty="0" smtClean="0"/>
              <a:t>’</a:t>
            </a:r>
            <a:r>
              <a:rPr lang="es-CL" dirty="0" smtClean="0"/>
              <a:t>.”</a:t>
            </a:r>
            <a:endParaRPr lang="es-ES" dirty="0"/>
          </a:p>
        </p:txBody>
      </p:sp>
      <p:pic>
        <p:nvPicPr>
          <p:cNvPr id="5" name="Marcador de contenido 4" descr="File_201031617493.jpg"/>
          <p:cNvPicPr>
            <a:picLocks noGrp="1" noChangeAspect="1"/>
          </p:cNvPicPr>
          <p:nvPr>
            <p:ph sz="half" idx="2"/>
          </p:nvPr>
        </p:nvPicPr>
        <p:blipFill>
          <a:blip r:embed="rId2">
            <a:extLst>
              <a:ext uri="{28A0092B-C50C-407E-A947-70E740481C1C}">
                <a14:useLocalDpi xmlns:a14="http://schemas.microsoft.com/office/drawing/2010/main" val="0"/>
              </a:ext>
            </a:extLst>
          </a:blip>
          <a:srcRect l="-16775" r="-16775"/>
          <a:stretch>
            <a:fillRect/>
          </a:stretch>
        </p:blipFill>
        <p:spPr>
          <a:xfrm>
            <a:off x="6252567" y="404664"/>
            <a:ext cx="2891433" cy="3240360"/>
          </a:xfrm>
        </p:spPr>
      </p:pic>
      <p:sp>
        <p:nvSpPr>
          <p:cNvPr id="6" name="CuadroTexto 5"/>
          <p:cNvSpPr txBox="1"/>
          <p:nvPr/>
        </p:nvSpPr>
        <p:spPr>
          <a:xfrm>
            <a:off x="6516216" y="3933056"/>
            <a:ext cx="2304256" cy="369332"/>
          </a:xfrm>
          <a:prstGeom prst="rect">
            <a:avLst/>
          </a:prstGeom>
          <a:noFill/>
        </p:spPr>
        <p:txBody>
          <a:bodyPr wrap="square" rtlCol="0">
            <a:spAutoFit/>
          </a:bodyPr>
          <a:lstStyle/>
          <a:p>
            <a:r>
              <a:rPr lang="es-ES" dirty="0" smtClean="0"/>
              <a:t>Sergio Villalobos, 1989</a:t>
            </a:r>
            <a:endParaRPr lang="es-ES" dirty="0"/>
          </a:p>
        </p:txBody>
      </p:sp>
    </p:spTree>
    <p:extLst>
      <p:ext uri="{BB962C8B-B14F-4D97-AF65-F5344CB8AC3E}">
        <p14:creationId xmlns:p14="http://schemas.microsoft.com/office/powerpoint/2010/main" val="17974834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 calcmode="lin" valueType="num">
                                      <p:cBhvr>
                                        <p:cTn id="16" dur="1000" fill="hold"/>
                                        <p:tgtEl>
                                          <p:spTgt spid="5"/>
                                        </p:tgtEl>
                                        <p:attrNameLst>
                                          <p:attrName>style.rotation</p:attrName>
                                        </p:attrNameLst>
                                      </p:cBhvr>
                                      <p:tavLst>
                                        <p:tav tm="0">
                                          <p:val>
                                            <p:fltVal val="90"/>
                                          </p:val>
                                        </p:tav>
                                        <p:tav tm="100000">
                                          <p:val>
                                            <p:fltVal val="0"/>
                                          </p:val>
                                        </p:tav>
                                      </p:tavLst>
                                    </p:anim>
                                    <p:animEffect transition="in" filter="fade">
                                      <p:cBhvr>
                                        <p:cTn id="17" dur="1000"/>
                                        <p:tgtEl>
                                          <p:spTgt spid="5"/>
                                        </p:tgtEl>
                                      </p:cBhvr>
                                    </p:animEffect>
                                  </p:childTnLst>
                                </p:cTn>
                              </p:par>
                              <p:par>
                                <p:cTn id="18" presetID="31" presetClass="entr" presetSubtype="0"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p:cTn id="20" dur="1000" fill="hold"/>
                                        <p:tgtEl>
                                          <p:spTgt spid="6"/>
                                        </p:tgtEl>
                                        <p:attrNameLst>
                                          <p:attrName>ppt_w</p:attrName>
                                        </p:attrNameLst>
                                      </p:cBhvr>
                                      <p:tavLst>
                                        <p:tav tm="0">
                                          <p:val>
                                            <p:fltVal val="0"/>
                                          </p:val>
                                        </p:tav>
                                        <p:tav tm="100000">
                                          <p:val>
                                            <p:strVal val="#ppt_w"/>
                                          </p:val>
                                        </p:tav>
                                      </p:tavLst>
                                    </p:anim>
                                    <p:anim calcmode="lin" valueType="num">
                                      <p:cBhvr>
                                        <p:cTn id="21" dur="1000" fill="hold"/>
                                        <p:tgtEl>
                                          <p:spTgt spid="6"/>
                                        </p:tgtEl>
                                        <p:attrNameLst>
                                          <p:attrName>ppt_h</p:attrName>
                                        </p:attrNameLst>
                                      </p:cBhvr>
                                      <p:tavLst>
                                        <p:tav tm="0">
                                          <p:val>
                                            <p:fltVal val="0"/>
                                          </p:val>
                                        </p:tav>
                                        <p:tav tm="100000">
                                          <p:val>
                                            <p:strVal val="#ppt_h"/>
                                          </p:val>
                                        </p:tav>
                                      </p:tavLst>
                                    </p:anim>
                                    <p:anim calcmode="lin" valueType="num">
                                      <p:cBhvr>
                                        <p:cTn id="22" dur="1000" fill="hold"/>
                                        <p:tgtEl>
                                          <p:spTgt spid="6"/>
                                        </p:tgtEl>
                                        <p:attrNameLst>
                                          <p:attrName>style.rotation</p:attrName>
                                        </p:attrNameLst>
                                      </p:cBhvr>
                                      <p:tavLst>
                                        <p:tav tm="0">
                                          <p:val>
                                            <p:fltVal val="90"/>
                                          </p:val>
                                        </p:tav>
                                        <p:tav tm="100000">
                                          <p:val>
                                            <p:fltVal val="0"/>
                                          </p:val>
                                        </p:tav>
                                      </p:tavLst>
                                    </p:anim>
                                    <p:animEffect transition="in" filter="fade">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6"/>
          <p:cNvSpPr txBox="1">
            <a:spLocks noChangeArrowheads="1"/>
          </p:cNvSpPr>
          <p:nvPr/>
        </p:nvSpPr>
        <p:spPr bwMode="auto">
          <a:xfrm>
            <a:off x="3275856" y="1052736"/>
            <a:ext cx="5003800" cy="5693866"/>
          </a:xfrm>
          <a:prstGeom prst="rect">
            <a:avLst/>
          </a:prstGeom>
          <a:noFill/>
          <a:ln w="9525">
            <a:noFill/>
            <a:miter lim="800000"/>
            <a:headEnd/>
            <a:tailEnd/>
          </a:ln>
        </p:spPr>
        <p:txBody>
          <a:bodyPr wrap="square">
            <a:spAutoFit/>
          </a:bodyPr>
          <a:lstStyle/>
          <a:p>
            <a:pPr algn="just">
              <a:spcBef>
                <a:spcPct val="50000"/>
              </a:spcBef>
            </a:pPr>
            <a:r>
              <a:rPr lang="es-ES" sz="2800" b="1" dirty="0">
                <a:latin typeface="Times New Roman" pitchFamily="18" charset="0"/>
                <a:cs typeface="Times New Roman" pitchFamily="18" charset="0"/>
              </a:rPr>
              <a:t>Luego de la batalla de </a:t>
            </a:r>
            <a:r>
              <a:rPr lang="es-ES" sz="2800" b="1" dirty="0" err="1">
                <a:solidFill>
                  <a:srgbClr val="C00000"/>
                </a:solidFill>
                <a:latin typeface="Times New Roman" pitchFamily="18" charset="0"/>
                <a:cs typeface="Times New Roman" pitchFamily="18" charset="0"/>
              </a:rPr>
              <a:t>Lircay</a:t>
            </a:r>
            <a:r>
              <a:rPr lang="es-ES" sz="2800" b="1" dirty="0">
                <a:solidFill>
                  <a:srgbClr val="C00000"/>
                </a:solidFill>
                <a:latin typeface="Times New Roman" pitchFamily="18" charset="0"/>
                <a:cs typeface="Times New Roman" pitchFamily="18" charset="0"/>
              </a:rPr>
              <a:t> (1830),</a:t>
            </a:r>
            <a:r>
              <a:rPr lang="es-ES" sz="2800" b="1" dirty="0">
                <a:latin typeface="Times New Roman" pitchFamily="18" charset="0"/>
                <a:cs typeface="Times New Roman" pitchFamily="18" charset="0"/>
              </a:rPr>
              <a:t> el general José Joaquín Prieto es nombrado Presidente de la República.</a:t>
            </a:r>
          </a:p>
          <a:p>
            <a:pPr algn="just">
              <a:spcBef>
                <a:spcPct val="50000"/>
              </a:spcBef>
            </a:pPr>
            <a:r>
              <a:rPr lang="es-ES" sz="2800" b="1" dirty="0" smtClean="0">
                <a:latin typeface="Times New Roman" pitchFamily="18" charset="0"/>
                <a:cs typeface="Times New Roman" pitchFamily="18" charset="0"/>
              </a:rPr>
              <a:t>Él </a:t>
            </a:r>
            <a:r>
              <a:rPr lang="es-ES" sz="2800" b="1" dirty="0">
                <a:latin typeface="Times New Roman" pitchFamily="18" charset="0"/>
                <a:cs typeface="Times New Roman" pitchFamily="18" charset="0"/>
              </a:rPr>
              <a:t>solicita a don Diego Portales </a:t>
            </a:r>
            <a:r>
              <a:rPr lang="es-ES" sz="2800" b="1" dirty="0" err="1">
                <a:latin typeface="Times New Roman" pitchFamily="18" charset="0"/>
                <a:cs typeface="Times New Roman" pitchFamily="18" charset="0"/>
              </a:rPr>
              <a:t>Palazuelos</a:t>
            </a:r>
            <a:r>
              <a:rPr lang="es-ES" sz="2800" b="1" dirty="0">
                <a:latin typeface="Times New Roman" pitchFamily="18" charset="0"/>
                <a:cs typeface="Times New Roman" pitchFamily="18" charset="0"/>
              </a:rPr>
              <a:t> que sea:</a:t>
            </a:r>
          </a:p>
          <a:p>
            <a:pPr algn="just">
              <a:spcBef>
                <a:spcPct val="50000"/>
              </a:spcBef>
            </a:pPr>
            <a:r>
              <a:rPr lang="es-ES" sz="2800" b="1" dirty="0">
                <a:latin typeface="Times New Roman" pitchFamily="18" charset="0"/>
                <a:cs typeface="Times New Roman" pitchFamily="18" charset="0"/>
              </a:rPr>
              <a:t>Ministro del </a:t>
            </a:r>
            <a:r>
              <a:rPr lang="es-ES" sz="2800" b="1" dirty="0">
                <a:solidFill>
                  <a:srgbClr val="C00000"/>
                </a:solidFill>
                <a:latin typeface="Times New Roman" pitchFamily="18" charset="0"/>
                <a:cs typeface="Times New Roman" pitchFamily="18" charset="0"/>
              </a:rPr>
              <a:t>Interior y Relaciones exteriores</a:t>
            </a:r>
          </a:p>
          <a:p>
            <a:pPr algn="just">
              <a:spcBef>
                <a:spcPct val="50000"/>
              </a:spcBef>
            </a:pPr>
            <a:r>
              <a:rPr lang="es-ES" sz="2800" b="1" dirty="0">
                <a:solidFill>
                  <a:srgbClr val="C00000"/>
                </a:solidFill>
                <a:latin typeface="Times New Roman" pitchFamily="18" charset="0"/>
                <a:cs typeface="Times New Roman" pitchFamily="18" charset="0"/>
              </a:rPr>
              <a:t>Ministro de Guerra y Marina</a:t>
            </a:r>
            <a:r>
              <a:rPr lang="es-ES" sz="2800" b="1" dirty="0">
                <a:latin typeface="Times New Roman" pitchFamily="18" charset="0"/>
                <a:cs typeface="Times New Roman" pitchFamily="18" charset="0"/>
              </a:rPr>
              <a:t>. </a:t>
            </a:r>
          </a:p>
          <a:p>
            <a:pPr algn="just">
              <a:spcBef>
                <a:spcPct val="50000"/>
              </a:spcBef>
            </a:pPr>
            <a:r>
              <a:rPr lang="es-ES" sz="2800" b="1" dirty="0">
                <a:latin typeface="Times New Roman" pitchFamily="18" charset="0"/>
                <a:cs typeface="Times New Roman" pitchFamily="18" charset="0"/>
              </a:rPr>
              <a:t>Este </a:t>
            </a:r>
            <a:r>
              <a:rPr lang="es-ES" sz="2800" b="1" dirty="0" smtClean="0">
                <a:latin typeface="Times New Roman" pitchFamily="18" charset="0"/>
                <a:cs typeface="Times New Roman" pitchFamily="18" charset="0"/>
              </a:rPr>
              <a:t>desempeñará </a:t>
            </a:r>
            <a:r>
              <a:rPr lang="es-ES" sz="2800" b="1" dirty="0">
                <a:latin typeface="Times New Roman" pitchFamily="18" charset="0"/>
                <a:cs typeface="Times New Roman" pitchFamily="18" charset="0"/>
              </a:rPr>
              <a:t>ambos cargos desde 1830 a 1831.</a:t>
            </a:r>
          </a:p>
        </p:txBody>
      </p:sp>
      <p:pic>
        <p:nvPicPr>
          <p:cNvPr id="2052" name="Picture 7" descr="Joaquin prieto"/>
          <p:cNvPicPr>
            <a:picLocks noChangeAspect="1" noChangeArrowheads="1"/>
          </p:cNvPicPr>
          <p:nvPr/>
        </p:nvPicPr>
        <p:blipFill>
          <a:blip r:embed="rId2" cstate="print"/>
          <a:srcRect/>
          <a:stretch>
            <a:fillRect/>
          </a:stretch>
        </p:blipFill>
        <p:spPr bwMode="auto">
          <a:xfrm>
            <a:off x="395536" y="908720"/>
            <a:ext cx="2668587" cy="3240087"/>
          </a:xfrm>
          <a:prstGeom prst="rect">
            <a:avLst/>
          </a:prstGeom>
          <a:noFill/>
          <a:ln w="9525">
            <a:noFill/>
            <a:miter lim="800000"/>
            <a:headEnd/>
            <a:tailEnd/>
          </a:ln>
        </p:spPr>
      </p:pic>
      <p:sp>
        <p:nvSpPr>
          <p:cNvPr id="2053" name="Text Box 8"/>
          <p:cNvSpPr txBox="1">
            <a:spLocks noChangeArrowheads="1"/>
          </p:cNvSpPr>
          <p:nvPr/>
        </p:nvSpPr>
        <p:spPr bwMode="auto">
          <a:xfrm>
            <a:off x="467545" y="4437111"/>
            <a:ext cx="2448271" cy="804813"/>
          </a:xfrm>
          <a:prstGeom prst="rect">
            <a:avLst/>
          </a:prstGeom>
          <a:noFill/>
          <a:ln w="25400">
            <a:solidFill>
              <a:srgbClr val="FFFF00"/>
            </a:solidFill>
            <a:miter lim="800000"/>
            <a:headEnd/>
            <a:tailEnd/>
          </a:ln>
        </p:spPr>
        <p:txBody>
          <a:bodyPr wrap="square">
            <a:spAutoFit/>
          </a:bodyPr>
          <a:lstStyle/>
          <a:p>
            <a:pPr algn="ctr">
              <a:spcBef>
                <a:spcPct val="50000"/>
              </a:spcBef>
            </a:pPr>
            <a:r>
              <a:rPr lang="es-ES" b="1" dirty="0"/>
              <a:t>José Joaquín Prieto</a:t>
            </a:r>
          </a:p>
          <a:p>
            <a:pPr algn="ctr">
              <a:spcBef>
                <a:spcPct val="50000"/>
              </a:spcBef>
            </a:pPr>
            <a:r>
              <a:rPr lang="es-ES" b="1" dirty="0"/>
              <a:t>1831 - 1841</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51"/>
                                        </p:tgtEl>
                                        <p:attrNameLst>
                                          <p:attrName>style.visibility</p:attrName>
                                        </p:attrNameLst>
                                      </p:cBhvr>
                                      <p:to>
                                        <p:strVal val="visible"/>
                                      </p:to>
                                    </p:set>
                                    <p:anim calcmode="lin" valueType="num">
                                      <p:cBhvr additive="base">
                                        <p:cTn id="7" dur="500" fill="hold"/>
                                        <p:tgtEl>
                                          <p:spTgt spid="2051"/>
                                        </p:tgtEl>
                                        <p:attrNameLst>
                                          <p:attrName>ppt_x</p:attrName>
                                        </p:attrNameLst>
                                      </p:cBhvr>
                                      <p:tavLst>
                                        <p:tav tm="0">
                                          <p:val>
                                            <p:strVal val="#ppt_x"/>
                                          </p:val>
                                        </p:tav>
                                        <p:tav tm="100000">
                                          <p:val>
                                            <p:strVal val="#ppt_x"/>
                                          </p:val>
                                        </p:tav>
                                      </p:tavLst>
                                    </p:anim>
                                    <p:anim calcmode="lin" valueType="num">
                                      <p:cBhvr additive="base">
                                        <p:cTn id="8"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2052"/>
                                        </p:tgtEl>
                                        <p:attrNameLst>
                                          <p:attrName>style.visibility</p:attrName>
                                        </p:attrNameLst>
                                      </p:cBhvr>
                                      <p:to>
                                        <p:strVal val="visible"/>
                                      </p:to>
                                    </p:set>
                                    <p:animEffect transition="in" filter="circle(in)">
                                      <p:cBhvr>
                                        <p:cTn id="13" dur="2000"/>
                                        <p:tgtEl>
                                          <p:spTgt spid="2052"/>
                                        </p:tgtEl>
                                      </p:cBhvr>
                                    </p:animEffect>
                                  </p:childTnLst>
                                </p:cTn>
                              </p:par>
                              <p:par>
                                <p:cTn id="14" presetID="6" presetClass="entr" presetSubtype="16" fill="hold" grpId="0" nodeType="withEffect">
                                  <p:stCondLst>
                                    <p:cond delay="0"/>
                                  </p:stCondLst>
                                  <p:childTnLst>
                                    <p:set>
                                      <p:cBhvr>
                                        <p:cTn id="15" dur="1" fill="hold">
                                          <p:stCondLst>
                                            <p:cond delay="0"/>
                                          </p:stCondLst>
                                        </p:cTn>
                                        <p:tgtEl>
                                          <p:spTgt spid="2053"/>
                                        </p:tgtEl>
                                        <p:attrNameLst>
                                          <p:attrName>style.visibility</p:attrName>
                                        </p:attrNameLst>
                                      </p:cBhvr>
                                      <p:to>
                                        <p:strVal val="visible"/>
                                      </p:to>
                                    </p:set>
                                    <p:animEffect transition="in" filter="circle(in)">
                                      <p:cBhvr>
                                        <p:cTn id="16" dur="2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P spid="205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DiegoPortales"/>
          <p:cNvPicPr>
            <a:picLocks noChangeAspect="1" noChangeArrowheads="1"/>
          </p:cNvPicPr>
          <p:nvPr/>
        </p:nvPicPr>
        <p:blipFill>
          <a:blip r:embed="rId3" cstate="print"/>
          <a:srcRect/>
          <a:stretch>
            <a:fillRect/>
          </a:stretch>
        </p:blipFill>
        <p:spPr bwMode="auto">
          <a:xfrm>
            <a:off x="611560" y="1916832"/>
            <a:ext cx="3175000" cy="4203700"/>
          </a:xfrm>
          <a:prstGeom prst="rect">
            <a:avLst/>
          </a:prstGeom>
          <a:noFill/>
          <a:ln w="9525">
            <a:noFill/>
            <a:miter lim="800000"/>
            <a:headEnd/>
            <a:tailEnd/>
          </a:ln>
        </p:spPr>
      </p:pic>
      <p:sp>
        <p:nvSpPr>
          <p:cNvPr id="3075" name="Text Box 6"/>
          <p:cNvSpPr txBox="1">
            <a:spLocks noChangeArrowheads="1"/>
          </p:cNvSpPr>
          <p:nvPr/>
        </p:nvSpPr>
        <p:spPr bwMode="auto">
          <a:xfrm>
            <a:off x="395536" y="333375"/>
            <a:ext cx="8496944" cy="584775"/>
          </a:xfrm>
          <a:prstGeom prst="rect">
            <a:avLst/>
          </a:prstGeom>
          <a:noFill/>
          <a:ln w="9525">
            <a:noFill/>
            <a:miter lim="800000"/>
            <a:headEnd/>
            <a:tailEnd/>
          </a:ln>
        </p:spPr>
        <p:txBody>
          <a:bodyPr wrap="square">
            <a:spAutoFit/>
          </a:bodyPr>
          <a:lstStyle/>
          <a:p>
            <a:pPr algn="ctr">
              <a:spcBef>
                <a:spcPct val="50000"/>
              </a:spcBef>
            </a:pPr>
            <a:r>
              <a:rPr lang="es-ES" sz="3200" b="1" dirty="0">
                <a:solidFill>
                  <a:srgbClr val="C00000"/>
                </a:solidFill>
              </a:rPr>
              <a:t>Diego Portales </a:t>
            </a:r>
            <a:r>
              <a:rPr lang="es-ES" sz="3200" b="1" dirty="0" err="1" smtClean="0">
                <a:solidFill>
                  <a:srgbClr val="C00000"/>
                </a:solidFill>
              </a:rPr>
              <a:t>Palazuelos</a:t>
            </a:r>
            <a:r>
              <a:rPr lang="es-ES" sz="3200" b="1" dirty="0" smtClean="0">
                <a:solidFill>
                  <a:srgbClr val="C00000"/>
                </a:solidFill>
              </a:rPr>
              <a:t> (1793 – 1837)</a:t>
            </a:r>
            <a:endParaRPr lang="es-ES" sz="3200" b="1" dirty="0">
              <a:solidFill>
                <a:srgbClr val="C00000"/>
              </a:solidFill>
            </a:endParaRPr>
          </a:p>
        </p:txBody>
      </p:sp>
      <p:sp>
        <p:nvSpPr>
          <p:cNvPr id="3076" name="Text Box 7"/>
          <p:cNvSpPr txBox="1">
            <a:spLocks noChangeArrowheads="1"/>
          </p:cNvSpPr>
          <p:nvPr/>
        </p:nvSpPr>
        <p:spPr bwMode="auto">
          <a:xfrm>
            <a:off x="4140200" y="1196975"/>
            <a:ext cx="4248150" cy="5262979"/>
          </a:xfrm>
          <a:prstGeom prst="rect">
            <a:avLst/>
          </a:prstGeom>
          <a:noFill/>
          <a:ln w="9525">
            <a:noFill/>
            <a:miter lim="800000"/>
            <a:headEnd/>
            <a:tailEnd/>
          </a:ln>
        </p:spPr>
        <p:txBody>
          <a:bodyPr>
            <a:spAutoFit/>
          </a:bodyPr>
          <a:lstStyle/>
          <a:p>
            <a:pPr algn="just">
              <a:spcBef>
                <a:spcPct val="50000"/>
              </a:spcBef>
            </a:pPr>
            <a:r>
              <a:rPr lang="es-ES" sz="2400" b="1" dirty="0">
                <a:latin typeface="Times New Roman" pitchFamily="18" charset="0"/>
                <a:cs typeface="Times New Roman" pitchFamily="18" charset="0"/>
              </a:rPr>
              <a:t>Diego Portales nació en Santiago el 15 de junio de 1793. </a:t>
            </a:r>
          </a:p>
          <a:p>
            <a:pPr algn="just">
              <a:spcBef>
                <a:spcPct val="50000"/>
              </a:spcBef>
            </a:pPr>
            <a:r>
              <a:rPr lang="es-ES" sz="2400" b="1" dirty="0">
                <a:latin typeface="Times New Roman" pitchFamily="18" charset="0"/>
                <a:cs typeface="Times New Roman" pitchFamily="18" charset="0"/>
              </a:rPr>
              <a:t>C</a:t>
            </a:r>
            <a:r>
              <a:rPr lang="es-ES" sz="2400" b="1" dirty="0" smtClean="0">
                <a:latin typeface="Times New Roman" pitchFamily="18" charset="0"/>
                <a:cs typeface="Times New Roman" pitchFamily="18" charset="0"/>
              </a:rPr>
              <a:t>ontrajo </a:t>
            </a:r>
            <a:r>
              <a:rPr lang="es-ES" sz="2400" b="1" dirty="0">
                <a:latin typeface="Times New Roman" pitchFamily="18" charset="0"/>
                <a:cs typeface="Times New Roman" pitchFamily="18" charset="0"/>
              </a:rPr>
              <a:t>matrimonio en 1819 con </a:t>
            </a:r>
            <a:r>
              <a:rPr lang="es-ES" sz="2400" b="1" dirty="0">
                <a:solidFill>
                  <a:srgbClr val="C00000"/>
                </a:solidFill>
                <a:latin typeface="Times New Roman" pitchFamily="18" charset="0"/>
                <a:cs typeface="Times New Roman" pitchFamily="18" charset="0"/>
              </a:rPr>
              <a:t>Josefa Portales Larraín</a:t>
            </a:r>
            <a:r>
              <a:rPr lang="es-ES" sz="2400" b="1" dirty="0">
                <a:latin typeface="Times New Roman" pitchFamily="18" charset="0"/>
                <a:cs typeface="Times New Roman" pitchFamily="18" charset="0"/>
              </a:rPr>
              <a:t>, quien murió dos años después, al igual que las dos hijas del matrimonio. Pasado algún tiempo, se relacionó con </a:t>
            </a:r>
            <a:r>
              <a:rPr lang="es-ES" sz="2400" b="1" dirty="0">
                <a:solidFill>
                  <a:srgbClr val="C00000"/>
                </a:solidFill>
                <a:latin typeface="Times New Roman" pitchFamily="18" charset="0"/>
                <a:cs typeface="Times New Roman" pitchFamily="18" charset="0"/>
              </a:rPr>
              <a:t>Constanza </a:t>
            </a:r>
            <a:r>
              <a:rPr lang="es-ES" sz="2400" b="1" dirty="0" err="1">
                <a:solidFill>
                  <a:srgbClr val="C00000"/>
                </a:solidFill>
                <a:latin typeface="Times New Roman" pitchFamily="18" charset="0"/>
                <a:cs typeface="Times New Roman" pitchFamily="18" charset="0"/>
              </a:rPr>
              <a:t>Nordenflycht</a:t>
            </a:r>
            <a:r>
              <a:rPr lang="es-ES" sz="2400" b="1" dirty="0">
                <a:latin typeface="Times New Roman" pitchFamily="18" charset="0"/>
                <a:cs typeface="Times New Roman" pitchFamily="18" charset="0"/>
              </a:rPr>
              <a:t>, madre de sus tres hijos. </a:t>
            </a:r>
          </a:p>
          <a:p>
            <a:pPr algn="just">
              <a:spcBef>
                <a:spcPct val="50000"/>
              </a:spcBef>
            </a:pPr>
            <a:r>
              <a:rPr lang="es-ES" sz="2400" b="1" dirty="0">
                <a:latin typeface="Times New Roman" pitchFamily="18" charset="0"/>
                <a:cs typeface="Times New Roman" pitchFamily="18" charset="0"/>
              </a:rPr>
              <a:t>Muere </a:t>
            </a:r>
            <a:r>
              <a:rPr lang="es-ES" sz="2400" b="1" dirty="0" smtClean="0">
                <a:latin typeface="Times New Roman" pitchFamily="18" charset="0"/>
                <a:cs typeface="Times New Roman" pitchFamily="18" charset="0"/>
              </a:rPr>
              <a:t>fusilado </a:t>
            </a:r>
            <a:r>
              <a:rPr lang="es-ES" sz="2400" b="1" dirty="0">
                <a:latin typeface="Times New Roman" pitchFamily="18" charset="0"/>
                <a:cs typeface="Times New Roman" pitchFamily="18" charset="0"/>
              </a:rPr>
              <a:t>durante una revuelta en 1837</a:t>
            </a:r>
            <a:r>
              <a:rPr lang="es-ES" b="1" dirty="0"/>
              <a:t>.</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4"/>
          <p:cNvSpPr txBox="1">
            <a:spLocks noChangeArrowheads="1"/>
          </p:cNvSpPr>
          <p:nvPr/>
        </p:nvSpPr>
        <p:spPr bwMode="auto">
          <a:xfrm>
            <a:off x="755576" y="332656"/>
            <a:ext cx="7416800" cy="830997"/>
          </a:xfrm>
          <a:prstGeom prst="rect">
            <a:avLst/>
          </a:prstGeom>
          <a:noFill/>
          <a:ln w="9525">
            <a:noFill/>
            <a:miter lim="800000"/>
            <a:headEnd/>
            <a:tailEnd/>
          </a:ln>
        </p:spPr>
        <p:txBody>
          <a:bodyPr>
            <a:spAutoFit/>
          </a:bodyPr>
          <a:lstStyle/>
          <a:p>
            <a:pPr algn="ctr">
              <a:spcBef>
                <a:spcPct val="50000"/>
              </a:spcBef>
            </a:pPr>
            <a:r>
              <a:rPr lang="es-ES" sz="2400" b="1" dirty="0">
                <a:solidFill>
                  <a:srgbClr val="C00000"/>
                </a:solidFill>
                <a:latin typeface="Times New Roman" pitchFamily="18" charset="0"/>
                <a:cs typeface="Times New Roman" pitchFamily="18" charset="0"/>
              </a:rPr>
              <a:t>Ideas de Portales que perduran en los Gobiernos Conservadores</a:t>
            </a:r>
          </a:p>
        </p:txBody>
      </p:sp>
      <p:sp>
        <p:nvSpPr>
          <p:cNvPr id="4099" name="Text Box 5"/>
          <p:cNvSpPr txBox="1">
            <a:spLocks noChangeArrowheads="1"/>
          </p:cNvSpPr>
          <p:nvPr/>
        </p:nvSpPr>
        <p:spPr bwMode="auto">
          <a:xfrm>
            <a:off x="179512" y="1412776"/>
            <a:ext cx="8712968" cy="6232475"/>
          </a:xfrm>
          <a:prstGeom prst="rect">
            <a:avLst/>
          </a:prstGeom>
          <a:noFill/>
          <a:ln w="9525">
            <a:noFill/>
            <a:miter lim="800000"/>
            <a:headEnd/>
            <a:tailEnd/>
          </a:ln>
        </p:spPr>
        <p:txBody>
          <a:bodyPr wrap="square">
            <a:spAutoFit/>
          </a:bodyPr>
          <a:lstStyle/>
          <a:p>
            <a:pPr marL="457200" indent="-457200" algn="just">
              <a:spcBef>
                <a:spcPct val="50000"/>
              </a:spcBef>
              <a:buClr>
                <a:srgbClr val="FFFF66"/>
              </a:buClr>
              <a:buFontTx/>
              <a:buChar char="-"/>
            </a:pPr>
            <a:r>
              <a:rPr lang="es-ES" sz="2300" b="1" dirty="0" smtClean="0">
                <a:latin typeface="Times New Roman" pitchFamily="18" charset="0"/>
                <a:cs typeface="Times New Roman" pitchFamily="18" charset="0"/>
              </a:rPr>
              <a:t>La </a:t>
            </a:r>
            <a:r>
              <a:rPr lang="es-ES" sz="2300" b="1" dirty="0">
                <a:latin typeface="Times New Roman" pitchFamily="18" charset="0"/>
                <a:cs typeface="Times New Roman" pitchFamily="18" charset="0"/>
              </a:rPr>
              <a:t>base de cualquier sistema Político es el </a:t>
            </a:r>
            <a:r>
              <a:rPr lang="es-ES" sz="2300" b="1" dirty="0" smtClean="0">
                <a:solidFill>
                  <a:srgbClr val="C00000"/>
                </a:solidFill>
                <a:latin typeface="Times New Roman" pitchFamily="18" charset="0"/>
                <a:cs typeface="Times New Roman" pitchFamily="18" charset="0"/>
              </a:rPr>
              <a:t>o</a:t>
            </a:r>
            <a:r>
              <a:rPr lang="es-ES" sz="2300" b="1" dirty="0" smtClean="0">
                <a:solidFill>
                  <a:srgbClr val="C00000"/>
                </a:solidFill>
                <a:latin typeface="Times New Roman" pitchFamily="18" charset="0"/>
                <a:cs typeface="Times New Roman" pitchFamily="18" charset="0"/>
              </a:rPr>
              <a:t>rden.</a:t>
            </a:r>
            <a:endParaRPr lang="es-ES" sz="2300" b="1" dirty="0">
              <a:solidFill>
                <a:srgbClr val="C00000"/>
              </a:solidFill>
              <a:latin typeface="Times New Roman" pitchFamily="18" charset="0"/>
              <a:cs typeface="Times New Roman" pitchFamily="18" charset="0"/>
            </a:endParaRPr>
          </a:p>
          <a:p>
            <a:pPr marL="457200" indent="-457200" algn="just">
              <a:spcBef>
                <a:spcPct val="50000"/>
              </a:spcBef>
              <a:buClr>
                <a:srgbClr val="FFFF66"/>
              </a:buClr>
              <a:buFontTx/>
              <a:buChar char="-"/>
            </a:pPr>
            <a:r>
              <a:rPr lang="es-ES" sz="2300" b="1" dirty="0" smtClean="0">
                <a:latin typeface="Times New Roman"/>
                <a:cs typeface="Times New Roman"/>
              </a:rPr>
              <a:t>Son </a:t>
            </a:r>
            <a:r>
              <a:rPr lang="es-ES" sz="2300" b="1" dirty="0">
                <a:latin typeface="Times New Roman"/>
                <a:cs typeface="Times New Roman"/>
              </a:rPr>
              <a:t>los hechos, los acontecimientos, los que forjan o dictan las ideologías</a:t>
            </a:r>
            <a:r>
              <a:rPr lang="es-ES" sz="2300" dirty="0" smtClean="0">
                <a:latin typeface="Times New Roman"/>
                <a:cs typeface="Times New Roman"/>
              </a:rPr>
              <a:t>.</a:t>
            </a:r>
            <a:endParaRPr lang="es-CL" sz="2300" dirty="0">
              <a:latin typeface="Times New Roman"/>
              <a:cs typeface="Times New Roman"/>
            </a:endParaRPr>
          </a:p>
          <a:p>
            <a:pPr marL="457200" indent="-457200" algn="just">
              <a:spcBef>
                <a:spcPct val="50000"/>
              </a:spcBef>
              <a:buClr>
                <a:srgbClr val="FFFF66"/>
              </a:buClr>
              <a:buFontTx/>
              <a:buChar char="-"/>
            </a:pPr>
            <a:r>
              <a:rPr lang="es-ES" sz="2300" b="1" dirty="0" smtClean="0">
                <a:latin typeface="Times New Roman"/>
                <a:cs typeface="Times New Roman"/>
              </a:rPr>
              <a:t>Hay que </a:t>
            </a:r>
            <a:r>
              <a:rPr lang="es-ES" sz="2300" b="1" dirty="0">
                <a:latin typeface="Times New Roman"/>
                <a:cs typeface="Times New Roman"/>
              </a:rPr>
              <a:t>educar al pueblo para luego darle un sistema </a:t>
            </a:r>
            <a:r>
              <a:rPr lang="es-ES" sz="2300" b="1" dirty="0" smtClean="0">
                <a:latin typeface="Times New Roman"/>
                <a:cs typeface="Times New Roman"/>
              </a:rPr>
              <a:t>democrático</a:t>
            </a:r>
            <a:r>
              <a:rPr lang="es-ES" sz="2300" dirty="0" smtClean="0">
                <a:latin typeface="Times New Roman"/>
                <a:cs typeface="Times New Roman"/>
              </a:rPr>
              <a:t>.</a:t>
            </a:r>
            <a:endParaRPr lang="es-CL" sz="2300" dirty="0">
              <a:latin typeface="Times New Roman"/>
              <a:cs typeface="Times New Roman"/>
            </a:endParaRPr>
          </a:p>
          <a:p>
            <a:pPr marL="457200" indent="-457200" algn="just">
              <a:spcBef>
                <a:spcPct val="50000"/>
              </a:spcBef>
              <a:buClr>
                <a:srgbClr val="FFFF66"/>
              </a:buClr>
              <a:buFontTx/>
              <a:buChar char="-"/>
            </a:pPr>
            <a:r>
              <a:rPr lang="es-ES" sz="2300" b="1" dirty="0" smtClean="0">
                <a:latin typeface="Times New Roman"/>
                <a:cs typeface="Times New Roman"/>
              </a:rPr>
              <a:t>Se </a:t>
            </a:r>
            <a:r>
              <a:rPr lang="es-ES" sz="2300" b="1" dirty="0">
                <a:latin typeface="Times New Roman"/>
                <a:cs typeface="Times New Roman"/>
              </a:rPr>
              <a:t>debía obedecer, por lo tanto, al cargo y no a la persona.</a:t>
            </a:r>
            <a:r>
              <a:rPr lang="es-ES" sz="2300" dirty="0">
                <a:latin typeface="Times New Roman"/>
                <a:cs typeface="Times New Roman"/>
              </a:rPr>
              <a:t> </a:t>
            </a:r>
            <a:r>
              <a:rPr lang="es-ES" sz="2300" b="1" dirty="0" smtClean="0">
                <a:latin typeface="Times New Roman"/>
                <a:cs typeface="Times New Roman"/>
              </a:rPr>
              <a:t>Las fuerzas </a:t>
            </a:r>
            <a:r>
              <a:rPr lang="es-ES" sz="2300" b="1" dirty="0">
                <a:latin typeface="Times New Roman"/>
                <a:cs typeface="Times New Roman"/>
              </a:rPr>
              <a:t>armadas debían someterse a la autoridad civil-</a:t>
            </a:r>
            <a:r>
              <a:rPr lang="es-ES" sz="2300" b="1" dirty="0" smtClean="0">
                <a:latin typeface="Times New Roman"/>
                <a:cs typeface="Times New Roman"/>
              </a:rPr>
              <a:t>política</a:t>
            </a:r>
            <a:r>
              <a:rPr lang="es-ES" sz="2300" dirty="0" smtClean="0">
                <a:latin typeface="Times New Roman"/>
                <a:cs typeface="Times New Roman"/>
              </a:rPr>
              <a:t>.</a:t>
            </a:r>
            <a:endParaRPr lang="es-CL" sz="2300" dirty="0">
              <a:latin typeface="Times New Roman"/>
              <a:cs typeface="Times New Roman"/>
            </a:endParaRPr>
          </a:p>
          <a:p>
            <a:pPr marL="457200" indent="-457200" algn="just">
              <a:spcBef>
                <a:spcPct val="50000"/>
              </a:spcBef>
              <a:buClr>
                <a:srgbClr val="FFFF66"/>
              </a:buClr>
              <a:buFontTx/>
              <a:buChar char="-"/>
            </a:pPr>
            <a:r>
              <a:rPr lang="es-ES" sz="2300" b="1" dirty="0" smtClean="0">
                <a:latin typeface="Times New Roman"/>
                <a:cs typeface="Times New Roman"/>
              </a:rPr>
              <a:t>Toda </a:t>
            </a:r>
            <a:r>
              <a:rPr lang="es-ES" sz="2300" b="1" dirty="0">
                <a:latin typeface="Times New Roman"/>
                <a:cs typeface="Times New Roman"/>
              </a:rPr>
              <a:t>persona que altere el orden jurídico, no importando su condición, debe recibir una drástica </a:t>
            </a:r>
            <a:r>
              <a:rPr lang="es-ES" sz="2300" b="1" dirty="0" smtClean="0">
                <a:latin typeface="Times New Roman"/>
                <a:cs typeface="Times New Roman"/>
              </a:rPr>
              <a:t>sanción.</a:t>
            </a:r>
            <a:endParaRPr lang="es-CL" sz="2300" dirty="0">
              <a:latin typeface="Times New Roman"/>
              <a:cs typeface="Times New Roman"/>
            </a:endParaRPr>
          </a:p>
          <a:p>
            <a:pPr marL="457200" indent="-457200" algn="just">
              <a:spcBef>
                <a:spcPct val="50000"/>
              </a:spcBef>
              <a:buClr>
                <a:srgbClr val="FFFF66"/>
              </a:buClr>
              <a:buFontTx/>
              <a:buChar char="-"/>
            </a:pPr>
            <a:r>
              <a:rPr lang="es-ES" sz="2300" b="1" dirty="0" smtClean="0">
                <a:latin typeface="Times New Roman"/>
                <a:cs typeface="Times New Roman"/>
              </a:rPr>
              <a:t>Cree </a:t>
            </a:r>
            <a:r>
              <a:rPr lang="es-ES" sz="2300" b="1" dirty="0">
                <a:latin typeface="Times New Roman"/>
                <a:cs typeface="Times New Roman"/>
              </a:rPr>
              <a:t>en un “gobierno fuerte, centralizado, autoritario”. Un gobierno obedecido, respetado y respetable.</a:t>
            </a:r>
            <a:endParaRPr lang="es-CL" sz="2300" b="1" dirty="0">
              <a:latin typeface="Times New Roman"/>
              <a:cs typeface="Times New Roman"/>
            </a:endParaRPr>
          </a:p>
          <a:p>
            <a:pPr marL="457200" indent="-457200" algn="just">
              <a:spcBef>
                <a:spcPct val="50000"/>
              </a:spcBef>
              <a:buClr>
                <a:srgbClr val="FFFF66"/>
              </a:buClr>
              <a:buFontTx/>
              <a:buChar char="-"/>
            </a:pPr>
            <a:r>
              <a:rPr lang="es-ES" sz="2300" b="1" dirty="0" smtClean="0">
                <a:solidFill>
                  <a:schemeClr val="bg1"/>
                </a:solidFill>
                <a:latin typeface="Times New Roman"/>
                <a:cs typeface="Times New Roman"/>
              </a:rPr>
              <a:t>de </a:t>
            </a:r>
            <a:r>
              <a:rPr lang="es-ES" sz="2300" b="1" dirty="0">
                <a:solidFill>
                  <a:schemeClr val="bg1"/>
                </a:solidFill>
                <a:latin typeface="Times New Roman"/>
                <a:cs typeface="Times New Roman"/>
              </a:rPr>
              <a:t>estado.</a:t>
            </a:r>
          </a:p>
          <a:p>
            <a:pPr algn="just">
              <a:spcBef>
                <a:spcPct val="50000"/>
              </a:spcBef>
              <a:buClr>
                <a:srgbClr val="FFFF66"/>
              </a:buClr>
              <a:buFont typeface="Wingdings" pitchFamily="2" charset="2"/>
              <a:buChar char="v"/>
            </a:pPr>
            <a:endParaRPr lang="es-ES" b="1" dirty="0">
              <a:solidFill>
                <a:schemeClr val="bg1"/>
              </a:solidFill>
            </a:endParaRPr>
          </a:p>
          <a:p>
            <a:pPr>
              <a:spcBef>
                <a:spcPct val="50000"/>
              </a:spcBef>
              <a:buClr>
                <a:srgbClr val="FFFF66"/>
              </a:buClr>
              <a:buFont typeface="Wingdings" pitchFamily="2" charset="2"/>
              <a:buNone/>
            </a:pPr>
            <a:endParaRPr lang="es-ES" b="1" dirty="0">
              <a:solidFill>
                <a:schemeClr val="bg1"/>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strVal val="#ppt_w*0.70"/>
                                          </p:val>
                                        </p:tav>
                                        <p:tav tm="100000">
                                          <p:val>
                                            <p:strVal val="#ppt_w"/>
                                          </p:val>
                                        </p:tav>
                                      </p:tavLst>
                                    </p:anim>
                                    <p:anim calcmode="lin" valueType="num">
                                      <p:cBhvr>
                                        <p:cTn id="8" dur="1000" fill="hold"/>
                                        <p:tgtEl>
                                          <p:spTgt spid="4098"/>
                                        </p:tgtEl>
                                        <p:attrNameLst>
                                          <p:attrName>ppt_h</p:attrName>
                                        </p:attrNameLst>
                                      </p:cBhvr>
                                      <p:tavLst>
                                        <p:tav tm="0">
                                          <p:val>
                                            <p:strVal val="#ppt_h"/>
                                          </p:val>
                                        </p:tav>
                                        <p:tav tm="100000">
                                          <p:val>
                                            <p:strVal val="#ppt_h"/>
                                          </p:val>
                                        </p:tav>
                                      </p:tavLst>
                                    </p:anim>
                                    <p:animEffect transition="in" filter="fade">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4099">
                                            <p:txEl>
                                              <p:pRg st="0" end="0"/>
                                            </p:txEl>
                                          </p:spTgt>
                                        </p:tgtEl>
                                        <p:attrNameLst>
                                          <p:attrName>style.visibility</p:attrName>
                                        </p:attrNameLst>
                                      </p:cBhvr>
                                      <p:to>
                                        <p:strVal val="visible"/>
                                      </p:to>
                                    </p:set>
                                    <p:anim calcmode="lin" valueType="num">
                                      <p:cBhvr>
                                        <p:cTn id="14" dur="1000" fill="hold"/>
                                        <p:tgtEl>
                                          <p:spTgt spid="4099">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4099">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4099">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nodeType="clickEffect">
                                  <p:stCondLst>
                                    <p:cond delay="0"/>
                                  </p:stCondLst>
                                  <p:childTnLst>
                                    <p:set>
                                      <p:cBhvr>
                                        <p:cTn id="20" dur="1" fill="hold">
                                          <p:stCondLst>
                                            <p:cond delay="0"/>
                                          </p:stCondLst>
                                        </p:cTn>
                                        <p:tgtEl>
                                          <p:spTgt spid="4099">
                                            <p:txEl>
                                              <p:pRg st="1" end="1"/>
                                            </p:txEl>
                                          </p:spTgt>
                                        </p:tgtEl>
                                        <p:attrNameLst>
                                          <p:attrName>style.visibility</p:attrName>
                                        </p:attrNameLst>
                                      </p:cBhvr>
                                      <p:to>
                                        <p:strVal val="visible"/>
                                      </p:to>
                                    </p:set>
                                    <p:anim calcmode="lin" valueType="num">
                                      <p:cBhvr>
                                        <p:cTn id="21" dur="1000" fill="hold"/>
                                        <p:tgtEl>
                                          <p:spTgt spid="4099">
                                            <p:txEl>
                                              <p:pRg st="1" end="1"/>
                                            </p:txEl>
                                          </p:spTgt>
                                        </p:tgtEl>
                                        <p:attrNameLst>
                                          <p:attrName>ppt_w</p:attrName>
                                        </p:attrNameLst>
                                      </p:cBhvr>
                                      <p:tavLst>
                                        <p:tav tm="0">
                                          <p:val>
                                            <p:strVal val="#ppt_w*0.70"/>
                                          </p:val>
                                        </p:tav>
                                        <p:tav tm="100000">
                                          <p:val>
                                            <p:strVal val="#ppt_w"/>
                                          </p:val>
                                        </p:tav>
                                      </p:tavLst>
                                    </p:anim>
                                    <p:anim calcmode="lin" valueType="num">
                                      <p:cBhvr>
                                        <p:cTn id="22" dur="1000" fill="hold"/>
                                        <p:tgtEl>
                                          <p:spTgt spid="4099">
                                            <p:txEl>
                                              <p:pRg st="1" end="1"/>
                                            </p:txEl>
                                          </p:spTgt>
                                        </p:tgtEl>
                                        <p:attrNameLst>
                                          <p:attrName>ppt_h</p:attrName>
                                        </p:attrNameLst>
                                      </p:cBhvr>
                                      <p:tavLst>
                                        <p:tav tm="0">
                                          <p:val>
                                            <p:strVal val="#ppt_h"/>
                                          </p:val>
                                        </p:tav>
                                        <p:tav tm="100000">
                                          <p:val>
                                            <p:strVal val="#ppt_h"/>
                                          </p:val>
                                        </p:tav>
                                      </p:tavLst>
                                    </p:anim>
                                    <p:animEffect transition="in" filter="fade">
                                      <p:cBhvr>
                                        <p:cTn id="23" dur="1000"/>
                                        <p:tgtEl>
                                          <p:spTgt spid="4099">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nodeType="clickEffect">
                                  <p:stCondLst>
                                    <p:cond delay="0"/>
                                  </p:stCondLst>
                                  <p:childTnLst>
                                    <p:set>
                                      <p:cBhvr>
                                        <p:cTn id="27" dur="1" fill="hold">
                                          <p:stCondLst>
                                            <p:cond delay="0"/>
                                          </p:stCondLst>
                                        </p:cTn>
                                        <p:tgtEl>
                                          <p:spTgt spid="4099">
                                            <p:txEl>
                                              <p:pRg st="2" end="2"/>
                                            </p:txEl>
                                          </p:spTgt>
                                        </p:tgtEl>
                                        <p:attrNameLst>
                                          <p:attrName>style.visibility</p:attrName>
                                        </p:attrNameLst>
                                      </p:cBhvr>
                                      <p:to>
                                        <p:strVal val="visible"/>
                                      </p:to>
                                    </p:set>
                                    <p:anim calcmode="lin" valueType="num">
                                      <p:cBhvr>
                                        <p:cTn id="28" dur="1000" fill="hold"/>
                                        <p:tgtEl>
                                          <p:spTgt spid="4099">
                                            <p:txEl>
                                              <p:pRg st="2" end="2"/>
                                            </p:txEl>
                                          </p:spTgt>
                                        </p:tgtEl>
                                        <p:attrNameLst>
                                          <p:attrName>ppt_w</p:attrName>
                                        </p:attrNameLst>
                                      </p:cBhvr>
                                      <p:tavLst>
                                        <p:tav tm="0">
                                          <p:val>
                                            <p:strVal val="#ppt_w*0.70"/>
                                          </p:val>
                                        </p:tav>
                                        <p:tav tm="100000">
                                          <p:val>
                                            <p:strVal val="#ppt_w"/>
                                          </p:val>
                                        </p:tav>
                                      </p:tavLst>
                                    </p:anim>
                                    <p:anim calcmode="lin" valueType="num">
                                      <p:cBhvr>
                                        <p:cTn id="29" dur="1000" fill="hold"/>
                                        <p:tgtEl>
                                          <p:spTgt spid="4099">
                                            <p:txEl>
                                              <p:pRg st="2" end="2"/>
                                            </p:txEl>
                                          </p:spTgt>
                                        </p:tgtEl>
                                        <p:attrNameLst>
                                          <p:attrName>ppt_h</p:attrName>
                                        </p:attrNameLst>
                                      </p:cBhvr>
                                      <p:tavLst>
                                        <p:tav tm="0">
                                          <p:val>
                                            <p:strVal val="#ppt_h"/>
                                          </p:val>
                                        </p:tav>
                                        <p:tav tm="100000">
                                          <p:val>
                                            <p:strVal val="#ppt_h"/>
                                          </p:val>
                                        </p:tav>
                                      </p:tavLst>
                                    </p:anim>
                                    <p:animEffect transition="in" filter="fade">
                                      <p:cBhvr>
                                        <p:cTn id="30" dur="1000"/>
                                        <p:tgtEl>
                                          <p:spTgt spid="4099">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nodeType="clickEffect">
                                  <p:stCondLst>
                                    <p:cond delay="0"/>
                                  </p:stCondLst>
                                  <p:childTnLst>
                                    <p:set>
                                      <p:cBhvr>
                                        <p:cTn id="34" dur="1" fill="hold">
                                          <p:stCondLst>
                                            <p:cond delay="0"/>
                                          </p:stCondLst>
                                        </p:cTn>
                                        <p:tgtEl>
                                          <p:spTgt spid="4099">
                                            <p:txEl>
                                              <p:pRg st="3" end="3"/>
                                            </p:txEl>
                                          </p:spTgt>
                                        </p:tgtEl>
                                        <p:attrNameLst>
                                          <p:attrName>style.visibility</p:attrName>
                                        </p:attrNameLst>
                                      </p:cBhvr>
                                      <p:to>
                                        <p:strVal val="visible"/>
                                      </p:to>
                                    </p:set>
                                    <p:anim calcmode="lin" valueType="num">
                                      <p:cBhvr>
                                        <p:cTn id="35" dur="1000" fill="hold"/>
                                        <p:tgtEl>
                                          <p:spTgt spid="4099">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4099">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4099">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nodeType="clickEffect">
                                  <p:stCondLst>
                                    <p:cond delay="0"/>
                                  </p:stCondLst>
                                  <p:childTnLst>
                                    <p:set>
                                      <p:cBhvr>
                                        <p:cTn id="41" dur="1" fill="hold">
                                          <p:stCondLst>
                                            <p:cond delay="0"/>
                                          </p:stCondLst>
                                        </p:cTn>
                                        <p:tgtEl>
                                          <p:spTgt spid="4099">
                                            <p:txEl>
                                              <p:pRg st="4" end="4"/>
                                            </p:txEl>
                                          </p:spTgt>
                                        </p:tgtEl>
                                        <p:attrNameLst>
                                          <p:attrName>style.visibility</p:attrName>
                                        </p:attrNameLst>
                                      </p:cBhvr>
                                      <p:to>
                                        <p:strVal val="visible"/>
                                      </p:to>
                                    </p:set>
                                    <p:anim calcmode="lin" valueType="num">
                                      <p:cBhvr>
                                        <p:cTn id="42" dur="1000" fill="hold"/>
                                        <p:tgtEl>
                                          <p:spTgt spid="4099">
                                            <p:txEl>
                                              <p:pRg st="4" end="4"/>
                                            </p:txEl>
                                          </p:spTgt>
                                        </p:tgtEl>
                                        <p:attrNameLst>
                                          <p:attrName>ppt_w</p:attrName>
                                        </p:attrNameLst>
                                      </p:cBhvr>
                                      <p:tavLst>
                                        <p:tav tm="0">
                                          <p:val>
                                            <p:strVal val="#ppt_w*0.70"/>
                                          </p:val>
                                        </p:tav>
                                        <p:tav tm="100000">
                                          <p:val>
                                            <p:strVal val="#ppt_w"/>
                                          </p:val>
                                        </p:tav>
                                      </p:tavLst>
                                    </p:anim>
                                    <p:anim calcmode="lin" valueType="num">
                                      <p:cBhvr>
                                        <p:cTn id="43" dur="1000" fill="hold"/>
                                        <p:tgtEl>
                                          <p:spTgt spid="4099">
                                            <p:txEl>
                                              <p:pRg st="4" end="4"/>
                                            </p:txEl>
                                          </p:spTgt>
                                        </p:tgtEl>
                                        <p:attrNameLst>
                                          <p:attrName>ppt_h</p:attrName>
                                        </p:attrNameLst>
                                      </p:cBhvr>
                                      <p:tavLst>
                                        <p:tav tm="0">
                                          <p:val>
                                            <p:strVal val="#ppt_h"/>
                                          </p:val>
                                        </p:tav>
                                        <p:tav tm="100000">
                                          <p:val>
                                            <p:strVal val="#ppt_h"/>
                                          </p:val>
                                        </p:tav>
                                      </p:tavLst>
                                    </p:anim>
                                    <p:animEffect transition="in" filter="fade">
                                      <p:cBhvr>
                                        <p:cTn id="44" dur="1000"/>
                                        <p:tgtEl>
                                          <p:spTgt spid="4099">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nodeType="clickEffect">
                                  <p:stCondLst>
                                    <p:cond delay="0"/>
                                  </p:stCondLst>
                                  <p:childTnLst>
                                    <p:set>
                                      <p:cBhvr>
                                        <p:cTn id="48" dur="1" fill="hold">
                                          <p:stCondLst>
                                            <p:cond delay="0"/>
                                          </p:stCondLst>
                                        </p:cTn>
                                        <p:tgtEl>
                                          <p:spTgt spid="4099">
                                            <p:txEl>
                                              <p:pRg st="5" end="5"/>
                                            </p:txEl>
                                          </p:spTgt>
                                        </p:tgtEl>
                                        <p:attrNameLst>
                                          <p:attrName>style.visibility</p:attrName>
                                        </p:attrNameLst>
                                      </p:cBhvr>
                                      <p:to>
                                        <p:strVal val="visible"/>
                                      </p:to>
                                    </p:set>
                                    <p:anim calcmode="lin" valueType="num">
                                      <p:cBhvr>
                                        <p:cTn id="49" dur="1000" fill="hold"/>
                                        <p:tgtEl>
                                          <p:spTgt spid="4099">
                                            <p:txEl>
                                              <p:pRg st="5" end="5"/>
                                            </p:txEl>
                                          </p:spTgt>
                                        </p:tgtEl>
                                        <p:attrNameLst>
                                          <p:attrName>ppt_w</p:attrName>
                                        </p:attrNameLst>
                                      </p:cBhvr>
                                      <p:tavLst>
                                        <p:tav tm="0">
                                          <p:val>
                                            <p:strVal val="#ppt_w*0.70"/>
                                          </p:val>
                                        </p:tav>
                                        <p:tav tm="100000">
                                          <p:val>
                                            <p:strVal val="#ppt_w"/>
                                          </p:val>
                                        </p:tav>
                                      </p:tavLst>
                                    </p:anim>
                                    <p:anim calcmode="lin" valueType="num">
                                      <p:cBhvr>
                                        <p:cTn id="50" dur="1000" fill="hold"/>
                                        <p:tgtEl>
                                          <p:spTgt spid="4099">
                                            <p:txEl>
                                              <p:pRg st="5" end="5"/>
                                            </p:txEl>
                                          </p:spTgt>
                                        </p:tgtEl>
                                        <p:attrNameLst>
                                          <p:attrName>ppt_h</p:attrName>
                                        </p:attrNameLst>
                                      </p:cBhvr>
                                      <p:tavLst>
                                        <p:tav tm="0">
                                          <p:val>
                                            <p:strVal val="#ppt_h"/>
                                          </p:val>
                                        </p:tav>
                                        <p:tav tm="100000">
                                          <p:val>
                                            <p:strVal val="#ppt_h"/>
                                          </p:val>
                                        </p:tav>
                                      </p:tavLst>
                                    </p:anim>
                                    <p:animEffect transition="in" filter="fade">
                                      <p:cBhvr>
                                        <p:cTn id="51" dur="1000"/>
                                        <p:tgtEl>
                                          <p:spTgt spid="4099">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nodeType="clickEffect">
                                  <p:stCondLst>
                                    <p:cond delay="0"/>
                                  </p:stCondLst>
                                  <p:childTnLst>
                                    <p:set>
                                      <p:cBhvr>
                                        <p:cTn id="55" dur="1" fill="hold">
                                          <p:stCondLst>
                                            <p:cond delay="0"/>
                                          </p:stCondLst>
                                        </p:cTn>
                                        <p:tgtEl>
                                          <p:spTgt spid="4099">
                                            <p:txEl>
                                              <p:pRg st="6" end="6"/>
                                            </p:txEl>
                                          </p:spTgt>
                                        </p:tgtEl>
                                        <p:attrNameLst>
                                          <p:attrName>style.visibility</p:attrName>
                                        </p:attrNameLst>
                                      </p:cBhvr>
                                      <p:to>
                                        <p:strVal val="visible"/>
                                      </p:to>
                                    </p:set>
                                    <p:anim calcmode="lin" valueType="num">
                                      <p:cBhvr>
                                        <p:cTn id="56" dur="1000" fill="hold"/>
                                        <p:tgtEl>
                                          <p:spTgt spid="4099">
                                            <p:txEl>
                                              <p:pRg st="6" end="6"/>
                                            </p:txEl>
                                          </p:spTgt>
                                        </p:tgtEl>
                                        <p:attrNameLst>
                                          <p:attrName>ppt_w</p:attrName>
                                        </p:attrNameLst>
                                      </p:cBhvr>
                                      <p:tavLst>
                                        <p:tav tm="0">
                                          <p:val>
                                            <p:strVal val="#ppt_w*0.70"/>
                                          </p:val>
                                        </p:tav>
                                        <p:tav tm="100000">
                                          <p:val>
                                            <p:strVal val="#ppt_w"/>
                                          </p:val>
                                        </p:tav>
                                      </p:tavLst>
                                    </p:anim>
                                    <p:anim calcmode="lin" valueType="num">
                                      <p:cBhvr>
                                        <p:cTn id="57" dur="1000" fill="hold"/>
                                        <p:tgtEl>
                                          <p:spTgt spid="4099">
                                            <p:txEl>
                                              <p:pRg st="6" end="6"/>
                                            </p:txEl>
                                          </p:spTgt>
                                        </p:tgtEl>
                                        <p:attrNameLst>
                                          <p:attrName>ppt_h</p:attrName>
                                        </p:attrNameLst>
                                      </p:cBhvr>
                                      <p:tavLst>
                                        <p:tav tm="0">
                                          <p:val>
                                            <p:strVal val="#ppt_h"/>
                                          </p:val>
                                        </p:tav>
                                        <p:tav tm="100000">
                                          <p:val>
                                            <p:strVal val="#ppt_h"/>
                                          </p:val>
                                        </p:tav>
                                      </p:tavLst>
                                    </p:anim>
                                    <p:animEffect transition="in" filter="fade">
                                      <p:cBhvr>
                                        <p:cTn id="58" dur="1000"/>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6"/>
          <p:cNvSpPr txBox="1">
            <a:spLocks noChangeArrowheads="1"/>
          </p:cNvSpPr>
          <p:nvPr/>
        </p:nvSpPr>
        <p:spPr bwMode="auto">
          <a:xfrm>
            <a:off x="395536" y="260648"/>
            <a:ext cx="8280920" cy="1077218"/>
          </a:xfrm>
          <a:prstGeom prst="rect">
            <a:avLst/>
          </a:prstGeom>
          <a:noFill/>
          <a:ln w="9525">
            <a:noFill/>
            <a:miter lim="800000"/>
            <a:headEnd/>
            <a:tailEnd/>
          </a:ln>
        </p:spPr>
        <p:txBody>
          <a:bodyPr wrap="square">
            <a:spAutoFit/>
          </a:bodyPr>
          <a:lstStyle/>
          <a:p>
            <a:pPr algn="ctr">
              <a:spcBef>
                <a:spcPct val="50000"/>
              </a:spcBef>
            </a:pPr>
            <a:r>
              <a:rPr lang="es-ES" sz="3200" b="1" dirty="0">
                <a:solidFill>
                  <a:srgbClr val="C00000"/>
                </a:solidFill>
                <a:latin typeface="Times New Roman" pitchFamily="18" charset="0"/>
                <a:cs typeface="Times New Roman" pitchFamily="18" charset="0"/>
              </a:rPr>
              <a:t>Algunas medidas en su primer </a:t>
            </a:r>
            <a:r>
              <a:rPr lang="es-ES" sz="3200" b="1" dirty="0" smtClean="0">
                <a:solidFill>
                  <a:srgbClr val="C00000"/>
                </a:solidFill>
                <a:latin typeface="Times New Roman" pitchFamily="18" charset="0"/>
                <a:cs typeface="Times New Roman" pitchFamily="18" charset="0"/>
              </a:rPr>
              <a:t>período </a:t>
            </a:r>
            <a:r>
              <a:rPr lang="es-ES" sz="3200" b="1" dirty="0">
                <a:solidFill>
                  <a:srgbClr val="C00000"/>
                </a:solidFill>
                <a:latin typeface="Times New Roman" pitchFamily="18" charset="0"/>
                <a:cs typeface="Times New Roman" pitchFamily="18" charset="0"/>
              </a:rPr>
              <a:t>de Ministro</a:t>
            </a:r>
          </a:p>
        </p:txBody>
      </p:sp>
      <p:sp>
        <p:nvSpPr>
          <p:cNvPr id="6147" name="Text Box 7"/>
          <p:cNvSpPr txBox="1">
            <a:spLocks noChangeArrowheads="1"/>
          </p:cNvSpPr>
          <p:nvPr/>
        </p:nvSpPr>
        <p:spPr bwMode="auto">
          <a:xfrm>
            <a:off x="323528" y="1340768"/>
            <a:ext cx="8352928" cy="1569660"/>
          </a:xfrm>
          <a:prstGeom prst="rect">
            <a:avLst/>
          </a:prstGeom>
          <a:noFill/>
          <a:ln w="9525">
            <a:noFill/>
            <a:miter lim="800000"/>
            <a:headEnd/>
            <a:tailEnd/>
          </a:ln>
        </p:spPr>
        <p:txBody>
          <a:bodyPr wrap="square">
            <a:spAutoFit/>
          </a:bodyPr>
          <a:lstStyle/>
          <a:p>
            <a:pPr>
              <a:spcBef>
                <a:spcPct val="50000"/>
              </a:spcBef>
              <a:buClr>
                <a:srgbClr val="FFFF66"/>
              </a:buClr>
              <a:buFont typeface="Wingdings" pitchFamily="2" charset="2"/>
              <a:buChar char="Ø"/>
            </a:pPr>
            <a:r>
              <a:rPr lang="es-ES" sz="2400" b="1" dirty="0">
                <a:latin typeface="Times New Roman" pitchFamily="18" charset="0"/>
                <a:cs typeface="Times New Roman" pitchFamily="18" charset="0"/>
              </a:rPr>
              <a:t> Sometió a los bandidos y cuatreros que asolaban los </a:t>
            </a:r>
            <a:r>
              <a:rPr lang="es-ES" sz="2400" b="1" dirty="0" smtClean="0">
                <a:latin typeface="Times New Roman" pitchFamily="18" charset="0"/>
                <a:cs typeface="Times New Roman" pitchFamily="18" charset="0"/>
              </a:rPr>
              <a:t>campos.</a:t>
            </a:r>
            <a:endParaRPr lang="es-ES" sz="2400" b="1" dirty="0">
              <a:latin typeface="Times New Roman" pitchFamily="18" charset="0"/>
              <a:cs typeface="Times New Roman" pitchFamily="18" charset="0"/>
            </a:endParaRPr>
          </a:p>
          <a:p>
            <a:pPr>
              <a:spcBef>
                <a:spcPct val="50000"/>
              </a:spcBef>
              <a:buClr>
                <a:srgbClr val="FFFF66"/>
              </a:buClr>
              <a:buFont typeface="Wingdings" pitchFamily="2" charset="2"/>
              <a:buChar char="Ø"/>
            </a:pPr>
            <a:r>
              <a:rPr lang="es-ES" sz="2400" b="1" dirty="0">
                <a:latin typeface="Times New Roman" pitchFamily="18" charset="0"/>
                <a:cs typeface="Times New Roman" pitchFamily="18" charset="0"/>
              </a:rPr>
              <a:t> Llamó a retiro a los oficiales de ideas </a:t>
            </a:r>
            <a:r>
              <a:rPr lang="es-ES" sz="2400" b="1" dirty="0" smtClean="0">
                <a:latin typeface="Times New Roman" pitchFamily="18" charset="0"/>
                <a:cs typeface="Times New Roman" pitchFamily="18" charset="0"/>
              </a:rPr>
              <a:t>liberales.</a:t>
            </a:r>
            <a:endParaRPr lang="es-ES" sz="2400" b="1" dirty="0">
              <a:latin typeface="Times New Roman" pitchFamily="18" charset="0"/>
              <a:cs typeface="Times New Roman" pitchFamily="18" charset="0"/>
            </a:endParaRPr>
          </a:p>
          <a:p>
            <a:pPr>
              <a:spcBef>
                <a:spcPct val="50000"/>
              </a:spcBef>
              <a:buClr>
                <a:srgbClr val="FFFF66"/>
              </a:buClr>
              <a:buFont typeface="Wingdings" pitchFamily="2" charset="2"/>
              <a:buChar char="Ø"/>
            </a:pPr>
            <a:r>
              <a:rPr lang="es-ES" sz="2400" b="1" dirty="0" smtClean="0">
                <a:latin typeface="Times New Roman" pitchFamily="18" charset="0"/>
                <a:cs typeface="Times New Roman" pitchFamily="18" charset="0"/>
              </a:rPr>
              <a:t>Apresó </a:t>
            </a:r>
            <a:r>
              <a:rPr lang="es-ES" sz="2400" b="1" dirty="0">
                <a:latin typeface="Times New Roman" pitchFamily="18" charset="0"/>
                <a:cs typeface="Times New Roman" pitchFamily="18" charset="0"/>
              </a:rPr>
              <a:t>y </a:t>
            </a:r>
            <a:r>
              <a:rPr lang="es-ES" sz="2400" b="1" dirty="0" smtClean="0">
                <a:latin typeface="Times New Roman" pitchFamily="18" charset="0"/>
                <a:cs typeface="Times New Roman" pitchFamily="18" charset="0"/>
              </a:rPr>
              <a:t>exilió </a:t>
            </a:r>
            <a:r>
              <a:rPr lang="es-ES" sz="2400" b="1" dirty="0">
                <a:latin typeface="Times New Roman" pitchFamily="18" charset="0"/>
                <a:cs typeface="Times New Roman" pitchFamily="18" charset="0"/>
              </a:rPr>
              <a:t>a líderes </a:t>
            </a:r>
            <a:r>
              <a:rPr lang="es-ES" sz="2400" b="1" dirty="0" smtClean="0">
                <a:latin typeface="Times New Roman" pitchFamily="18" charset="0"/>
                <a:cs typeface="Times New Roman" pitchFamily="18" charset="0"/>
              </a:rPr>
              <a:t>pipiolos.</a:t>
            </a:r>
          </a:p>
        </p:txBody>
      </p:sp>
      <p:sp>
        <p:nvSpPr>
          <p:cNvPr id="6148" name="Text Box 8"/>
          <p:cNvSpPr txBox="1">
            <a:spLocks noChangeArrowheads="1"/>
          </p:cNvSpPr>
          <p:nvPr/>
        </p:nvSpPr>
        <p:spPr bwMode="auto">
          <a:xfrm>
            <a:off x="395288" y="4437063"/>
            <a:ext cx="4320728" cy="1938992"/>
          </a:xfrm>
          <a:prstGeom prst="rect">
            <a:avLst/>
          </a:prstGeom>
          <a:noFill/>
          <a:ln w="9525">
            <a:noFill/>
            <a:miter lim="800000"/>
            <a:headEnd/>
            <a:tailEnd/>
          </a:ln>
        </p:spPr>
        <p:txBody>
          <a:bodyPr wrap="square">
            <a:spAutoFit/>
          </a:bodyPr>
          <a:lstStyle/>
          <a:p>
            <a:pPr algn="just">
              <a:spcBef>
                <a:spcPct val="50000"/>
              </a:spcBef>
            </a:pPr>
            <a:r>
              <a:rPr lang="es-ES" sz="2400" b="1" dirty="0">
                <a:solidFill>
                  <a:srgbClr val="C00000"/>
                </a:solidFill>
                <a:latin typeface="Times New Roman" pitchFamily="18" charset="0"/>
                <a:cs typeface="Times New Roman" pitchFamily="18" charset="0"/>
              </a:rPr>
              <a:t>En 1831 se retira de Ministro y asume como Intendente de Valparaíso en donde logra colocar orden y controlar la delincuencia del puerto</a:t>
            </a:r>
          </a:p>
        </p:txBody>
      </p:sp>
      <p:pic>
        <p:nvPicPr>
          <p:cNvPr id="6149" name="Picture 9" descr="VALPO"/>
          <p:cNvPicPr>
            <a:picLocks noChangeAspect="1" noChangeArrowheads="1"/>
          </p:cNvPicPr>
          <p:nvPr/>
        </p:nvPicPr>
        <p:blipFill>
          <a:blip r:embed="rId2" cstate="print"/>
          <a:srcRect/>
          <a:stretch>
            <a:fillRect/>
          </a:stretch>
        </p:blipFill>
        <p:spPr bwMode="auto">
          <a:xfrm>
            <a:off x="5076056" y="3501008"/>
            <a:ext cx="3673475" cy="3046412"/>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strVal val="#ppt_w*0.70"/>
                                          </p:val>
                                        </p:tav>
                                        <p:tav tm="100000">
                                          <p:val>
                                            <p:strVal val="#ppt_w"/>
                                          </p:val>
                                        </p:tav>
                                      </p:tavLst>
                                    </p:anim>
                                    <p:anim calcmode="lin" valueType="num">
                                      <p:cBhvr>
                                        <p:cTn id="8" dur="1000" fill="hold"/>
                                        <p:tgtEl>
                                          <p:spTgt spid="6146"/>
                                        </p:tgtEl>
                                        <p:attrNameLst>
                                          <p:attrName>ppt_h</p:attrName>
                                        </p:attrNameLst>
                                      </p:cBhvr>
                                      <p:tavLst>
                                        <p:tav tm="0">
                                          <p:val>
                                            <p:strVal val="#ppt_h"/>
                                          </p:val>
                                        </p:tav>
                                        <p:tav tm="100000">
                                          <p:val>
                                            <p:strVal val="#ppt_h"/>
                                          </p:val>
                                        </p:tav>
                                      </p:tavLst>
                                    </p:anim>
                                    <p:animEffect transition="in" filter="fade">
                                      <p:cBhvr>
                                        <p:cTn id="9" dur="1000"/>
                                        <p:tgtEl>
                                          <p:spTgt spid="6146"/>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6147"/>
                                        </p:tgtEl>
                                        <p:attrNameLst>
                                          <p:attrName>style.visibility</p:attrName>
                                        </p:attrNameLst>
                                      </p:cBhvr>
                                      <p:to>
                                        <p:strVal val="visible"/>
                                      </p:to>
                                    </p:set>
                                    <p:anim calcmode="lin" valueType="num">
                                      <p:cBhvr>
                                        <p:cTn id="14" dur="1000" fill="hold"/>
                                        <p:tgtEl>
                                          <p:spTgt spid="6147"/>
                                        </p:tgtEl>
                                        <p:attrNameLst>
                                          <p:attrName>ppt_w</p:attrName>
                                        </p:attrNameLst>
                                      </p:cBhvr>
                                      <p:tavLst>
                                        <p:tav tm="0">
                                          <p:val>
                                            <p:strVal val="#ppt_w*0.70"/>
                                          </p:val>
                                        </p:tav>
                                        <p:tav tm="100000">
                                          <p:val>
                                            <p:strVal val="#ppt_w"/>
                                          </p:val>
                                        </p:tav>
                                      </p:tavLst>
                                    </p:anim>
                                    <p:anim calcmode="lin" valueType="num">
                                      <p:cBhvr>
                                        <p:cTn id="15" dur="1000" fill="hold"/>
                                        <p:tgtEl>
                                          <p:spTgt spid="6147"/>
                                        </p:tgtEl>
                                        <p:attrNameLst>
                                          <p:attrName>ppt_h</p:attrName>
                                        </p:attrNameLst>
                                      </p:cBhvr>
                                      <p:tavLst>
                                        <p:tav tm="0">
                                          <p:val>
                                            <p:strVal val="#ppt_h"/>
                                          </p:val>
                                        </p:tav>
                                        <p:tav tm="100000">
                                          <p:val>
                                            <p:strVal val="#ppt_h"/>
                                          </p:val>
                                        </p:tav>
                                      </p:tavLst>
                                    </p:anim>
                                    <p:animEffect transition="in" filter="fade">
                                      <p:cBhvr>
                                        <p:cTn id="16" dur="1000"/>
                                        <p:tgtEl>
                                          <p:spTgt spid="6147"/>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8"/>
                                        </p:tgtEl>
                                        <p:attrNameLst>
                                          <p:attrName>style.visibility</p:attrName>
                                        </p:attrNameLst>
                                      </p:cBhvr>
                                      <p:to>
                                        <p:strVal val="visible"/>
                                      </p:to>
                                    </p:set>
                                    <p:animEffect transition="in" filter="fade">
                                      <p:cBhvr>
                                        <p:cTn id="21" dur="1000"/>
                                        <p:tgtEl>
                                          <p:spTgt spid="6148"/>
                                        </p:tgtEl>
                                      </p:cBhvr>
                                    </p:animEffect>
                                    <p:anim calcmode="lin" valueType="num">
                                      <p:cBhvr>
                                        <p:cTn id="22" dur="1000" fill="hold"/>
                                        <p:tgtEl>
                                          <p:spTgt spid="6148"/>
                                        </p:tgtEl>
                                        <p:attrNameLst>
                                          <p:attrName>ppt_x</p:attrName>
                                        </p:attrNameLst>
                                      </p:cBhvr>
                                      <p:tavLst>
                                        <p:tav tm="0">
                                          <p:val>
                                            <p:strVal val="#ppt_x"/>
                                          </p:val>
                                        </p:tav>
                                        <p:tav tm="100000">
                                          <p:val>
                                            <p:strVal val="#ppt_x"/>
                                          </p:val>
                                        </p:tav>
                                      </p:tavLst>
                                    </p:anim>
                                    <p:anim calcmode="lin" valueType="num">
                                      <p:cBhvr>
                                        <p:cTn id="23" dur="1000" fill="hold"/>
                                        <p:tgtEl>
                                          <p:spTgt spid="614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149"/>
                                        </p:tgtEl>
                                        <p:attrNameLst>
                                          <p:attrName>style.visibility</p:attrName>
                                        </p:attrNameLst>
                                      </p:cBhvr>
                                      <p:to>
                                        <p:strVal val="visible"/>
                                      </p:to>
                                    </p:set>
                                    <p:animEffect transition="in" filter="fade">
                                      <p:cBhvr>
                                        <p:cTn id="28" dur="1000"/>
                                        <p:tgtEl>
                                          <p:spTgt spid="6149"/>
                                        </p:tgtEl>
                                      </p:cBhvr>
                                    </p:animEffect>
                                    <p:anim calcmode="lin" valueType="num">
                                      <p:cBhvr>
                                        <p:cTn id="29" dur="1000" fill="hold"/>
                                        <p:tgtEl>
                                          <p:spTgt spid="6149"/>
                                        </p:tgtEl>
                                        <p:attrNameLst>
                                          <p:attrName>ppt_x</p:attrName>
                                        </p:attrNameLst>
                                      </p:cBhvr>
                                      <p:tavLst>
                                        <p:tav tm="0">
                                          <p:val>
                                            <p:strVal val="#ppt_x"/>
                                          </p:val>
                                        </p:tav>
                                        <p:tav tm="100000">
                                          <p:val>
                                            <p:strVal val="#ppt_x"/>
                                          </p:val>
                                        </p:tav>
                                      </p:tavLst>
                                    </p:anim>
                                    <p:anim calcmode="lin" valueType="num">
                                      <p:cBhvr>
                                        <p:cTn id="30" dur="1000" fill="hold"/>
                                        <p:tgtEl>
                                          <p:spTgt spid="61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P spid="6147" grpId="0"/>
      <p:bldP spid="61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1187450" y="0"/>
            <a:ext cx="6337300" cy="646331"/>
          </a:xfrm>
          <a:prstGeom prst="rect">
            <a:avLst/>
          </a:prstGeom>
          <a:noFill/>
          <a:ln w="9525">
            <a:noFill/>
            <a:miter lim="800000"/>
            <a:headEnd/>
            <a:tailEnd/>
          </a:ln>
        </p:spPr>
        <p:txBody>
          <a:bodyPr>
            <a:spAutoFit/>
          </a:bodyPr>
          <a:lstStyle/>
          <a:p>
            <a:pPr algn="ctr">
              <a:spcBef>
                <a:spcPct val="50000"/>
              </a:spcBef>
            </a:pPr>
            <a:r>
              <a:rPr lang="es-ES" sz="3600" b="1" dirty="0">
                <a:solidFill>
                  <a:srgbClr val="C00000"/>
                </a:solidFill>
                <a:latin typeface="Times New Roman" pitchFamily="18" charset="0"/>
                <a:cs typeface="Times New Roman" pitchFamily="18" charset="0"/>
              </a:rPr>
              <a:t>Portales vuelve a ser ministro</a:t>
            </a:r>
          </a:p>
        </p:txBody>
      </p:sp>
      <p:sp>
        <p:nvSpPr>
          <p:cNvPr id="7171" name="Text Box 5"/>
          <p:cNvSpPr txBox="1">
            <a:spLocks noChangeArrowheads="1"/>
          </p:cNvSpPr>
          <p:nvPr/>
        </p:nvSpPr>
        <p:spPr bwMode="auto">
          <a:xfrm>
            <a:off x="323528" y="764704"/>
            <a:ext cx="5184080" cy="4708981"/>
          </a:xfrm>
          <a:prstGeom prst="rect">
            <a:avLst/>
          </a:prstGeom>
          <a:noFill/>
          <a:ln w="9525">
            <a:noFill/>
            <a:miter lim="800000"/>
            <a:headEnd/>
            <a:tailEnd/>
          </a:ln>
        </p:spPr>
        <p:txBody>
          <a:bodyPr wrap="square">
            <a:spAutoFit/>
          </a:bodyPr>
          <a:lstStyle/>
          <a:p>
            <a:pPr algn="just">
              <a:spcBef>
                <a:spcPct val="50000"/>
              </a:spcBef>
            </a:pPr>
            <a:r>
              <a:rPr lang="es-ES" sz="2400" b="1" dirty="0">
                <a:latin typeface="Times New Roman" pitchFamily="18" charset="0"/>
                <a:cs typeface="Times New Roman" pitchFamily="18" charset="0"/>
              </a:rPr>
              <a:t>En </a:t>
            </a:r>
            <a:r>
              <a:rPr lang="es-ES" sz="2400" b="1" dirty="0" smtClean="0">
                <a:latin typeface="Times New Roman" pitchFamily="18" charset="0"/>
                <a:cs typeface="Times New Roman" pitchFamily="18" charset="0"/>
              </a:rPr>
              <a:t>1835 </a:t>
            </a:r>
            <a:r>
              <a:rPr lang="es-ES" sz="2400" b="1" dirty="0">
                <a:latin typeface="Times New Roman" pitchFamily="18" charset="0"/>
                <a:cs typeface="Times New Roman" pitchFamily="18" charset="0"/>
              </a:rPr>
              <a:t>el Presidente Prieto le nombra </a:t>
            </a:r>
            <a:r>
              <a:rPr lang="es-ES" sz="2400" b="1" dirty="0">
                <a:solidFill>
                  <a:srgbClr val="C00000"/>
                </a:solidFill>
                <a:latin typeface="Times New Roman" pitchFamily="18" charset="0"/>
                <a:cs typeface="Times New Roman" pitchFamily="18" charset="0"/>
              </a:rPr>
              <a:t>Ministro de Guerra </a:t>
            </a:r>
            <a:r>
              <a:rPr lang="es-ES" sz="2400" b="1" dirty="0" smtClean="0">
                <a:latin typeface="Times New Roman" pitchFamily="18" charset="0"/>
                <a:cs typeface="Times New Roman" pitchFamily="18" charset="0"/>
              </a:rPr>
              <a:t>más </a:t>
            </a:r>
            <a:r>
              <a:rPr lang="es-ES" sz="2400" b="1" dirty="0">
                <a:latin typeface="Times New Roman" pitchFamily="18" charset="0"/>
                <a:cs typeface="Times New Roman" pitchFamily="18" charset="0"/>
              </a:rPr>
              <a:t>adelante se le agrega el </a:t>
            </a:r>
            <a:r>
              <a:rPr lang="es-ES" sz="2400" b="1" dirty="0" smtClean="0">
                <a:latin typeface="Times New Roman" pitchFamily="18" charset="0"/>
                <a:cs typeface="Times New Roman" pitchFamily="18" charset="0"/>
              </a:rPr>
              <a:t>cargo </a:t>
            </a:r>
            <a:r>
              <a:rPr lang="es-ES" sz="2400" b="1" dirty="0">
                <a:solidFill>
                  <a:srgbClr val="C00000"/>
                </a:solidFill>
                <a:latin typeface="Times New Roman" pitchFamily="18" charset="0"/>
                <a:cs typeface="Times New Roman" pitchFamily="18" charset="0"/>
              </a:rPr>
              <a:t>de Ministro del Interior.</a:t>
            </a:r>
          </a:p>
          <a:p>
            <a:pPr algn="just">
              <a:spcBef>
                <a:spcPct val="50000"/>
              </a:spcBef>
            </a:pPr>
            <a:r>
              <a:rPr lang="es-ES" sz="2400" b="1" dirty="0">
                <a:latin typeface="Times New Roman" pitchFamily="18" charset="0"/>
                <a:cs typeface="Times New Roman" pitchFamily="18" charset="0"/>
              </a:rPr>
              <a:t>Su mayor preocupación será demostrar el peligro que existía en la formación de la “Confederación </a:t>
            </a:r>
            <a:r>
              <a:rPr lang="es-ES" sz="2400" b="1" dirty="0" smtClean="0">
                <a:latin typeface="Times New Roman" pitchFamily="18" charset="0"/>
                <a:cs typeface="Times New Roman" pitchFamily="18" charset="0"/>
              </a:rPr>
              <a:t>Perú </a:t>
            </a:r>
            <a:r>
              <a:rPr lang="es-ES" sz="2400" b="1" dirty="0">
                <a:latin typeface="Times New Roman" pitchFamily="18" charset="0"/>
                <a:cs typeface="Times New Roman" pitchFamily="18" charset="0"/>
              </a:rPr>
              <a:t>Boliviana”. Le exige al Presidente de </a:t>
            </a:r>
            <a:r>
              <a:rPr lang="es-ES" sz="2400" b="1" dirty="0" smtClean="0">
                <a:latin typeface="Times New Roman" pitchFamily="18" charset="0"/>
                <a:cs typeface="Times New Roman" pitchFamily="18" charset="0"/>
              </a:rPr>
              <a:t>Bolivia, </a:t>
            </a:r>
            <a:r>
              <a:rPr lang="es-ES" sz="2400" b="1" dirty="0">
                <a:latin typeface="Times New Roman" pitchFamily="18" charset="0"/>
                <a:cs typeface="Times New Roman" pitchFamily="18" charset="0"/>
              </a:rPr>
              <a:t>el General </a:t>
            </a:r>
            <a:r>
              <a:rPr lang="es-ES" sz="2400" b="1" dirty="0" smtClean="0">
                <a:latin typeface="Times New Roman" pitchFamily="18" charset="0"/>
                <a:cs typeface="Times New Roman" pitchFamily="18" charset="0"/>
              </a:rPr>
              <a:t>Andrés </a:t>
            </a:r>
            <a:r>
              <a:rPr lang="es-ES" sz="2400" b="1" dirty="0">
                <a:latin typeface="Times New Roman" pitchFamily="18" charset="0"/>
                <a:cs typeface="Times New Roman" pitchFamily="18" charset="0"/>
              </a:rPr>
              <a:t>de Santa </a:t>
            </a:r>
            <a:r>
              <a:rPr lang="es-ES" sz="2400" b="1" dirty="0" smtClean="0">
                <a:latin typeface="Times New Roman" pitchFamily="18" charset="0"/>
                <a:cs typeface="Times New Roman" pitchFamily="18" charset="0"/>
              </a:rPr>
              <a:t>Cruz. Las </a:t>
            </a:r>
            <a:r>
              <a:rPr lang="es-ES" sz="2400" b="1" dirty="0">
                <a:latin typeface="Times New Roman" pitchFamily="18" charset="0"/>
                <a:cs typeface="Times New Roman" pitchFamily="18" charset="0"/>
              </a:rPr>
              <a:t>peticiones no son aceptadas y Chile en 1836 declara la </a:t>
            </a:r>
            <a:r>
              <a:rPr lang="es-ES" sz="2400" b="1" dirty="0">
                <a:solidFill>
                  <a:srgbClr val="C00000"/>
                </a:solidFill>
                <a:latin typeface="Times New Roman" pitchFamily="18" charset="0"/>
                <a:cs typeface="Times New Roman" pitchFamily="18" charset="0"/>
              </a:rPr>
              <a:t>Guerra a la Confederación Perú </a:t>
            </a:r>
            <a:r>
              <a:rPr lang="es-ES" sz="2400" b="1" dirty="0" smtClean="0">
                <a:solidFill>
                  <a:srgbClr val="C00000"/>
                </a:solidFill>
                <a:latin typeface="Times New Roman" pitchFamily="18" charset="0"/>
                <a:cs typeface="Times New Roman" pitchFamily="18" charset="0"/>
              </a:rPr>
              <a:t>Boliviana</a:t>
            </a:r>
            <a:r>
              <a:rPr lang="es-ES" sz="2400" b="1" dirty="0">
                <a:solidFill>
                  <a:srgbClr val="C00000"/>
                </a:solidFill>
                <a:latin typeface="Times New Roman" pitchFamily="18" charset="0"/>
                <a:cs typeface="Times New Roman" pitchFamily="18" charset="0"/>
              </a:rPr>
              <a:t>.</a:t>
            </a:r>
          </a:p>
        </p:txBody>
      </p:sp>
      <p:pic>
        <p:nvPicPr>
          <p:cNvPr id="7172" name="Picture 6" descr="andres santa cruz"/>
          <p:cNvPicPr>
            <a:picLocks noChangeAspect="1" noChangeArrowheads="1"/>
          </p:cNvPicPr>
          <p:nvPr/>
        </p:nvPicPr>
        <p:blipFill>
          <a:blip r:embed="rId2" cstate="print"/>
          <a:srcRect/>
          <a:stretch>
            <a:fillRect/>
          </a:stretch>
        </p:blipFill>
        <p:spPr bwMode="auto">
          <a:xfrm>
            <a:off x="5940152" y="980728"/>
            <a:ext cx="3042418" cy="4636864"/>
          </a:xfrm>
          <a:prstGeom prst="rect">
            <a:avLst/>
          </a:prstGeom>
          <a:noFill/>
          <a:ln w="9525">
            <a:noFill/>
            <a:miter lim="800000"/>
            <a:headEnd/>
            <a:tailEnd/>
          </a:ln>
        </p:spPr>
      </p:pic>
      <p:sp>
        <p:nvSpPr>
          <p:cNvPr id="7173" name="Text Box 7"/>
          <p:cNvSpPr txBox="1">
            <a:spLocks noChangeArrowheads="1"/>
          </p:cNvSpPr>
          <p:nvPr/>
        </p:nvSpPr>
        <p:spPr bwMode="auto">
          <a:xfrm>
            <a:off x="5580063" y="6237288"/>
            <a:ext cx="3563937" cy="366712"/>
          </a:xfrm>
          <a:prstGeom prst="rect">
            <a:avLst/>
          </a:prstGeom>
          <a:noFill/>
          <a:ln w="9525">
            <a:noFill/>
            <a:miter lim="800000"/>
            <a:headEnd/>
            <a:tailEnd/>
          </a:ln>
        </p:spPr>
        <p:txBody>
          <a:bodyPr>
            <a:spAutoFit/>
          </a:bodyPr>
          <a:lstStyle/>
          <a:p>
            <a:pPr>
              <a:spcBef>
                <a:spcPct val="50000"/>
              </a:spcBef>
            </a:pPr>
            <a:r>
              <a:rPr lang="es-ES" b="1" dirty="0"/>
              <a:t>General Andrés de Santa Cruz</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1"/>
                                        </p:tgtEl>
                                        <p:attrNameLst>
                                          <p:attrName>style.visibility</p:attrName>
                                        </p:attrNameLst>
                                      </p:cBhvr>
                                      <p:to>
                                        <p:strVal val="visible"/>
                                      </p:to>
                                    </p:set>
                                    <p:animEffect transition="in" filter="fade">
                                      <p:cBhvr>
                                        <p:cTn id="14" dur="1000"/>
                                        <p:tgtEl>
                                          <p:spTgt spid="7171"/>
                                        </p:tgtEl>
                                      </p:cBhvr>
                                    </p:animEffect>
                                    <p:anim calcmode="lin" valueType="num">
                                      <p:cBhvr>
                                        <p:cTn id="15" dur="1000" fill="hold"/>
                                        <p:tgtEl>
                                          <p:spTgt spid="7171"/>
                                        </p:tgtEl>
                                        <p:attrNameLst>
                                          <p:attrName>ppt_x</p:attrName>
                                        </p:attrNameLst>
                                      </p:cBhvr>
                                      <p:tavLst>
                                        <p:tav tm="0">
                                          <p:val>
                                            <p:strVal val="#ppt_x"/>
                                          </p:val>
                                        </p:tav>
                                        <p:tav tm="100000">
                                          <p:val>
                                            <p:strVal val="#ppt_x"/>
                                          </p:val>
                                        </p:tav>
                                      </p:tavLst>
                                    </p:anim>
                                    <p:anim calcmode="lin" valueType="num">
                                      <p:cBhvr>
                                        <p:cTn id="16" dur="1000" fill="hold"/>
                                        <p:tgtEl>
                                          <p:spTgt spid="717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7172"/>
                                        </p:tgtEl>
                                        <p:attrNameLst>
                                          <p:attrName>style.visibility</p:attrName>
                                        </p:attrNameLst>
                                      </p:cBhvr>
                                      <p:to>
                                        <p:strVal val="visible"/>
                                      </p:to>
                                    </p:set>
                                    <p:anim calcmode="lin" valueType="num">
                                      <p:cBhvr>
                                        <p:cTn id="21" dur="1000" fill="hold"/>
                                        <p:tgtEl>
                                          <p:spTgt spid="7172"/>
                                        </p:tgtEl>
                                        <p:attrNameLst>
                                          <p:attrName>ppt_w</p:attrName>
                                        </p:attrNameLst>
                                      </p:cBhvr>
                                      <p:tavLst>
                                        <p:tav tm="0">
                                          <p:val>
                                            <p:fltVal val="0"/>
                                          </p:val>
                                        </p:tav>
                                        <p:tav tm="100000">
                                          <p:val>
                                            <p:strVal val="#ppt_w"/>
                                          </p:val>
                                        </p:tav>
                                      </p:tavLst>
                                    </p:anim>
                                    <p:anim calcmode="lin" valueType="num">
                                      <p:cBhvr>
                                        <p:cTn id="22" dur="1000" fill="hold"/>
                                        <p:tgtEl>
                                          <p:spTgt spid="7172"/>
                                        </p:tgtEl>
                                        <p:attrNameLst>
                                          <p:attrName>ppt_h</p:attrName>
                                        </p:attrNameLst>
                                      </p:cBhvr>
                                      <p:tavLst>
                                        <p:tav tm="0">
                                          <p:val>
                                            <p:fltVal val="0"/>
                                          </p:val>
                                        </p:tav>
                                        <p:tav tm="100000">
                                          <p:val>
                                            <p:strVal val="#ppt_h"/>
                                          </p:val>
                                        </p:tav>
                                      </p:tavLst>
                                    </p:anim>
                                    <p:anim calcmode="lin" valueType="num">
                                      <p:cBhvr>
                                        <p:cTn id="23" dur="1000" fill="hold"/>
                                        <p:tgtEl>
                                          <p:spTgt spid="7172"/>
                                        </p:tgtEl>
                                        <p:attrNameLst>
                                          <p:attrName>style.rotation</p:attrName>
                                        </p:attrNameLst>
                                      </p:cBhvr>
                                      <p:tavLst>
                                        <p:tav tm="0">
                                          <p:val>
                                            <p:fltVal val="90"/>
                                          </p:val>
                                        </p:tav>
                                        <p:tav tm="100000">
                                          <p:val>
                                            <p:fltVal val="0"/>
                                          </p:val>
                                        </p:tav>
                                      </p:tavLst>
                                    </p:anim>
                                    <p:animEffect transition="in" filter="fade">
                                      <p:cBhvr>
                                        <p:cTn id="24" dur="1000"/>
                                        <p:tgtEl>
                                          <p:spTgt spid="7172"/>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7173"/>
                                        </p:tgtEl>
                                        <p:attrNameLst>
                                          <p:attrName>style.visibility</p:attrName>
                                        </p:attrNameLst>
                                      </p:cBhvr>
                                      <p:to>
                                        <p:strVal val="visible"/>
                                      </p:to>
                                    </p:set>
                                    <p:anim calcmode="lin" valueType="num">
                                      <p:cBhvr>
                                        <p:cTn id="27" dur="1000" fill="hold"/>
                                        <p:tgtEl>
                                          <p:spTgt spid="7173"/>
                                        </p:tgtEl>
                                        <p:attrNameLst>
                                          <p:attrName>ppt_w</p:attrName>
                                        </p:attrNameLst>
                                      </p:cBhvr>
                                      <p:tavLst>
                                        <p:tav tm="0">
                                          <p:val>
                                            <p:fltVal val="0"/>
                                          </p:val>
                                        </p:tav>
                                        <p:tav tm="100000">
                                          <p:val>
                                            <p:strVal val="#ppt_w"/>
                                          </p:val>
                                        </p:tav>
                                      </p:tavLst>
                                    </p:anim>
                                    <p:anim calcmode="lin" valueType="num">
                                      <p:cBhvr>
                                        <p:cTn id="28" dur="1000" fill="hold"/>
                                        <p:tgtEl>
                                          <p:spTgt spid="7173"/>
                                        </p:tgtEl>
                                        <p:attrNameLst>
                                          <p:attrName>ppt_h</p:attrName>
                                        </p:attrNameLst>
                                      </p:cBhvr>
                                      <p:tavLst>
                                        <p:tav tm="0">
                                          <p:val>
                                            <p:fltVal val="0"/>
                                          </p:val>
                                        </p:tav>
                                        <p:tav tm="100000">
                                          <p:val>
                                            <p:strVal val="#ppt_h"/>
                                          </p:val>
                                        </p:tav>
                                      </p:tavLst>
                                    </p:anim>
                                    <p:anim calcmode="lin" valueType="num">
                                      <p:cBhvr>
                                        <p:cTn id="29" dur="1000" fill="hold"/>
                                        <p:tgtEl>
                                          <p:spTgt spid="7173"/>
                                        </p:tgtEl>
                                        <p:attrNameLst>
                                          <p:attrName>style.rotation</p:attrName>
                                        </p:attrNameLst>
                                      </p:cBhvr>
                                      <p:tavLst>
                                        <p:tav tm="0">
                                          <p:val>
                                            <p:fltVal val="90"/>
                                          </p:val>
                                        </p:tav>
                                        <p:tav tm="100000">
                                          <p:val>
                                            <p:fltVal val="0"/>
                                          </p:val>
                                        </p:tav>
                                      </p:tavLst>
                                    </p:anim>
                                    <p:animEffect transition="in" filter="fade">
                                      <p:cBhvr>
                                        <p:cTn id="30" dur="10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p:bldP spid="717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251520" y="2276872"/>
            <a:ext cx="8568952" cy="3093155"/>
          </a:xfrm>
          <a:prstGeom prst="rect">
            <a:avLst/>
          </a:prstGeom>
          <a:noFill/>
          <a:ln w="9525">
            <a:noFill/>
            <a:miter lim="800000"/>
            <a:headEnd/>
            <a:tailEnd/>
          </a:ln>
        </p:spPr>
        <p:txBody>
          <a:bodyPr wrap="square">
            <a:spAutoFit/>
          </a:bodyPr>
          <a:lstStyle/>
          <a:p>
            <a:pPr algn="just">
              <a:spcBef>
                <a:spcPct val="50000"/>
              </a:spcBef>
              <a:buFont typeface="Wingdings" pitchFamily="2" charset="2"/>
              <a:buNone/>
            </a:pPr>
            <a:r>
              <a:rPr lang="es-ES" sz="2800" b="1" dirty="0">
                <a:latin typeface="Times New Roman" pitchFamily="18" charset="0"/>
                <a:cs typeface="Times New Roman" pitchFamily="18" charset="0"/>
              </a:rPr>
              <a:t>En </a:t>
            </a:r>
            <a:r>
              <a:rPr lang="es-ES" sz="2800" b="1" dirty="0" smtClean="0">
                <a:latin typeface="Times New Roman" pitchFamily="18" charset="0"/>
                <a:cs typeface="Times New Roman" pitchFamily="18" charset="0"/>
              </a:rPr>
              <a:t>junio </a:t>
            </a:r>
            <a:r>
              <a:rPr lang="es-ES" sz="2800" b="1" dirty="0">
                <a:latin typeface="Times New Roman" pitchFamily="18" charset="0"/>
                <a:cs typeface="Times New Roman" pitchFamily="18" charset="0"/>
              </a:rPr>
              <a:t>de 1837 unos militares chilenos sublevados  </a:t>
            </a:r>
            <a:r>
              <a:rPr lang="es-ES" sz="2800" b="1" dirty="0" smtClean="0">
                <a:latin typeface="Times New Roman" pitchFamily="18" charset="0"/>
                <a:cs typeface="Times New Roman" pitchFamily="18" charset="0"/>
              </a:rPr>
              <a:t>dan muerte </a:t>
            </a:r>
            <a:r>
              <a:rPr lang="es-ES" sz="2800" b="1" dirty="0">
                <a:latin typeface="Times New Roman" pitchFamily="18" charset="0"/>
                <a:cs typeface="Times New Roman" pitchFamily="18" charset="0"/>
              </a:rPr>
              <a:t>al ministro Portales. Esto en vez de terminar el </a:t>
            </a:r>
            <a:r>
              <a:rPr lang="es-ES" sz="2800" b="1" dirty="0" smtClean="0">
                <a:latin typeface="Times New Roman" pitchFamily="18" charset="0"/>
                <a:cs typeface="Times New Roman" pitchFamily="18" charset="0"/>
              </a:rPr>
              <a:t>conflicto </a:t>
            </a:r>
            <a:r>
              <a:rPr lang="es-ES" sz="2800" b="1" dirty="0">
                <a:latin typeface="Times New Roman" pitchFamily="18" charset="0"/>
                <a:cs typeface="Times New Roman" pitchFamily="18" charset="0"/>
              </a:rPr>
              <a:t>provoca un malestar en la población chilena que </a:t>
            </a:r>
            <a:r>
              <a:rPr lang="es-ES" sz="2800" b="1" dirty="0" smtClean="0">
                <a:latin typeface="Times New Roman" pitchFamily="18" charset="0"/>
                <a:cs typeface="Times New Roman" pitchFamily="18" charset="0"/>
              </a:rPr>
              <a:t>pasa </a:t>
            </a:r>
            <a:r>
              <a:rPr lang="es-ES" sz="2800" b="1" dirty="0">
                <a:latin typeface="Times New Roman" pitchFamily="18" charset="0"/>
                <a:cs typeface="Times New Roman" pitchFamily="18" charset="0"/>
              </a:rPr>
              <a:t>a apoyar en pleno la guerra, la cual gana Chile después </a:t>
            </a:r>
            <a:r>
              <a:rPr lang="es-ES" sz="2800" b="1" dirty="0" smtClean="0">
                <a:latin typeface="Times New Roman" pitchFamily="18" charset="0"/>
                <a:cs typeface="Times New Roman" pitchFamily="18" charset="0"/>
              </a:rPr>
              <a:t>de </a:t>
            </a:r>
            <a:r>
              <a:rPr lang="es-ES" sz="2800" b="1" dirty="0">
                <a:latin typeface="Times New Roman" pitchFamily="18" charset="0"/>
                <a:cs typeface="Times New Roman" pitchFamily="18" charset="0"/>
              </a:rPr>
              <a:t>la Batalla de </a:t>
            </a:r>
            <a:r>
              <a:rPr lang="es-ES" sz="2800" b="1" dirty="0">
                <a:solidFill>
                  <a:srgbClr val="C00000"/>
                </a:solidFill>
                <a:latin typeface="Times New Roman" pitchFamily="18" charset="0"/>
                <a:cs typeface="Times New Roman" pitchFamily="18" charset="0"/>
              </a:rPr>
              <a:t>Yungay en 1839</a:t>
            </a:r>
            <a:r>
              <a:rPr lang="es-ES" b="1" dirty="0"/>
              <a:t>.</a:t>
            </a:r>
          </a:p>
          <a:p>
            <a:pPr>
              <a:spcBef>
                <a:spcPct val="50000"/>
              </a:spcBef>
            </a:pPr>
            <a:endParaRPr lang="es-ES" dirty="0"/>
          </a:p>
        </p:txBody>
      </p:sp>
      <p:pic>
        <p:nvPicPr>
          <p:cNvPr id="8195" name="Picture 5" descr="Dportales_g"/>
          <p:cNvPicPr>
            <a:picLocks noChangeAspect="1" noChangeArrowheads="1"/>
          </p:cNvPicPr>
          <p:nvPr/>
        </p:nvPicPr>
        <p:blipFill>
          <a:blip r:embed="rId2" cstate="print"/>
          <a:srcRect/>
          <a:stretch>
            <a:fillRect/>
          </a:stretch>
        </p:blipFill>
        <p:spPr bwMode="auto">
          <a:xfrm>
            <a:off x="2627784" y="260649"/>
            <a:ext cx="3476947" cy="1872208"/>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fade">
                                      <p:cBhvr>
                                        <p:cTn id="7" dur="1000"/>
                                        <p:tgtEl>
                                          <p:spTgt spid="8195"/>
                                        </p:tgtEl>
                                      </p:cBhvr>
                                    </p:animEffect>
                                    <p:anim calcmode="lin" valueType="num">
                                      <p:cBhvr>
                                        <p:cTn id="8" dur="1000" fill="hold"/>
                                        <p:tgtEl>
                                          <p:spTgt spid="8195"/>
                                        </p:tgtEl>
                                        <p:attrNameLst>
                                          <p:attrName>ppt_x</p:attrName>
                                        </p:attrNameLst>
                                      </p:cBhvr>
                                      <p:tavLst>
                                        <p:tav tm="0">
                                          <p:val>
                                            <p:strVal val="#ppt_x"/>
                                          </p:val>
                                        </p:tav>
                                        <p:tav tm="100000">
                                          <p:val>
                                            <p:strVal val="#ppt_x"/>
                                          </p:val>
                                        </p:tav>
                                      </p:tavLst>
                                    </p:anim>
                                    <p:anim calcmode="lin" valueType="num">
                                      <p:cBhvr>
                                        <p:cTn id="9" dur="1000" fill="hold"/>
                                        <p:tgtEl>
                                          <p:spTgt spid="819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nodeType="clickEffect">
                                  <p:stCondLst>
                                    <p:cond delay="0"/>
                                  </p:stCondLst>
                                  <p:childTnLst>
                                    <p:set>
                                      <p:cBhvr>
                                        <p:cTn id="13" dur="1" fill="hold">
                                          <p:stCondLst>
                                            <p:cond delay="0"/>
                                          </p:stCondLst>
                                        </p:cTn>
                                        <p:tgtEl>
                                          <p:spTgt spid="8194">
                                            <p:txEl>
                                              <p:pRg st="0" end="0"/>
                                            </p:txEl>
                                          </p:spTgt>
                                        </p:tgtEl>
                                        <p:attrNameLst>
                                          <p:attrName>style.visibility</p:attrName>
                                        </p:attrNameLst>
                                      </p:cBhvr>
                                      <p:to>
                                        <p:strVal val="visible"/>
                                      </p:to>
                                    </p:set>
                                    <p:anim calcmode="lin" valueType="num">
                                      <p:cBhvr>
                                        <p:cTn id="14" dur="1000" fill="hold"/>
                                        <p:tgtEl>
                                          <p:spTgt spid="8194">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8194">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8194">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819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5"/>
          <p:cNvSpPr>
            <a:spLocks noChangeArrowheads="1"/>
          </p:cNvSpPr>
          <p:nvPr/>
        </p:nvSpPr>
        <p:spPr bwMode="auto">
          <a:xfrm>
            <a:off x="323850" y="476250"/>
            <a:ext cx="3455988" cy="647700"/>
          </a:xfrm>
          <a:prstGeom prst="rect">
            <a:avLst/>
          </a:prstGeom>
          <a:solidFill>
            <a:srgbClr val="C2D0DC"/>
          </a:solidFill>
          <a:ln w="9525">
            <a:noFill/>
            <a:miter lim="800000"/>
            <a:headEnd/>
            <a:tailEnd/>
          </a:ln>
        </p:spPr>
        <p:txBody>
          <a:bodyPr wrap="none" anchor="ctr"/>
          <a:lstStyle/>
          <a:p>
            <a:r>
              <a:rPr lang="es-ES" sz="2400" b="1">
                <a:latin typeface="Calibri" pitchFamily="34" charset="0"/>
              </a:rPr>
              <a:t>La solución portaliana</a:t>
            </a:r>
          </a:p>
        </p:txBody>
      </p:sp>
      <p:sp>
        <p:nvSpPr>
          <p:cNvPr id="30727" name="Rectangle 7"/>
          <p:cNvSpPr>
            <a:spLocks noChangeArrowheads="1"/>
          </p:cNvSpPr>
          <p:nvPr/>
        </p:nvSpPr>
        <p:spPr bwMode="auto">
          <a:xfrm>
            <a:off x="5435600" y="260350"/>
            <a:ext cx="3240088" cy="1295400"/>
          </a:xfrm>
          <a:prstGeom prst="rect">
            <a:avLst/>
          </a:prstGeom>
          <a:solidFill>
            <a:srgbClr val="C2D0DC"/>
          </a:solidFill>
          <a:ln w="9525">
            <a:noFill/>
            <a:miter lim="800000"/>
            <a:headEnd/>
            <a:tailEnd/>
          </a:ln>
        </p:spPr>
        <p:txBody>
          <a:bodyPr wrap="none" anchor="ctr"/>
          <a:lstStyle/>
          <a:p>
            <a:r>
              <a:rPr lang="es-ES" sz="2400" b="1">
                <a:latin typeface="Calibri" pitchFamily="34" charset="0"/>
              </a:rPr>
              <a:t>¿Cuál era el </a:t>
            </a:r>
          </a:p>
          <a:p>
            <a:r>
              <a:rPr lang="es-ES" sz="2400" b="1">
                <a:latin typeface="Calibri" pitchFamily="34" charset="0"/>
              </a:rPr>
              <a:t>pensamiento político </a:t>
            </a:r>
          </a:p>
          <a:p>
            <a:r>
              <a:rPr lang="es-ES" sz="2400" b="1">
                <a:latin typeface="Calibri" pitchFamily="34" charset="0"/>
              </a:rPr>
              <a:t>de Portales?</a:t>
            </a:r>
          </a:p>
        </p:txBody>
      </p:sp>
      <p:cxnSp>
        <p:nvCxnSpPr>
          <p:cNvPr id="30728" name="AutoShape 8"/>
          <p:cNvCxnSpPr>
            <a:cxnSpLocks noChangeShapeType="1"/>
          </p:cNvCxnSpPr>
          <p:nvPr/>
        </p:nvCxnSpPr>
        <p:spPr bwMode="auto">
          <a:xfrm>
            <a:off x="4140200" y="765175"/>
            <a:ext cx="865188" cy="142875"/>
          </a:xfrm>
          <a:prstGeom prst="curvedConnector3">
            <a:avLst>
              <a:gd name="adj1" fmla="val 49907"/>
            </a:avLst>
          </a:prstGeom>
          <a:noFill/>
          <a:ln w="9525">
            <a:solidFill>
              <a:schemeClr val="tx1"/>
            </a:solidFill>
            <a:round/>
            <a:headEnd/>
            <a:tailEnd type="triangle" w="med" len="med"/>
          </a:ln>
        </p:spPr>
      </p:cxnSp>
      <p:grpSp>
        <p:nvGrpSpPr>
          <p:cNvPr id="2" name="Group 26"/>
          <p:cNvGrpSpPr>
            <a:grpSpLocks/>
          </p:cNvGrpSpPr>
          <p:nvPr/>
        </p:nvGrpSpPr>
        <p:grpSpPr bwMode="auto">
          <a:xfrm>
            <a:off x="684213" y="1844675"/>
            <a:ext cx="7850187" cy="4445000"/>
            <a:chOff x="431" y="1162"/>
            <a:chExt cx="4945" cy="2800"/>
          </a:xfrm>
        </p:grpSpPr>
        <p:pic>
          <p:nvPicPr>
            <p:cNvPr id="12294" name="Picture 16" descr="articles-2780_foto_portada"/>
            <p:cNvPicPr>
              <a:picLocks noChangeAspect="1" noChangeArrowheads="1"/>
            </p:cNvPicPr>
            <p:nvPr/>
          </p:nvPicPr>
          <p:blipFill>
            <a:blip r:embed="rId2" cstate="print"/>
            <a:srcRect/>
            <a:stretch>
              <a:fillRect/>
            </a:stretch>
          </p:blipFill>
          <p:spPr bwMode="auto">
            <a:xfrm>
              <a:off x="431" y="2840"/>
              <a:ext cx="852" cy="1122"/>
            </a:xfrm>
            <a:prstGeom prst="rect">
              <a:avLst/>
            </a:prstGeom>
            <a:noFill/>
            <a:ln w="9525">
              <a:noFill/>
              <a:miter lim="800000"/>
              <a:headEnd/>
              <a:tailEnd/>
            </a:ln>
          </p:spPr>
        </p:pic>
        <p:sp>
          <p:nvSpPr>
            <p:cNvPr id="10247" name="AutoShape 25"/>
            <p:cNvSpPr>
              <a:spLocks noChangeArrowheads="1"/>
            </p:cNvSpPr>
            <p:nvPr/>
          </p:nvSpPr>
          <p:spPr bwMode="auto">
            <a:xfrm>
              <a:off x="1429" y="1162"/>
              <a:ext cx="3947" cy="1724"/>
            </a:xfrm>
            <a:prstGeom prst="wedgeRoundRectCallout">
              <a:avLst>
                <a:gd name="adj1" fmla="val -46352"/>
                <a:gd name="adj2" fmla="val 88111"/>
                <a:gd name="adj3" fmla="val 16667"/>
              </a:avLst>
            </a:prstGeom>
            <a:noFill/>
            <a:ln w="9525">
              <a:solidFill>
                <a:schemeClr val="tx1"/>
              </a:solidFill>
              <a:miter lim="800000"/>
              <a:headEnd/>
              <a:tailEnd/>
            </a:ln>
          </p:spPr>
          <p:txBody>
            <a:bodyPr/>
            <a:lstStyle/>
            <a:p>
              <a:pPr algn="just" fontAlgn="auto">
                <a:spcBef>
                  <a:spcPts val="0"/>
                </a:spcBef>
                <a:spcAft>
                  <a:spcPts val="0"/>
                </a:spcAft>
                <a:defRPr/>
              </a:pPr>
              <a:r>
                <a:rPr lang="es-ES" sz="2800" dirty="0">
                  <a:latin typeface="+mj-lt"/>
                  <a:cs typeface="+mn-cs"/>
                </a:rPr>
                <a:t>“A mí las cosas políticas no me interesan, pero como buen ciudadano puedo opinar con toda libertad y </a:t>
              </a:r>
              <a:r>
                <a:rPr lang="es-ES" sz="2800" dirty="0" smtClean="0">
                  <a:latin typeface="+mj-lt"/>
                  <a:cs typeface="+mn-cs"/>
                </a:rPr>
                <a:t>aún </a:t>
              </a:r>
              <a:r>
                <a:rPr lang="es-ES" sz="2800" dirty="0">
                  <a:latin typeface="+mj-lt"/>
                  <a:cs typeface="+mn-cs"/>
                </a:rPr>
                <a:t>censurar los actos de Gobierno”.</a:t>
              </a:r>
            </a:p>
            <a:p>
              <a:pPr fontAlgn="auto">
                <a:spcBef>
                  <a:spcPts val="0"/>
                </a:spcBef>
                <a:spcAft>
                  <a:spcPts val="0"/>
                </a:spcAft>
                <a:defRPr/>
              </a:pPr>
              <a:endParaRPr lang="es-ES" dirty="0">
                <a:latin typeface="+mn-lt"/>
                <a:cs typeface="+mn-cs"/>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25"/>
                                        </p:tgtEl>
                                        <p:attrNameLst>
                                          <p:attrName>style.visibility</p:attrName>
                                        </p:attrNameLst>
                                      </p:cBhvr>
                                      <p:to>
                                        <p:strVal val="visible"/>
                                      </p:to>
                                    </p:set>
                                    <p:animEffect transition="in" filter="box(in)">
                                      <p:cBhvr>
                                        <p:cTn id="7" dur="1000"/>
                                        <p:tgtEl>
                                          <p:spTgt spid="3072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0728"/>
                                        </p:tgtEl>
                                        <p:attrNameLst>
                                          <p:attrName>style.visibility</p:attrName>
                                        </p:attrNameLst>
                                      </p:cBhvr>
                                      <p:to>
                                        <p:strVal val="visible"/>
                                      </p:to>
                                    </p:set>
                                    <p:animEffect transition="in" filter="diamond(in)">
                                      <p:cBhvr>
                                        <p:cTn id="12" dur="1000"/>
                                        <p:tgtEl>
                                          <p:spTgt spid="3072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0727"/>
                                        </p:tgtEl>
                                        <p:attrNameLst>
                                          <p:attrName>style.visibility</p:attrName>
                                        </p:attrNameLst>
                                      </p:cBhvr>
                                      <p:to>
                                        <p:strVal val="visible"/>
                                      </p:to>
                                    </p:set>
                                    <p:animEffect transition="in" filter="box(in)">
                                      <p:cBhvr>
                                        <p:cTn id="17" dur="1000"/>
                                        <p:tgtEl>
                                          <p:spTgt spid="3072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500" fill="hold"/>
                                        <p:tgtEl>
                                          <p:spTgt spid="2"/>
                                        </p:tgtEl>
                                        <p:attrNameLst>
                                          <p:attrName>ppt_x</p:attrName>
                                        </p:attrNameLst>
                                      </p:cBhvr>
                                      <p:tavLst>
                                        <p:tav tm="0">
                                          <p:val>
                                            <p:strVal val="#ppt_x"/>
                                          </p:val>
                                        </p:tav>
                                        <p:tav tm="100000">
                                          <p:val>
                                            <p:strVal val="#ppt_x"/>
                                          </p:val>
                                        </p:tav>
                                      </p:tavLst>
                                    </p:anim>
                                    <p:anim calcmode="lin" valueType="num">
                                      <p:cBhvr additive="base">
                                        <p:cTn id="2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5" grpId="0" animBg="1" autoUpdateAnimBg="0"/>
      <p:bldP spid="3072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5"/>
          <p:cNvSpPr>
            <a:spLocks noChangeArrowheads="1"/>
          </p:cNvSpPr>
          <p:nvPr/>
        </p:nvSpPr>
        <p:spPr bwMode="auto">
          <a:xfrm>
            <a:off x="323850" y="476250"/>
            <a:ext cx="3455988" cy="647700"/>
          </a:xfrm>
          <a:prstGeom prst="rect">
            <a:avLst/>
          </a:prstGeom>
          <a:solidFill>
            <a:srgbClr val="C2D0DC"/>
          </a:solidFill>
          <a:ln w="9525">
            <a:noFill/>
            <a:miter lim="800000"/>
            <a:headEnd/>
            <a:tailEnd/>
          </a:ln>
        </p:spPr>
        <p:txBody>
          <a:bodyPr wrap="none" anchor="ctr"/>
          <a:lstStyle/>
          <a:p>
            <a:r>
              <a:rPr lang="es-ES" sz="2400" b="1">
                <a:latin typeface="Calibri" pitchFamily="34" charset="0"/>
              </a:rPr>
              <a:t>La solución portaliana</a:t>
            </a:r>
          </a:p>
        </p:txBody>
      </p:sp>
      <p:cxnSp>
        <p:nvCxnSpPr>
          <p:cNvPr id="40966" name="AutoShape 6"/>
          <p:cNvCxnSpPr>
            <a:cxnSpLocks noChangeShapeType="1"/>
          </p:cNvCxnSpPr>
          <p:nvPr/>
        </p:nvCxnSpPr>
        <p:spPr bwMode="auto">
          <a:xfrm>
            <a:off x="4140200" y="765175"/>
            <a:ext cx="865188" cy="142875"/>
          </a:xfrm>
          <a:prstGeom prst="curvedConnector3">
            <a:avLst>
              <a:gd name="adj1" fmla="val 49907"/>
            </a:avLst>
          </a:prstGeom>
          <a:noFill/>
          <a:ln w="9525">
            <a:solidFill>
              <a:schemeClr val="tx1"/>
            </a:solidFill>
            <a:round/>
            <a:headEnd/>
            <a:tailEnd type="triangle" w="med" len="med"/>
          </a:ln>
        </p:spPr>
      </p:cxnSp>
      <p:sp>
        <p:nvSpPr>
          <p:cNvPr id="40967" name="Rectangle 7"/>
          <p:cNvSpPr>
            <a:spLocks noChangeArrowheads="1"/>
          </p:cNvSpPr>
          <p:nvPr/>
        </p:nvSpPr>
        <p:spPr bwMode="auto">
          <a:xfrm>
            <a:off x="5435600" y="260350"/>
            <a:ext cx="3240088" cy="1295400"/>
          </a:xfrm>
          <a:prstGeom prst="rect">
            <a:avLst/>
          </a:prstGeom>
          <a:solidFill>
            <a:srgbClr val="C2D0DC"/>
          </a:solidFill>
          <a:ln w="9525">
            <a:noFill/>
            <a:miter lim="800000"/>
            <a:headEnd/>
            <a:tailEnd/>
          </a:ln>
        </p:spPr>
        <p:txBody>
          <a:bodyPr wrap="none" anchor="ctr"/>
          <a:lstStyle/>
          <a:p>
            <a:r>
              <a:rPr lang="es-ES" sz="2400" b="1" dirty="0">
                <a:latin typeface="Calibri" pitchFamily="34" charset="0"/>
              </a:rPr>
              <a:t>¿Cuál era el </a:t>
            </a:r>
          </a:p>
          <a:p>
            <a:r>
              <a:rPr lang="es-ES" sz="2400" b="1" dirty="0" smtClean="0">
                <a:latin typeface="Calibri" pitchFamily="34" charset="0"/>
              </a:rPr>
              <a:t>Pensamiento político </a:t>
            </a:r>
            <a:endParaRPr lang="es-ES" sz="2400" b="1" dirty="0">
              <a:latin typeface="Calibri" pitchFamily="34" charset="0"/>
            </a:endParaRPr>
          </a:p>
          <a:p>
            <a:r>
              <a:rPr lang="es-ES" sz="2400" b="1" dirty="0">
                <a:latin typeface="Calibri" pitchFamily="34" charset="0"/>
              </a:rPr>
              <a:t>de Portales?</a:t>
            </a:r>
          </a:p>
        </p:txBody>
      </p:sp>
      <p:grpSp>
        <p:nvGrpSpPr>
          <p:cNvPr id="2" name="Group 9"/>
          <p:cNvGrpSpPr>
            <a:grpSpLocks/>
          </p:cNvGrpSpPr>
          <p:nvPr/>
        </p:nvGrpSpPr>
        <p:grpSpPr bwMode="auto">
          <a:xfrm>
            <a:off x="323850" y="1700213"/>
            <a:ext cx="8567738" cy="4878387"/>
            <a:chOff x="204" y="1071"/>
            <a:chExt cx="5397" cy="3073"/>
          </a:xfrm>
        </p:grpSpPr>
        <p:pic>
          <p:nvPicPr>
            <p:cNvPr id="13318" name="Picture 4" descr="articles-2780_foto_portada"/>
            <p:cNvPicPr>
              <a:picLocks noChangeAspect="1" noChangeArrowheads="1"/>
            </p:cNvPicPr>
            <p:nvPr/>
          </p:nvPicPr>
          <p:blipFill>
            <a:blip r:embed="rId2" cstate="print"/>
            <a:srcRect/>
            <a:stretch>
              <a:fillRect/>
            </a:stretch>
          </p:blipFill>
          <p:spPr bwMode="auto">
            <a:xfrm>
              <a:off x="204" y="3022"/>
              <a:ext cx="852" cy="1122"/>
            </a:xfrm>
            <a:prstGeom prst="rect">
              <a:avLst/>
            </a:prstGeom>
            <a:noFill/>
            <a:ln w="9525">
              <a:noFill/>
              <a:miter lim="800000"/>
              <a:headEnd/>
              <a:tailEnd/>
            </a:ln>
          </p:spPr>
        </p:pic>
        <p:sp>
          <p:nvSpPr>
            <p:cNvPr id="13319" name="AutoShape 8"/>
            <p:cNvSpPr>
              <a:spLocks noChangeArrowheads="1"/>
            </p:cNvSpPr>
            <p:nvPr/>
          </p:nvSpPr>
          <p:spPr bwMode="auto">
            <a:xfrm>
              <a:off x="1156" y="1071"/>
              <a:ext cx="4445" cy="2359"/>
            </a:xfrm>
            <a:prstGeom prst="wedgeRoundRectCallout">
              <a:avLst>
                <a:gd name="adj1" fmla="val -47662"/>
                <a:gd name="adj2" fmla="val 75477"/>
                <a:gd name="adj3" fmla="val 16667"/>
              </a:avLst>
            </a:prstGeom>
            <a:noFill/>
            <a:ln w="9525">
              <a:solidFill>
                <a:schemeClr val="tx1"/>
              </a:solidFill>
              <a:miter lim="800000"/>
              <a:headEnd/>
              <a:tailEnd/>
            </a:ln>
          </p:spPr>
          <p:txBody>
            <a:bodyPr/>
            <a:lstStyle/>
            <a:p>
              <a:pPr algn="just"/>
              <a:r>
                <a:rPr lang="es-ES" sz="2400" dirty="0">
                  <a:latin typeface="Calibri" pitchFamily="34" charset="0"/>
                </a:rPr>
                <a:t>“La democracia que tanto pregonan los ilusos es un absurdo en los países como los americanos, llenos de </a:t>
              </a:r>
              <a:r>
                <a:rPr lang="es-ES" sz="2400" b="1" dirty="0">
                  <a:solidFill>
                    <a:srgbClr val="C00000"/>
                  </a:solidFill>
                  <a:latin typeface="Calibri" pitchFamily="34" charset="0"/>
                </a:rPr>
                <a:t>vicios</a:t>
              </a:r>
              <a:r>
                <a:rPr lang="es-ES" sz="2400" dirty="0">
                  <a:solidFill>
                    <a:srgbClr val="C00000"/>
                  </a:solidFill>
                  <a:latin typeface="Calibri" pitchFamily="34" charset="0"/>
                </a:rPr>
                <a:t> </a:t>
              </a:r>
              <a:r>
                <a:rPr lang="es-ES" sz="2400" dirty="0">
                  <a:latin typeface="Calibri" pitchFamily="34" charset="0"/>
                </a:rPr>
                <a:t>y donde los ciudadanos </a:t>
              </a:r>
              <a:r>
                <a:rPr lang="es-ES" sz="2400" b="1" dirty="0">
                  <a:solidFill>
                    <a:srgbClr val="C00000"/>
                  </a:solidFill>
                  <a:latin typeface="Calibri" pitchFamily="34" charset="0"/>
                </a:rPr>
                <a:t>carecen de toda virtud, </a:t>
              </a:r>
              <a:r>
                <a:rPr lang="es-ES" sz="2400" dirty="0">
                  <a:latin typeface="Calibri" pitchFamily="34" charset="0"/>
                </a:rPr>
                <a:t>como es necesario para establecer una verdadera República. La Monarquía no es tampoco el ideal americano: salimos de una terrible para volver a otra y ¿qué ganamos?”</a:t>
              </a:r>
            </a:p>
            <a:p>
              <a:pPr algn="just"/>
              <a:endParaRPr lang="es-ES" sz="2400" dirty="0">
                <a:latin typeface="Calibri" pitchFamily="34" charset="0"/>
              </a:endParaRPr>
            </a:p>
          </p:txBody>
        </p:sp>
      </p:gr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0965"/>
                                        </p:tgtEl>
                                        <p:attrNameLst>
                                          <p:attrName>style.visibility</p:attrName>
                                        </p:attrNameLst>
                                      </p:cBhvr>
                                      <p:to>
                                        <p:strVal val="visible"/>
                                      </p:to>
                                    </p:set>
                                    <p:animEffect transition="in" filter="box(in)">
                                      <p:cBhvr>
                                        <p:cTn id="7" dur="1000"/>
                                        <p:tgtEl>
                                          <p:spTgt spid="4096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40966"/>
                                        </p:tgtEl>
                                        <p:attrNameLst>
                                          <p:attrName>style.visibility</p:attrName>
                                        </p:attrNameLst>
                                      </p:cBhvr>
                                      <p:to>
                                        <p:strVal val="visible"/>
                                      </p:to>
                                    </p:set>
                                    <p:animEffect transition="in" filter="diamond(in)">
                                      <p:cBhvr>
                                        <p:cTn id="12" dur="1000"/>
                                        <p:tgtEl>
                                          <p:spTgt spid="4096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0967"/>
                                        </p:tgtEl>
                                        <p:attrNameLst>
                                          <p:attrName>style.visibility</p:attrName>
                                        </p:attrNameLst>
                                      </p:cBhvr>
                                      <p:to>
                                        <p:strVal val="visible"/>
                                      </p:to>
                                    </p:set>
                                    <p:animEffect transition="in" filter="box(in)">
                                      <p:cBhvr>
                                        <p:cTn id="17" dur="1000"/>
                                        <p:tgtEl>
                                          <p:spTgt spid="4096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additive="base">
                                        <p:cTn id="22" dur="2000" fill="hold"/>
                                        <p:tgtEl>
                                          <p:spTgt spid="2"/>
                                        </p:tgtEl>
                                        <p:attrNameLst>
                                          <p:attrName>ppt_x</p:attrName>
                                        </p:attrNameLst>
                                      </p:cBhvr>
                                      <p:tavLst>
                                        <p:tav tm="0">
                                          <p:val>
                                            <p:strVal val="#ppt_x"/>
                                          </p:val>
                                        </p:tav>
                                        <p:tav tm="100000">
                                          <p:val>
                                            <p:strVal val="#ppt_x"/>
                                          </p:val>
                                        </p:tav>
                                      </p:tavLst>
                                    </p:anim>
                                    <p:anim calcmode="lin" valueType="num">
                                      <p:cBhvr additive="base">
                                        <p:cTn id="23" dur="2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autoUpdateAnimBg="0"/>
      <p:bldP spid="40967"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80</TotalTime>
  <Words>934</Words>
  <Application>Microsoft Macintosh PowerPoint</Application>
  <PresentationFormat>Presentación en pantalla (4:3)</PresentationFormat>
  <Paragraphs>58</Paragraphs>
  <Slides>14</Slides>
  <Notes>1</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Constitución de 1833</vt:lpstr>
      <vt:lpstr>Portales: ¿héroe o villano?</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mane</dc:creator>
  <cp:lastModifiedBy>Jimena Bustos Perez</cp:lastModifiedBy>
  <cp:revision>10</cp:revision>
  <dcterms:created xsi:type="dcterms:W3CDTF">2015-10-18T02:18:34Z</dcterms:created>
  <dcterms:modified xsi:type="dcterms:W3CDTF">2016-08-24T15:29:34Z</dcterms:modified>
</cp:coreProperties>
</file>