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62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9/29/2015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El Estado Liberal y la Iglesia Católica</a:t>
            </a:r>
            <a:endParaRPr lang="es-ES" dirty="0"/>
          </a:p>
        </p:txBody>
      </p:sp>
      <p:sp>
        <p:nvSpPr>
          <p:cNvPr id="3" name="Subtítulo 2"/>
          <p:cNvSpPr>
            <a:spLocks noGrp="1"/>
          </p:cNvSpPr>
          <p:nvPr>
            <p:ph type="subTitle" idx="1"/>
          </p:nvPr>
        </p:nvSpPr>
        <p:spPr/>
        <p:txBody>
          <a:bodyPr/>
          <a:lstStyle/>
          <a:p>
            <a:endParaRPr lang="es-ES" dirty="0" smtClean="0"/>
          </a:p>
          <a:p>
            <a:r>
              <a:rPr lang="es-ES" dirty="0" smtClean="0"/>
              <a:t>“Las Leyes Laicas”</a:t>
            </a:r>
            <a:endParaRPr lang="es-ES" dirty="0"/>
          </a:p>
        </p:txBody>
      </p:sp>
      <p:sp>
        <p:nvSpPr>
          <p:cNvPr id="4" name="Rectángulo 3"/>
          <p:cNvSpPr/>
          <p:nvPr/>
        </p:nvSpPr>
        <p:spPr>
          <a:xfrm>
            <a:off x="279041" y="211257"/>
            <a:ext cx="6096000" cy="923330"/>
          </a:xfrm>
          <a:prstGeom prst="rect">
            <a:avLst/>
          </a:prstGeom>
        </p:spPr>
        <p:txBody>
          <a:bodyPr>
            <a:spAutoFit/>
          </a:bodyPr>
          <a:lstStyle/>
          <a:p>
            <a:r>
              <a:rPr lang="es-ES" dirty="0"/>
              <a:t>Colegio SSCC – Providencia</a:t>
            </a:r>
          </a:p>
          <a:p>
            <a:r>
              <a:rPr lang="es-ES" dirty="0"/>
              <a:t>Sector: Historia, Geografía y Cs. Sociales</a:t>
            </a:r>
          </a:p>
          <a:p>
            <a:r>
              <a:rPr lang="es-ES" dirty="0"/>
              <a:t>Nivel: II º Medio</a:t>
            </a:r>
          </a:p>
        </p:txBody>
      </p:sp>
    </p:spTree>
    <p:extLst>
      <p:ext uri="{BB962C8B-B14F-4D97-AF65-F5344CB8AC3E}">
        <p14:creationId xmlns:p14="http://schemas.microsoft.com/office/powerpoint/2010/main" xmlns="" val="385409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de la clase:</a:t>
            </a:r>
            <a:endParaRPr lang="es-ES" dirty="0"/>
          </a:p>
        </p:txBody>
      </p:sp>
      <p:sp>
        <p:nvSpPr>
          <p:cNvPr id="3" name="Marcador de contenido 2"/>
          <p:cNvSpPr>
            <a:spLocks noGrp="1"/>
          </p:cNvSpPr>
          <p:nvPr>
            <p:ph idx="1"/>
          </p:nvPr>
        </p:nvSpPr>
        <p:spPr/>
        <p:txBody>
          <a:bodyPr>
            <a:normAutofit/>
          </a:bodyPr>
          <a:lstStyle/>
          <a:p>
            <a:endParaRPr lang="es-CL" sz="2800" b="1" dirty="0" smtClean="0"/>
          </a:p>
          <a:p>
            <a:pPr marL="0" indent="0">
              <a:buNone/>
            </a:pPr>
            <a:endParaRPr lang="es-CL" sz="2800" b="1" dirty="0"/>
          </a:p>
          <a:p>
            <a:pPr marL="0" indent="0" algn="ctr">
              <a:buNone/>
            </a:pPr>
            <a:r>
              <a:rPr lang="es-CL" sz="2800" b="1" dirty="0" smtClean="0"/>
              <a:t>Identificar</a:t>
            </a:r>
            <a:r>
              <a:rPr lang="es-CL" sz="2800" dirty="0" smtClean="0"/>
              <a:t> </a:t>
            </a:r>
            <a:r>
              <a:rPr lang="es-CL" sz="2800" dirty="0"/>
              <a:t>los cambios experimentados por la sociedad y la nueva relación entre el Estado y la </a:t>
            </a:r>
            <a:r>
              <a:rPr lang="es-CL" sz="2800" dirty="0" smtClean="0"/>
              <a:t>Iglesia Católica</a:t>
            </a:r>
            <a:endParaRPr lang="es-ES" sz="2800" dirty="0"/>
          </a:p>
        </p:txBody>
      </p:sp>
    </p:spTree>
    <p:extLst>
      <p:ext uri="{BB962C8B-B14F-4D97-AF65-F5344CB8AC3E}">
        <p14:creationId xmlns:p14="http://schemas.microsoft.com/office/powerpoint/2010/main" xmlns="" val="412213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Entonces…</a:t>
            </a:r>
            <a:endParaRPr lang="es-ES" dirty="0"/>
          </a:p>
        </p:txBody>
      </p:sp>
      <p:sp>
        <p:nvSpPr>
          <p:cNvPr id="3" name="Marcador de contenido 2"/>
          <p:cNvSpPr>
            <a:spLocks noGrp="1"/>
          </p:cNvSpPr>
          <p:nvPr>
            <p:ph idx="1"/>
          </p:nvPr>
        </p:nvSpPr>
        <p:spPr>
          <a:xfrm>
            <a:off x="1295401" y="2421227"/>
            <a:ext cx="9601196" cy="3812147"/>
          </a:xfrm>
        </p:spPr>
        <p:txBody>
          <a:bodyPr>
            <a:normAutofit/>
          </a:bodyPr>
          <a:lstStyle/>
          <a:p>
            <a:r>
              <a:rPr lang="es-ES" dirty="0" smtClean="0"/>
              <a:t>Objetivo del Estado Liberal: disminuir la influencia de la Iglesia Católica Apostólica Romana en la sociedad chilena de la época</a:t>
            </a:r>
          </a:p>
          <a:p>
            <a:r>
              <a:rPr lang="es-ES" dirty="0" smtClean="0"/>
              <a:t>Dos procesos:</a:t>
            </a:r>
          </a:p>
          <a:p>
            <a:pPr lvl="1"/>
            <a:r>
              <a:rPr lang="es-ES" sz="2400" dirty="0" smtClean="0"/>
              <a:t>En 1865 se realiza una reforma a la Constitución de 1833, modificando el artículo 5º, permitiendo la realización de cultos religiosos privados</a:t>
            </a:r>
          </a:p>
          <a:p>
            <a:pPr lvl="1"/>
            <a:r>
              <a:rPr lang="es-ES" sz="2400" dirty="0" smtClean="0"/>
              <a:t>En la década de 1880 se promulgan un conjunto de normativas conocidas como las “Leyes Laicas”; entregándose al Estado funciones que tradicionalmente habían sido realizadas por la Iglesia Católica. </a:t>
            </a:r>
            <a:endParaRPr lang="es-ES" sz="2400" dirty="0"/>
          </a:p>
        </p:txBody>
      </p:sp>
    </p:spTree>
    <p:extLst>
      <p:ext uri="{BB962C8B-B14F-4D97-AF65-F5344CB8AC3E}">
        <p14:creationId xmlns:p14="http://schemas.microsoft.com/office/powerpoint/2010/main" xmlns="" val="88056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ltLang="es-ES" b="1" dirty="0">
                <a:solidFill>
                  <a:schemeClr val="tx1"/>
                </a:solidFill>
              </a:rPr>
              <a:t>Ley de cementerios laicos (1883</a:t>
            </a:r>
            <a:r>
              <a:rPr lang="es-MX" altLang="es-ES" b="1" dirty="0" smtClean="0">
                <a:solidFill>
                  <a:schemeClr val="tx1"/>
                </a:solidFill>
              </a:rPr>
              <a:t>)</a:t>
            </a:r>
            <a:endParaRPr lang="es-ES" dirty="0">
              <a:solidFill>
                <a:schemeClr val="tx1"/>
              </a:solidFill>
            </a:endParaRPr>
          </a:p>
        </p:txBody>
      </p:sp>
      <p:sp>
        <p:nvSpPr>
          <p:cNvPr id="4" name="Text Box 6"/>
          <p:cNvSpPr txBox="1">
            <a:spLocks noGrp="1" noChangeArrowheads="1"/>
          </p:cNvSpPr>
          <p:nvPr>
            <p:ph idx="1"/>
          </p:nvPr>
        </p:nvSpPr>
        <p:spPr bwMode="auto">
          <a:xfrm>
            <a:off x="1404337" y="2054657"/>
            <a:ext cx="9601196" cy="830997"/>
          </a:xfrm>
          <a:prstGeom prst="rect">
            <a:avLst/>
          </a:prstGeom>
          <a:solidFill>
            <a:schemeClr val="accent2">
              <a:lumMod val="60000"/>
              <a:lumOff val="40000"/>
            </a:schemeClr>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buNone/>
            </a:pPr>
            <a:r>
              <a:rPr lang="es-MX" altLang="es-ES" dirty="0" smtClean="0"/>
              <a:t>Esta </a:t>
            </a:r>
            <a:r>
              <a:rPr lang="es-MX" altLang="es-ES" dirty="0"/>
              <a:t>ley permitió que en los cementerios bajo la administración del Estado se enterrara a personas de cualquier credo religioso.</a:t>
            </a:r>
          </a:p>
        </p:txBody>
      </p:sp>
      <p:sp>
        <p:nvSpPr>
          <p:cNvPr id="5" name="CuadroTexto 4"/>
          <p:cNvSpPr txBox="1"/>
          <p:nvPr/>
        </p:nvSpPr>
        <p:spPr>
          <a:xfrm>
            <a:off x="1133341" y="3116687"/>
            <a:ext cx="9981127" cy="3108543"/>
          </a:xfrm>
          <a:prstGeom prst="rect">
            <a:avLst/>
          </a:prstGeom>
          <a:noFill/>
        </p:spPr>
        <p:txBody>
          <a:bodyPr wrap="square" rtlCol="0">
            <a:spAutoFit/>
          </a:bodyPr>
          <a:lstStyle/>
          <a:p>
            <a:pPr algn="just"/>
            <a:r>
              <a:rPr lang="es-CL" sz="2800" dirty="0"/>
              <a:t>“Santiago, agosto 2 de 1883</a:t>
            </a:r>
            <a:endParaRPr lang="es-ES" sz="2800" dirty="0"/>
          </a:p>
          <a:p>
            <a:pPr algn="just"/>
            <a:r>
              <a:rPr lang="es-CL" sz="2800" dirty="0"/>
              <a:t>En los cementerios sujetos a la administración del Estado o de las Municipalidades, no podrá impedirse por ningún motivo, [el entierro] de los cadáveres de las personas que hayan adquirido o adquieran sepulturas particulares o de familia, ni [el entierro] de los pobres de solemnidad. </a:t>
            </a:r>
            <a:endParaRPr lang="es-ES" sz="2800" dirty="0"/>
          </a:p>
          <a:p>
            <a:pPr algn="r"/>
            <a:r>
              <a:rPr lang="es-CL" sz="2800" dirty="0" smtClean="0"/>
              <a:t>Domingo </a:t>
            </a:r>
            <a:r>
              <a:rPr lang="es-CL" sz="2800" dirty="0"/>
              <a:t>Santa </a:t>
            </a:r>
            <a:r>
              <a:rPr lang="es-CL" sz="2800" dirty="0" smtClean="0"/>
              <a:t>María” </a:t>
            </a:r>
            <a:endParaRPr lang="es-ES" sz="2800" dirty="0"/>
          </a:p>
        </p:txBody>
      </p:sp>
    </p:spTree>
    <p:extLst>
      <p:ext uri="{BB962C8B-B14F-4D97-AF65-F5344CB8AC3E}">
        <p14:creationId xmlns:p14="http://schemas.microsoft.com/office/powerpoint/2010/main" xmlns="" val="282919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647281"/>
            <a:ext cx="9601196" cy="1303867"/>
          </a:xfrm>
        </p:spPr>
        <p:txBody>
          <a:bodyPr>
            <a:normAutofit fontScale="90000"/>
          </a:bodyPr>
          <a:lstStyle/>
          <a:p>
            <a:r>
              <a:rPr lang="es-MX" altLang="es-ES" b="1" dirty="0">
                <a:solidFill>
                  <a:schemeClr val="tx1"/>
                </a:solidFill>
              </a:rPr>
              <a:t>Ley de matrimonio civil </a:t>
            </a:r>
            <a:r>
              <a:rPr lang="es-MX" altLang="es-ES" b="1" dirty="0" smtClean="0">
                <a:solidFill>
                  <a:schemeClr val="tx1"/>
                </a:solidFill>
              </a:rPr>
              <a:t>y Ley de Registro civil (1884)</a:t>
            </a:r>
            <a:endParaRPr lang="es-ES" dirty="0">
              <a:solidFill>
                <a:schemeClr val="tx1"/>
              </a:solidFill>
            </a:endParaRPr>
          </a:p>
        </p:txBody>
      </p:sp>
      <p:sp>
        <p:nvSpPr>
          <p:cNvPr id="4" name="Text Box 7"/>
          <p:cNvSpPr txBox="1">
            <a:spLocks noGrp="1" noChangeArrowheads="1"/>
          </p:cNvSpPr>
          <p:nvPr>
            <p:ph idx="1"/>
          </p:nvPr>
        </p:nvSpPr>
        <p:spPr bwMode="auto">
          <a:xfrm>
            <a:off x="1295401" y="2079937"/>
            <a:ext cx="9601196" cy="1938992"/>
          </a:xfrm>
          <a:prstGeom prst="rect">
            <a:avLst/>
          </a:prstGeom>
          <a:solidFill>
            <a:schemeClr val="accent2">
              <a:lumMod val="60000"/>
              <a:lumOff val="40000"/>
            </a:schemeClr>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buNone/>
            </a:pPr>
            <a:r>
              <a:rPr lang="es-MX" altLang="es-ES" dirty="0" smtClean="0"/>
              <a:t>Esta </a:t>
            </a:r>
            <a:r>
              <a:rPr lang="es-MX" altLang="es-ES" dirty="0"/>
              <a:t>disposición, aprobada por la mayoría liberal-radical del Congreso, eliminó la facultad que tenía la Iglesia de ser la encargada de consagrar legalmente la institución del matrimonio. Esta función pasó desde ese momento, y hasta el día de hoy, a ser desempeñada por el Estado.</a:t>
            </a:r>
          </a:p>
        </p:txBody>
      </p:sp>
      <p:sp>
        <p:nvSpPr>
          <p:cNvPr id="5" name="Text Box 8"/>
          <p:cNvSpPr txBox="1">
            <a:spLocks noChangeArrowheads="1"/>
          </p:cNvSpPr>
          <p:nvPr/>
        </p:nvSpPr>
        <p:spPr bwMode="auto">
          <a:xfrm>
            <a:off x="1295401" y="4251626"/>
            <a:ext cx="9601195" cy="1846659"/>
          </a:xfrm>
          <a:prstGeom prst="rect">
            <a:avLst/>
          </a:prstGeom>
          <a:solidFill>
            <a:schemeClr val="accent2">
              <a:lumMod val="60000"/>
              <a:lumOff val="40000"/>
            </a:schemeClr>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MX" altLang="es-ES" sz="2400" dirty="0" smtClean="0"/>
              <a:t>Esta </a:t>
            </a:r>
            <a:r>
              <a:rPr lang="es-MX" altLang="es-ES" sz="2400" dirty="0"/>
              <a:t>ley vino a complementar la de cementerios y matrimonios. La nueva institución, el Registro Civil, sería la encargada de llevar el registro de los nacimientos, matrimonios y defunciones, con total independencia de los registros parroquiales. </a:t>
            </a:r>
            <a:r>
              <a:rPr lang="es-MX" altLang="es-ES" dirty="0">
                <a:solidFill>
                  <a:srgbClr val="000099"/>
                </a:solidFill>
              </a:rPr>
              <a:t/>
            </a:r>
            <a:br>
              <a:rPr lang="es-MX" altLang="es-ES" dirty="0">
                <a:solidFill>
                  <a:srgbClr val="000099"/>
                </a:solidFill>
              </a:rPr>
            </a:br>
            <a:r>
              <a:rPr lang="es-MX" altLang="es-ES" dirty="0">
                <a:solidFill>
                  <a:srgbClr val="000099"/>
                </a:solidFill>
              </a:rPr>
              <a:t>.</a:t>
            </a:r>
          </a:p>
        </p:txBody>
      </p:sp>
    </p:spTree>
    <p:extLst>
      <p:ext uri="{BB962C8B-B14F-4D97-AF65-F5344CB8AC3E}">
        <p14:creationId xmlns:p14="http://schemas.microsoft.com/office/powerpoint/2010/main" xmlns="" val="310279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8" y="505614"/>
            <a:ext cx="9601196" cy="1303867"/>
          </a:xfrm>
        </p:spPr>
        <p:txBody>
          <a:bodyPr/>
          <a:lstStyle/>
          <a:p>
            <a:r>
              <a:rPr lang="es-ES" dirty="0" smtClean="0"/>
              <a:t>¿Quién se habrá opuesto a estas leyes?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2516086602"/>
              </p:ext>
            </p:extLst>
          </p:nvPr>
        </p:nvGraphicFramePr>
        <p:xfrm>
          <a:off x="1424186" y="1725768"/>
          <a:ext cx="9601200" cy="4206240"/>
        </p:xfrm>
        <a:graphic>
          <a:graphicData uri="http://schemas.openxmlformats.org/drawingml/2006/table">
            <a:tbl>
              <a:tblPr>
                <a:tableStyleId>{5C22544A-7EE6-4342-B048-85BDC9FD1C3A}</a:tableStyleId>
              </a:tblPr>
              <a:tblGrid>
                <a:gridCol w="9601200"/>
              </a:tblGrid>
              <a:tr h="4157657">
                <a:tc>
                  <a:txBody>
                    <a:bodyPr/>
                    <a:lstStyle/>
                    <a:p>
                      <a:pPr algn="just">
                        <a:lnSpc>
                          <a:spcPct val="115000"/>
                        </a:lnSpc>
                        <a:spcAft>
                          <a:spcPts val="0"/>
                        </a:spcAft>
                      </a:pPr>
                      <a:r>
                        <a:rPr lang="es-CL" sz="2400" dirty="0">
                          <a:effectLst/>
                        </a:rPr>
                        <a:t>“El artículo 118 del Código Civil establece la forma del matrimonio de los disidentes en territorio chileno. (…) los disidentes o no católicos, les bastaba hacer presencia por el cura su declaración de reconocerse los pretendidos cónyuges como marido [y] mujer, sin mas solemnidad, ni ceremonia, ni ritos. (…)</a:t>
                      </a:r>
                      <a:endParaRPr lang="es-ES" sz="2400" dirty="0">
                        <a:effectLst/>
                      </a:endParaRPr>
                    </a:p>
                    <a:p>
                      <a:pPr algn="just">
                        <a:lnSpc>
                          <a:spcPct val="115000"/>
                        </a:lnSpc>
                        <a:spcAft>
                          <a:spcPts val="0"/>
                        </a:spcAft>
                      </a:pPr>
                      <a:r>
                        <a:rPr lang="es-CL" sz="2400" dirty="0">
                          <a:effectLst/>
                        </a:rPr>
                        <a:t>Pero había, se dice, ciertos clerófobos que no querían verle en ningún caso la cara al cura, ni como sacerdote católico, ni como ministro civil para los efectos de la aplicación de la [ley]; era necesario a ellos también satisfacerlos. Eran pocos, unos cuantos rabiosos.” </a:t>
                      </a:r>
                      <a:endParaRPr lang="es-CL" sz="2400" dirty="0" smtClean="0">
                        <a:effectLst/>
                      </a:endParaRPr>
                    </a:p>
                    <a:p>
                      <a:pPr algn="r">
                        <a:lnSpc>
                          <a:spcPct val="115000"/>
                        </a:lnSpc>
                        <a:spcAft>
                          <a:spcPts val="0"/>
                        </a:spcAft>
                      </a:pPr>
                      <a:r>
                        <a:rPr lang="es-CL" sz="2400" dirty="0" smtClean="0">
                          <a:effectLst/>
                          <a:latin typeface="Calibri" panose="020F0502020204030204" pitchFamily="34" charset="0"/>
                          <a:ea typeface="Calibri" panose="020F0502020204030204" pitchFamily="34" charset="0"/>
                          <a:cs typeface="Times New Roman" panose="02020603050405020304" pitchFamily="18" charset="0"/>
                        </a:rPr>
                        <a:t>Historia de la Administración Santa María, Carlos Walker </a:t>
                      </a:r>
                      <a:r>
                        <a:rPr lang="es-CL" sz="2400" dirty="0" err="1" smtClean="0">
                          <a:effectLst/>
                          <a:latin typeface="Calibri" panose="020F0502020204030204" pitchFamily="34" charset="0"/>
                          <a:ea typeface="Calibri" panose="020F0502020204030204" pitchFamily="34" charset="0"/>
                          <a:cs typeface="Times New Roman" panose="02020603050405020304" pitchFamily="18" charset="0"/>
                        </a:rPr>
                        <a:t>Martinez</a:t>
                      </a:r>
                      <a:r>
                        <a:rPr lang="es-CL" sz="2400" dirty="0" smtClean="0">
                          <a:effectLst/>
                          <a:latin typeface="Calibri" panose="020F0502020204030204" pitchFamily="34" charset="0"/>
                          <a:ea typeface="Calibri" panose="020F0502020204030204" pitchFamily="34" charset="0"/>
                          <a:cs typeface="Times New Roman" panose="02020603050405020304" pitchFamily="18" charset="0"/>
                        </a:rPr>
                        <a:t>,</a:t>
                      </a:r>
                      <a:r>
                        <a:rPr lang="es-CL" sz="2400" baseline="0" dirty="0" smtClean="0">
                          <a:effectLst/>
                          <a:latin typeface="Calibri" panose="020F0502020204030204" pitchFamily="34" charset="0"/>
                          <a:ea typeface="Calibri" panose="020F0502020204030204" pitchFamily="34" charset="0"/>
                          <a:cs typeface="Times New Roman" panose="02020603050405020304" pitchFamily="18" charset="0"/>
                        </a:rPr>
                        <a:t> 1889</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Tree>
    <p:extLst>
      <p:ext uri="{BB962C8B-B14F-4D97-AF65-F5344CB8AC3E}">
        <p14:creationId xmlns:p14="http://schemas.microsoft.com/office/powerpoint/2010/main" xmlns="" val="103903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1148321267"/>
              </p:ext>
            </p:extLst>
          </p:nvPr>
        </p:nvGraphicFramePr>
        <p:xfrm>
          <a:off x="1334037" y="895080"/>
          <a:ext cx="9601200" cy="4626864"/>
        </p:xfrm>
        <a:graphic>
          <a:graphicData uri="http://schemas.openxmlformats.org/drawingml/2006/table">
            <a:tbl>
              <a:tblPr>
                <a:tableStyleId>{5C22544A-7EE6-4342-B048-85BDC9FD1C3A}</a:tableStyleId>
              </a:tblPr>
              <a:tblGrid>
                <a:gridCol w="9601200"/>
              </a:tblGrid>
              <a:tr h="0">
                <a:tc>
                  <a:txBody>
                    <a:bodyPr/>
                    <a:lstStyle/>
                    <a:p>
                      <a:pPr algn="just">
                        <a:lnSpc>
                          <a:spcPct val="115000"/>
                        </a:lnSpc>
                        <a:spcAft>
                          <a:spcPts val="0"/>
                        </a:spcAft>
                      </a:pPr>
                      <a:r>
                        <a:rPr lang="es-CL" sz="2400" dirty="0">
                          <a:effectLst/>
                        </a:rPr>
                        <a:t>“Se [explica] la resistencia de los católicos al matrimonio civil tal como se ha consagrado por la [ley] entre nosotros, con la [exposición] de la doctrina de la Iglesia, que es la siguiente, resumida en dos palabras por el mismo Pio IX en una carta al [rey] de Cerdeña (19 de septiembre de 1852). </a:t>
                      </a:r>
                      <a:endParaRPr lang="es-ES" sz="2400" dirty="0">
                        <a:effectLst/>
                      </a:endParaRPr>
                    </a:p>
                    <a:p>
                      <a:pPr algn="just">
                        <a:lnSpc>
                          <a:spcPct val="115000"/>
                        </a:lnSpc>
                        <a:spcAft>
                          <a:spcPts val="0"/>
                        </a:spcAft>
                      </a:pPr>
                      <a:r>
                        <a:rPr lang="es-CL" sz="2400" dirty="0">
                          <a:effectLst/>
                        </a:rPr>
                        <a:t>‘Es un dogma de </a:t>
                      </a:r>
                      <a:r>
                        <a:rPr lang="es-CL" sz="2400" dirty="0" err="1">
                          <a:effectLst/>
                        </a:rPr>
                        <a:t>fé</a:t>
                      </a:r>
                      <a:r>
                        <a:rPr lang="es-CL" sz="2400" dirty="0">
                          <a:effectLst/>
                        </a:rPr>
                        <a:t>, que el matrimonio fue elevado por nuestro Señor Jesucristo a la dignidad de Sacramento, (…) de manera que la unión conyugal entre cristianos no es [legitima], sino en el sacramento, fuera de lo cual no hay mas que un concubinato’</a:t>
                      </a:r>
                      <a:endParaRPr lang="es-ES" sz="2400" dirty="0">
                        <a:effectLst/>
                      </a:endParaRPr>
                    </a:p>
                    <a:p>
                      <a:pPr algn="just">
                        <a:lnSpc>
                          <a:spcPct val="115000"/>
                        </a:lnSpc>
                        <a:spcAft>
                          <a:spcPts val="0"/>
                        </a:spcAft>
                      </a:pPr>
                      <a:r>
                        <a:rPr lang="es-CL" sz="2400" dirty="0">
                          <a:effectLst/>
                        </a:rPr>
                        <a:t>Consecuencias lógicas de la doctrina: que el matrimonio no puede celebrarse en dos actos distintos, uno para el contrato [y] otro para el sacramento, porque es uno solo, legitimo [y] válido, de origen divino”.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Tree>
    <p:extLst>
      <p:ext uri="{BB962C8B-B14F-4D97-AF65-F5344CB8AC3E}">
        <p14:creationId xmlns:p14="http://schemas.microsoft.com/office/powerpoint/2010/main" xmlns="" val="3758133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39</TotalTime>
  <Words>629</Words>
  <Application>Microsoft Office PowerPoint</Application>
  <PresentationFormat>Personalizado</PresentationFormat>
  <Paragraphs>30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Orgánico</vt:lpstr>
      <vt:lpstr>El Estado Liberal y la Iglesia Católica</vt:lpstr>
      <vt:lpstr>Objetivo de la clase:</vt:lpstr>
      <vt:lpstr>Entonces…</vt:lpstr>
      <vt:lpstr>Ley de cementerios laicos (1883)</vt:lpstr>
      <vt:lpstr>Ley de matrimonio civil y Ley de Registro civil (1884)</vt:lpstr>
      <vt:lpstr>¿Quién se habrá opuesto a estas leyes?</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Estado Liberal y la Iglesia Católica</dc:title>
  <dc:creator>ricardo quezada espinosa</dc:creator>
  <cp:lastModifiedBy>PACKARD BELL</cp:lastModifiedBy>
  <cp:revision>6</cp:revision>
  <dcterms:created xsi:type="dcterms:W3CDTF">2015-09-21T13:54:58Z</dcterms:created>
  <dcterms:modified xsi:type="dcterms:W3CDTF">2015-09-29T23:27:00Z</dcterms:modified>
</cp:coreProperties>
</file>