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10/6/2015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6000" dirty="0" smtClean="0"/>
              <a:t>El desarrollo educacional en los gobiernos LIBERALES</a:t>
            </a:r>
            <a:endParaRPr lang="es-ES" sz="6000" dirty="0"/>
          </a:p>
        </p:txBody>
      </p:sp>
      <p:sp>
        <p:nvSpPr>
          <p:cNvPr id="3" name="2 Rectángulo"/>
          <p:cNvSpPr/>
          <p:nvPr/>
        </p:nvSpPr>
        <p:spPr>
          <a:xfrm>
            <a:off x="552450" y="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Colegio SSCC – Providencia</a:t>
            </a:r>
          </a:p>
          <a:p>
            <a:r>
              <a:rPr lang="es-ES" b="1" dirty="0" smtClean="0"/>
              <a:t>Sector: Historia, Geografía y </a:t>
            </a:r>
            <a:r>
              <a:rPr lang="es-ES" b="1" dirty="0" err="1" smtClean="0"/>
              <a:t>Cs.</a:t>
            </a:r>
            <a:r>
              <a:rPr lang="es-ES" b="1" dirty="0" smtClean="0"/>
              <a:t> Sociales</a:t>
            </a:r>
          </a:p>
          <a:p>
            <a:r>
              <a:rPr lang="es-ES" b="1" dirty="0" smtClean="0"/>
              <a:t>Nivel: II º Medio</a:t>
            </a:r>
            <a:endParaRPr lang="es-ES" b="1" dirty="0"/>
          </a:p>
        </p:txBody>
      </p:sp>
    </p:spTree>
    <p:extLst>
      <p:ext uri="{BB962C8B-B14F-4D97-AF65-F5344CB8AC3E}">
        <p14:creationId xmlns="" xmlns:p14="http://schemas.microsoft.com/office/powerpoint/2010/main" val="11609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de fuentes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Ley de Instrucción  Primaria (1860) y Ley de Instrucción Secundaria y Superior (1879)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sz="2400" dirty="0" smtClean="0"/>
              <a:t>Heurística de Origen</a:t>
            </a:r>
          </a:p>
          <a:p>
            <a:r>
              <a:rPr lang="es-ES" sz="2400" dirty="0"/>
              <a:t>¿En qué aspecto coinciden las dos leyes? </a:t>
            </a:r>
          </a:p>
          <a:p>
            <a:r>
              <a:rPr lang="es-ES" sz="2400" dirty="0"/>
              <a:t>¿Existen diferencias en ellas? </a:t>
            </a:r>
          </a:p>
          <a:p>
            <a:r>
              <a:rPr lang="es-ES" sz="2400" dirty="0" smtClean="0"/>
              <a:t>De </a:t>
            </a:r>
            <a:r>
              <a:rPr lang="es-ES" sz="2400" dirty="0"/>
              <a:t>acuerdo a la </a:t>
            </a:r>
            <a:r>
              <a:rPr lang="es-ES" sz="2400" dirty="0" smtClean="0"/>
              <a:t>legislación, ¿qué </a:t>
            </a:r>
            <a:r>
              <a:rPr lang="es-ES" sz="2400" dirty="0"/>
              <a:t>rol cumple el Estado en la educación?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0166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2069639265"/>
              </p:ext>
            </p:extLst>
          </p:nvPr>
        </p:nvGraphicFramePr>
        <p:xfrm>
          <a:off x="5370490" y="193183"/>
          <a:ext cx="6593981" cy="638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93981"/>
              </a:tblGrid>
              <a:tr h="638792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Ley</a:t>
                      </a:r>
                      <a:r>
                        <a:rPr lang="es-CL" sz="2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Instrucción Secundaria y Superior, 1879, </a:t>
                      </a: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Aprobada por el Congreso Nacional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2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s-CL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Artículo 1º Con fondos nacionales  se sostendrán establecimientos de enseñanza destinados: </a:t>
                      </a:r>
                      <a:endParaRPr lang="es-E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 A la instrucción </a:t>
                      </a: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secundaria: </a:t>
                      </a:r>
                      <a:r>
                        <a:rPr lang="es-CL" sz="2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habrá [a] lo menos un establecimiento en cada provincia </a:t>
                      </a: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(…)</a:t>
                      </a:r>
                      <a:endParaRPr lang="es-E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 </a:t>
                      </a:r>
                      <a:r>
                        <a:rPr lang="es-CL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la instrucción superior que requiere el ejercicio de las profesiones científicas y </a:t>
                      </a: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literarias</a:t>
                      </a:r>
                      <a:r>
                        <a:rPr lang="es-CL" sz="2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(…)</a:t>
                      </a: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E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Artículo </a:t>
                      </a:r>
                      <a:r>
                        <a:rPr lang="es-CL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Es gratuita la instrucción secundaria y superior costeada por el Estado”</a:t>
                      </a:r>
                      <a:endParaRPr lang="es-E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6" marR="49176" marT="0" marB="0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94814197"/>
              </p:ext>
            </p:extLst>
          </p:nvPr>
        </p:nvGraphicFramePr>
        <p:xfrm>
          <a:off x="247872" y="193182"/>
          <a:ext cx="4981575" cy="6387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81575"/>
              </a:tblGrid>
              <a:tr h="6387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Ley de Instrucción </a:t>
                      </a:r>
                      <a:r>
                        <a:rPr lang="es-CL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Primaria, 1860, Aprobada por el Congreso Nacional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“Artículo 1º La instrucción primaria se dará bajo la dirección del Estado.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Artículo 2º La instrucción que se diera en virtud de esta [ley] será gratuita y comprenderá a las personas de uno [y] otro sexo”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4" marR="443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6102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 de la clase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sz="2800" dirty="0" smtClean="0"/>
          </a:p>
          <a:p>
            <a:r>
              <a:rPr lang="es-CL" sz="2800" b="1" dirty="0"/>
              <a:t>Caracterizar</a:t>
            </a:r>
            <a:r>
              <a:rPr lang="es-CL" sz="2800" dirty="0"/>
              <a:t>  y </a:t>
            </a:r>
            <a:r>
              <a:rPr lang="es-CL" sz="2800" b="1" dirty="0"/>
              <a:t>analizar</a:t>
            </a:r>
            <a:r>
              <a:rPr lang="es-CL" sz="2800" dirty="0"/>
              <a:t> el sistema educacional en Chile  a partir de las reformas liberales entre 1861 y 1891 </a:t>
            </a:r>
            <a:endParaRPr lang="es-ES" sz="2800" dirty="0"/>
          </a:p>
        </p:txBody>
      </p:sp>
    </p:spTree>
    <p:extLst>
      <p:ext uri="{BB962C8B-B14F-4D97-AF65-F5344CB8AC3E}">
        <p14:creationId xmlns="" xmlns:p14="http://schemas.microsoft.com/office/powerpoint/2010/main" val="26956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Definiendo…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9650" y="1855470"/>
            <a:ext cx="10058400" cy="3931920"/>
          </a:xfrm>
        </p:spPr>
        <p:txBody>
          <a:bodyPr/>
          <a:lstStyle/>
          <a:p>
            <a:endParaRPr lang="es-ES" dirty="0" smtClean="0"/>
          </a:p>
          <a:p>
            <a:pPr marL="0" indent="0">
              <a:buNone/>
            </a:pPr>
            <a:r>
              <a:rPr lang="es-ES" sz="3200" b="1" dirty="0" smtClean="0"/>
              <a:t>Educación :</a:t>
            </a:r>
          </a:p>
          <a:p>
            <a:pPr marL="0" indent="0" algn="just">
              <a:buNone/>
            </a:pPr>
            <a:endParaRPr lang="es-ES" sz="2400" dirty="0"/>
          </a:p>
          <a:p>
            <a:pPr lvl="0" algn="just"/>
            <a:r>
              <a:rPr lang="es-MX" sz="2400" i="1" dirty="0"/>
              <a:t>Formación destinada a desarrollar la capacidad intelectual, </a:t>
            </a:r>
            <a:r>
              <a:rPr lang="es-MX" sz="2400" i="1" dirty="0" smtClean="0"/>
              <a:t>moral </a:t>
            </a:r>
            <a:r>
              <a:rPr lang="es-MX" sz="2400" i="1" dirty="0"/>
              <a:t>y afectiva de las personas de acuerdo con la cultura y las normas de convivencia de la sociedad a la que pertenecen.</a:t>
            </a:r>
            <a:endParaRPr lang="es-ES" sz="2400" dirty="0"/>
          </a:p>
          <a:p>
            <a:pPr lvl="0" algn="just"/>
            <a:r>
              <a:rPr lang="es-MX" sz="2400" i="1" dirty="0"/>
              <a:t>Transmisión de conocimientos a una persona para que esta adquiera una determinada formación.</a:t>
            </a:r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24158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Tópicos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2123" y="1328394"/>
            <a:ext cx="7639318" cy="44908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L" sz="2400" dirty="0" smtClean="0"/>
          </a:p>
          <a:p>
            <a:pPr marL="0" indent="0" algn="just">
              <a:buNone/>
            </a:pPr>
            <a:r>
              <a:rPr lang="es-CL" sz="2800" dirty="0" smtClean="0"/>
              <a:t>Los </a:t>
            </a:r>
            <a:r>
              <a:rPr lang="es-CL" sz="2800" dirty="0"/>
              <a:t>tópicos a tratar en la clase:</a:t>
            </a:r>
            <a:endParaRPr lang="es-ES" sz="2800" dirty="0"/>
          </a:p>
          <a:p>
            <a:pPr lvl="0" algn="just"/>
            <a:r>
              <a:rPr lang="es-MX" sz="2800" dirty="0"/>
              <a:t>La mujer se incorpora a la Universidad</a:t>
            </a:r>
            <a:endParaRPr lang="es-ES" sz="2800" dirty="0"/>
          </a:p>
          <a:p>
            <a:pPr lvl="0" algn="just"/>
            <a:r>
              <a:rPr lang="es-MX" sz="2800" dirty="0"/>
              <a:t>Gratuidad de la enseñanza secundaria y </a:t>
            </a:r>
            <a:r>
              <a:rPr lang="es-MX" sz="2800" dirty="0" smtClean="0"/>
              <a:t>universitaria. </a:t>
            </a:r>
          </a:p>
          <a:p>
            <a:pPr lvl="0" algn="just"/>
            <a:r>
              <a:rPr lang="es-MX" sz="2800" dirty="0" smtClean="0"/>
              <a:t>Búsqueda de una educación laica, racional y científica.</a:t>
            </a:r>
          </a:p>
          <a:p>
            <a:pPr lvl="0" algn="just"/>
            <a:r>
              <a:rPr lang="es-MX" sz="2800" dirty="0" smtClean="0"/>
              <a:t>Diferencias </a:t>
            </a:r>
            <a:r>
              <a:rPr lang="es-MX" sz="2800" dirty="0"/>
              <a:t>entre la posición del Estado frente a la educación entre la República Conservadora y la República Liberal. </a:t>
            </a:r>
            <a:endParaRPr lang="es-ES" sz="2800" dirty="0"/>
          </a:p>
        </p:txBody>
      </p:sp>
      <p:pic>
        <p:nvPicPr>
          <p:cNvPr id="4" name="Picture 5" descr="Tere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76764" y="483910"/>
            <a:ext cx="3248436" cy="23111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0406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mujer en la educación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2103120"/>
            <a:ext cx="5887792" cy="42976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 smtClean="0"/>
              <a:t>Las mujeres en la República Liberal ya estaban incorporadas en la educación primaria y secundaria: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 smtClean="0"/>
              <a:t>José Miguel Carrera dictó el 21 de agosto de 1812 un decreto sobre la necesidad de fundar escuelas para mujeres.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 smtClean="0"/>
              <a:t>El entonces Presidente Manuel Montt crea la Escuela Normal de Preceptoras en 1853.</a:t>
            </a:r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150" y="1796469"/>
            <a:ext cx="2381250" cy="27241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lum bright="-20000"/>
          </a:blip>
          <a:stretch>
            <a:fillRect/>
          </a:stretch>
        </p:blipFill>
        <p:spPr>
          <a:xfrm>
            <a:off x="9374613" y="3982255"/>
            <a:ext cx="1971675" cy="23241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9276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101" y="307743"/>
            <a:ext cx="10058400" cy="1371600"/>
          </a:xfrm>
        </p:spPr>
        <p:txBody>
          <a:bodyPr/>
          <a:lstStyle/>
          <a:p>
            <a:r>
              <a:rPr lang="es-ES" dirty="0"/>
              <a:t>La mujer en la educación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9070" y="1459177"/>
            <a:ext cx="6712039" cy="39319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L" sz="2400" dirty="0"/>
              <a:t>El 6 de febrero de 1877 se dictó el </a:t>
            </a:r>
            <a:r>
              <a:rPr lang="es-CL" sz="2400" b="1" dirty="0"/>
              <a:t>Decreto </a:t>
            </a:r>
            <a:r>
              <a:rPr lang="es-CL" sz="2400" b="1" dirty="0" smtClean="0"/>
              <a:t>Amunátegui</a:t>
            </a:r>
            <a:r>
              <a:rPr lang="es-CL" sz="2400" dirty="0"/>
              <a:t>:</a:t>
            </a:r>
            <a:r>
              <a:rPr lang="es-CL" sz="2400" dirty="0" smtClean="0"/>
              <a:t> </a:t>
            </a:r>
          </a:p>
          <a:p>
            <a:pPr algn="just"/>
            <a:r>
              <a:rPr lang="es-CL" sz="2400" dirty="0" smtClean="0"/>
              <a:t>Firmado </a:t>
            </a:r>
            <a:r>
              <a:rPr lang="es-CL" sz="2400" dirty="0"/>
              <a:t>por el entonces Ministro de Instrucción Pública, Miguel Luis </a:t>
            </a:r>
            <a:r>
              <a:rPr lang="es-CL" sz="2400" dirty="0" err="1" smtClean="0"/>
              <a:t>Amunátegui</a:t>
            </a:r>
            <a:r>
              <a:rPr lang="es-CL" sz="2400" dirty="0" smtClean="0"/>
              <a:t>, el </a:t>
            </a:r>
            <a:r>
              <a:rPr lang="es-CL" sz="2400" dirty="0"/>
              <a:t>cual </a:t>
            </a:r>
            <a:r>
              <a:rPr lang="es-CL" sz="2400" dirty="0" smtClean="0"/>
              <a:t>otorgó </a:t>
            </a:r>
            <a:r>
              <a:rPr lang="es-CL" sz="2400" dirty="0"/>
              <a:t>a la mujer el derecho de ingresar a la </a:t>
            </a:r>
            <a:r>
              <a:rPr lang="es-CL" sz="2400" dirty="0" smtClean="0"/>
              <a:t>Universidad.</a:t>
            </a:r>
          </a:p>
          <a:p>
            <a:pPr algn="just"/>
            <a:r>
              <a:rPr lang="es-CL" sz="2400" dirty="0"/>
              <a:t>Las mujeres más acomodadas podían tomar lecciones de música, leer a los poetas </a:t>
            </a:r>
            <a:r>
              <a:rPr lang="es-CL" sz="2400" dirty="0" smtClean="0"/>
              <a:t>greco - </a:t>
            </a:r>
            <a:r>
              <a:rPr lang="es-CL" sz="2400" dirty="0"/>
              <a:t>latinos y alguna novela francesa de carácter romántico y educativo</a:t>
            </a:r>
            <a:r>
              <a:rPr lang="es-CL" sz="2400" dirty="0" smtClean="0"/>
              <a:t>. Algunas se destacaron en su búsqueda de ser profesionales consagradas.</a:t>
            </a:r>
            <a:endParaRPr lang="es-ES" sz="2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7881065" y="1964229"/>
            <a:ext cx="3321614" cy="35707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0417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0" y="452094"/>
            <a:ext cx="10058400" cy="1371600"/>
          </a:xfrm>
        </p:spPr>
        <p:txBody>
          <a:bodyPr/>
          <a:lstStyle/>
          <a:p>
            <a:r>
              <a:rPr lang="es-ES" dirty="0"/>
              <a:t>La mujer en la educación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33400" y="1817370"/>
            <a:ext cx="7296150" cy="3749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800" dirty="0" smtClean="0"/>
              <a:t>Las Primeras mujeres profesionales:</a:t>
            </a:r>
          </a:p>
          <a:p>
            <a:r>
              <a:rPr lang="es-ES" sz="2800" dirty="0" smtClean="0"/>
              <a:t>Eloísa Díaz y Ernestina Pérez : primeras médicas</a:t>
            </a:r>
          </a:p>
          <a:p>
            <a:r>
              <a:rPr lang="es-ES" sz="2800" dirty="0" smtClean="0"/>
              <a:t>Matilde </a:t>
            </a:r>
            <a:r>
              <a:rPr lang="es-ES" sz="2800" dirty="0" err="1" smtClean="0"/>
              <a:t>Throup</a:t>
            </a:r>
            <a:r>
              <a:rPr lang="es-ES" sz="2800" dirty="0" smtClean="0"/>
              <a:t>: primera abogada</a:t>
            </a:r>
          </a:p>
          <a:p>
            <a:r>
              <a:rPr lang="es-ES" sz="2800" dirty="0" smtClean="0"/>
              <a:t>Paulina </a:t>
            </a:r>
            <a:r>
              <a:rPr lang="es-ES" sz="2800" dirty="0" err="1" smtClean="0"/>
              <a:t>Starr</a:t>
            </a:r>
            <a:r>
              <a:rPr lang="es-ES" sz="2800" dirty="0" smtClean="0"/>
              <a:t>: primera dentista</a:t>
            </a:r>
          </a:p>
          <a:p>
            <a:r>
              <a:rPr lang="es-ES" sz="2800" dirty="0" err="1" smtClean="0"/>
              <a:t>Gricelda</a:t>
            </a:r>
            <a:r>
              <a:rPr lang="es-ES" sz="2800" dirty="0" smtClean="0"/>
              <a:t> Hinojosa: primera farmacéutica</a:t>
            </a:r>
          </a:p>
          <a:p>
            <a:r>
              <a:rPr lang="es-ES" sz="2800" dirty="0" smtClean="0"/>
              <a:t>Rosario Madariaga: primera agrónoma</a:t>
            </a:r>
            <a:endParaRPr lang="es-ES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9416227" y="323984"/>
            <a:ext cx="2381250" cy="30670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lum bright="-20000"/>
          </a:blip>
          <a:stretch>
            <a:fillRect/>
          </a:stretch>
        </p:blipFill>
        <p:spPr>
          <a:xfrm>
            <a:off x="7831952" y="3143412"/>
            <a:ext cx="2248623" cy="3369174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0534650" y="3467100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E. Díaz</a:t>
            </a:r>
            <a:endParaRPr lang="es-CL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0210800" y="61341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E. Pérez</a:t>
            </a:r>
            <a:endParaRPr lang="es-CL" b="1" dirty="0"/>
          </a:p>
        </p:txBody>
      </p:sp>
    </p:spTree>
    <p:extLst>
      <p:ext uri="{BB962C8B-B14F-4D97-AF65-F5344CB8AC3E}">
        <p14:creationId xmlns="" xmlns:p14="http://schemas.microsoft.com/office/powerpoint/2010/main" val="149171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Gratuidad en la educación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66799" y="2103120"/>
            <a:ext cx="5115059" cy="4323438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Evolución educacional en la República Liberal: Masificación </a:t>
            </a:r>
          </a:p>
          <a:p>
            <a:pPr algn="just"/>
            <a:r>
              <a:rPr lang="es-ES" sz="2400" dirty="0" smtClean="0"/>
              <a:t>Educación Primaria gratuita desde 1860 en los gobiernos conservadores, por lo que en los gobiernos liberales se extiende la gratuidad a la educación secundaria y universitaria. </a:t>
            </a:r>
          </a:p>
          <a:p>
            <a:pPr algn="just"/>
            <a:endParaRPr lang="es-ES" sz="2400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9290" y="1685781"/>
            <a:ext cx="4028941" cy="490820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497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Secularización de la educación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3160" y="2131454"/>
            <a:ext cx="10985679" cy="4011769"/>
          </a:xfrm>
        </p:spPr>
        <p:txBody>
          <a:bodyPr>
            <a:normAutofit/>
          </a:bodyPr>
          <a:lstStyle/>
          <a:p>
            <a:r>
              <a:rPr lang="es-CL" sz="2400" dirty="0"/>
              <a:t>Los liberales sostenían que la educación del país debía fundamentarse en un sistema público y laico. </a:t>
            </a:r>
            <a:endParaRPr lang="es-CL" sz="2400" dirty="0" smtClean="0"/>
          </a:p>
          <a:p>
            <a:r>
              <a:rPr lang="es-CL" sz="2400" dirty="0" smtClean="0"/>
              <a:t>Sus </a:t>
            </a:r>
            <a:r>
              <a:rPr lang="es-CL" sz="2400" dirty="0"/>
              <a:t>ideas sobre educación se fundaban en los principios racionalistas e ilustrados que asignaban a la razón un papel preponderante en la adquisición de conocimientos. </a:t>
            </a:r>
            <a:endParaRPr lang="es-CL" sz="2400" dirty="0" smtClean="0"/>
          </a:p>
          <a:p>
            <a:r>
              <a:rPr lang="es-CL" sz="2400" dirty="0" smtClean="0"/>
              <a:t>Solo </a:t>
            </a:r>
            <a:r>
              <a:rPr lang="es-CL" sz="2400" dirty="0"/>
              <a:t>era posible alcanzar el progreso a través de la educación que, en esta perspectiva, se transformaba en un instrumento político fundamental para alcanzar el desarrollo económico, social y cultural.</a:t>
            </a:r>
            <a:endParaRPr lang="es-ES" sz="2400" dirty="0"/>
          </a:p>
        </p:txBody>
      </p:sp>
    </p:spTree>
    <p:extLst>
      <p:ext uri="{BB962C8B-B14F-4D97-AF65-F5344CB8AC3E}">
        <p14:creationId xmlns="" xmlns:p14="http://schemas.microsoft.com/office/powerpoint/2010/main" val="2876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93</TotalTime>
  <Words>637</Words>
  <Application>Microsoft Office PowerPoint</Application>
  <PresentationFormat>Personalizado</PresentationFormat>
  <Paragraphs>65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Savon</vt:lpstr>
      <vt:lpstr>El desarrollo educacional en los gobiernos LIBERALES</vt:lpstr>
      <vt:lpstr>Objetivo de la clase</vt:lpstr>
      <vt:lpstr>Definiendo…</vt:lpstr>
      <vt:lpstr>Tópicos</vt:lpstr>
      <vt:lpstr>La mujer en la educación</vt:lpstr>
      <vt:lpstr>La mujer en la educación</vt:lpstr>
      <vt:lpstr>La mujer en la educación</vt:lpstr>
      <vt:lpstr>Gratuidad en la educación </vt:lpstr>
      <vt:lpstr>Secularización de la educación</vt:lpstr>
      <vt:lpstr>Actividad de fuentes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desarrollo educacional en los gobiernos LIBERALES</dc:title>
  <dc:creator>ricardo quezada espinosa</dc:creator>
  <cp:lastModifiedBy>PACKARD BELL</cp:lastModifiedBy>
  <cp:revision>15</cp:revision>
  <dcterms:created xsi:type="dcterms:W3CDTF">2015-09-27T15:20:55Z</dcterms:created>
  <dcterms:modified xsi:type="dcterms:W3CDTF">2015-10-06T17:49:22Z</dcterms:modified>
</cp:coreProperties>
</file>