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76" r:id="rId4"/>
    <p:sldId id="277" r:id="rId5"/>
    <p:sldId id="278" r:id="rId6"/>
    <p:sldId id="293" r:id="rId7"/>
    <p:sldId id="294" r:id="rId8"/>
    <p:sldId id="279" r:id="rId9"/>
    <p:sldId id="280" r:id="rId10"/>
    <p:sldId id="292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57" r:id="rId19"/>
    <p:sldId id="258" r:id="rId20"/>
    <p:sldId id="295" r:id="rId21"/>
    <p:sldId id="260" r:id="rId22"/>
    <p:sldId id="261" r:id="rId23"/>
    <p:sldId id="259" r:id="rId2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15E0-0679-4A33-AF21-D2F6845D65C8}" type="datetimeFigureOut">
              <a:rPr lang="es-CL" smtClean="0"/>
              <a:pPr/>
              <a:t>20-03-2017</a:t>
            </a:fld>
            <a:endParaRPr lang="es-CL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6A08D67-0E1C-4091-9858-88B2F07E9A6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15E0-0679-4A33-AF21-D2F6845D65C8}" type="datetimeFigureOut">
              <a:rPr lang="es-CL" smtClean="0"/>
              <a:pPr/>
              <a:t>20-03-2017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8D67-0E1C-4091-9858-88B2F07E9A6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15E0-0679-4A33-AF21-D2F6845D65C8}" type="datetimeFigureOut">
              <a:rPr lang="es-CL" smtClean="0"/>
              <a:pPr/>
              <a:t>20-03-2017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8D67-0E1C-4091-9858-88B2F07E9A6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15E0-0679-4A33-AF21-D2F6845D65C8}" type="datetimeFigureOut">
              <a:rPr lang="es-CL" smtClean="0"/>
              <a:pPr/>
              <a:t>20-03-2017</a:t>
            </a:fld>
            <a:endParaRPr lang="es-C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CL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6A08D67-0E1C-4091-9858-88B2F07E9A6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15E0-0679-4A33-AF21-D2F6845D65C8}" type="datetimeFigureOut">
              <a:rPr lang="es-CL" smtClean="0"/>
              <a:pPr/>
              <a:t>20-03-2017</a:t>
            </a:fld>
            <a:endParaRPr lang="es-CL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8D67-0E1C-4091-9858-88B2F07E9A68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15E0-0679-4A33-AF21-D2F6845D65C8}" type="datetimeFigureOut">
              <a:rPr lang="es-CL" smtClean="0"/>
              <a:pPr/>
              <a:t>20-03-2017</a:t>
            </a:fld>
            <a:endParaRPr lang="es-C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8D67-0E1C-4091-9858-88B2F07E9A6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15E0-0679-4A33-AF21-D2F6845D65C8}" type="datetimeFigureOut">
              <a:rPr lang="es-CL" smtClean="0"/>
              <a:pPr/>
              <a:t>20-03-2017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6A08D67-0E1C-4091-9858-88B2F07E9A68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15E0-0679-4A33-AF21-D2F6845D65C8}" type="datetimeFigureOut">
              <a:rPr lang="es-CL" smtClean="0"/>
              <a:pPr/>
              <a:t>20-03-2017</a:t>
            </a:fld>
            <a:endParaRPr lang="es-CL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8D67-0E1C-4091-9858-88B2F07E9A6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15E0-0679-4A33-AF21-D2F6845D65C8}" type="datetimeFigureOut">
              <a:rPr lang="es-CL" smtClean="0"/>
              <a:pPr/>
              <a:t>20-03-2017</a:t>
            </a:fld>
            <a:endParaRPr lang="es-CL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8D67-0E1C-4091-9858-88B2F07E9A6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15E0-0679-4A33-AF21-D2F6845D65C8}" type="datetimeFigureOut">
              <a:rPr lang="es-CL" smtClean="0"/>
              <a:pPr/>
              <a:t>20-03-2017</a:t>
            </a:fld>
            <a:endParaRPr lang="es-CL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8D67-0E1C-4091-9858-88B2F07E9A6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15E0-0679-4A33-AF21-D2F6845D65C8}" type="datetimeFigureOut">
              <a:rPr lang="es-CL" smtClean="0"/>
              <a:pPr/>
              <a:t>20-03-2017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8D67-0E1C-4091-9858-88B2F07E9A68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1715E0-0679-4A33-AF21-D2F6845D65C8}" type="datetimeFigureOut">
              <a:rPr lang="es-CL" smtClean="0"/>
              <a:pPr/>
              <a:t>20-03-2017</a:t>
            </a:fld>
            <a:endParaRPr lang="es-CL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6A08D67-0E1C-4091-9858-88B2F07E9A68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1714488"/>
            <a:ext cx="4333876" cy="647291"/>
          </a:xfrm>
        </p:spPr>
        <p:txBody>
          <a:bodyPr>
            <a:noAutofit/>
          </a:bodyPr>
          <a:lstStyle/>
          <a:p>
            <a:pPr algn="ctr"/>
            <a:r>
              <a:rPr lang="es-ES_tradnl" sz="6000" dirty="0" smtClean="0"/>
              <a:t>SEÑORÍOS </a:t>
            </a:r>
            <a:br>
              <a:rPr lang="es-ES_tradnl" sz="6000" dirty="0" smtClean="0"/>
            </a:br>
            <a:r>
              <a:rPr lang="es-ES_tradnl" sz="6000" dirty="0" smtClean="0"/>
              <a:t>DEL</a:t>
            </a:r>
            <a:br>
              <a:rPr lang="es-ES_tradnl" sz="6000" dirty="0" smtClean="0"/>
            </a:br>
            <a:r>
              <a:rPr lang="es-ES_tradnl" sz="6000" dirty="0" smtClean="0"/>
              <a:t>NORTE</a:t>
            </a:r>
            <a:endParaRPr lang="es-CL" sz="6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57158" y="357166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 smtClean="0">
                <a:latin typeface="Times New Roman" pitchFamily="18" charset="0"/>
                <a:cs typeface="Times New Roman" pitchFamily="18" charset="0"/>
              </a:rPr>
              <a:t>Colegio de los SSC C Providencia </a:t>
            </a:r>
          </a:p>
          <a:p>
            <a:r>
              <a:rPr lang="es-ES_tradnl" sz="1200" b="1" dirty="0" smtClean="0">
                <a:latin typeface="Times New Roman" pitchFamily="18" charset="0"/>
                <a:cs typeface="Times New Roman" pitchFamily="18" charset="0"/>
              </a:rPr>
              <a:t>Depto: Historia y C. Sociales</a:t>
            </a:r>
          </a:p>
          <a:p>
            <a:r>
              <a:rPr lang="es-ES_tradnl" sz="1200" b="1" dirty="0" smtClean="0">
                <a:latin typeface="Times New Roman" pitchFamily="18" charset="0"/>
                <a:cs typeface="Times New Roman" pitchFamily="18" charset="0"/>
              </a:rPr>
              <a:t>Nivel: IIº  Enseñanza Media </a:t>
            </a:r>
          </a:p>
          <a:p>
            <a:r>
              <a:rPr lang="es-ES_tradnl" sz="1200" b="1" dirty="0" smtClean="0">
                <a:latin typeface="Times New Roman" pitchFamily="18" charset="0"/>
                <a:cs typeface="Times New Roman" pitchFamily="18" charset="0"/>
              </a:rPr>
              <a:t>Unidad Temática: Los pueblos indígenas durante la Colonia</a:t>
            </a:r>
            <a:endParaRPr lang="es-CL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http://www.educomputacion.cl/images/stories/sociedad/pueblos%20originarios/4_atacame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196752"/>
            <a:ext cx="244827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9 Imagen" descr="P11FO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708920"/>
            <a:ext cx="2933997" cy="234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7 CuadroTexto"/>
          <p:cNvSpPr txBox="1">
            <a:spLocks noChangeArrowheads="1"/>
          </p:cNvSpPr>
          <p:nvPr/>
        </p:nvSpPr>
        <p:spPr bwMode="auto">
          <a:xfrm>
            <a:off x="539552" y="188640"/>
            <a:ext cx="58198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ATACAMEÑOS</a:t>
            </a:r>
          </a:p>
        </p:txBody>
      </p:sp>
      <p:sp>
        <p:nvSpPr>
          <p:cNvPr id="8196" name="8 CuadroTexto"/>
          <p:cNvSpPr txBox="1">
            <a:spLocks noChangeArrowheads="1"/>
          </p:cNvSpPr>
          <p:nvPr/>
        </p:nvSpPr>
        <p:spPr bwMode="auto">
          <a:xfrm>
            <a:off x="251520" y="908720"/>
            <a:ext cx="64087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atacameños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vivieron en el salar y desierto de 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Atacama,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descendientes de la cultura prehistórica llamada por los arqueólogos 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Pedro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E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D:\1. Documentos\5. Pegas\Precolombino\WEB\Pueblos originarios\mapa atacameño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24006"/>
          <a:stretch>
            <a:fillRect/>
          </a:stretch>
        </p:blipFill>
        <p:spPr bwMode="auto">
          <a:xfrm>
            <a:off x="6781350" y="139700"/>
            <a:ext cx="2280100" cy="6509782"/>
          </a:xfrm>
          <a:prstGeom prst="rect">
            <a:avLst/>
          </a:prstGeom>
          <a:noFill/>
        </p:spPr>
      </p:pic>
      <p:pic>
        <p:nvPicPr>
          <p:cNvPr id="8198" name="Picture 9" descr="D:\1. Documentos\5. Pegas\Precolombino\WEB\Pueblos originarios\salar-de-atacama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708920"/>
            <a:ext cx="2054002" cy="137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0" descr="D:\1. Documentos\5. Pegas\Precolombino\WEB\Pueblos originarios\desierto de atacam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293096"/>
            <a:ext cx="2244799" cy="141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18 CuadroTexto"/>
          <p:cNvSpPr txBox="1">
            <a:spLocks noChangeArrowheads="1"/>
          </p:cNvSpPr>
          <p:nvPr/>
        </p:nvSpPr>
        <p:spPr bwMode="auto">
          <a:xfrm>
            <a:off x="2699792" y="5085184"/>
            <a:ext cx="404700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Lugares donde vivieron los atacameños: salar y desierto de Atacama, quebrada del Salado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CuadroTexto"/>
          <p:cNvSpPr txBox="1">
            <a:spLocks noChangeArrowheads="1"/>
          </p:cNvSpPr>
          <p:nvPr/>
        </p:nvSpPr>
        <p:spPr bwMode="auto">
          <a:xfrm>
            <a:off x="2143108" y="214290"/>
            <a:ext cx="4572033" cy="70788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4000" b="1" u="sng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ATACAMEÑOS</a:t>
            </a:r>
            <a:endParaRPr lang="es-CL" sz="4000" b="1" u="sng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2 CuadroTexto"/>
          <p:cNvSpPr txBox="1">
            <a:spLocks noChangeArrowheads="1"/>
          </p:cNvSpPr>
          <p:nvPr/>
        </p:nvSpPr>
        <p:spPr bwMode="auto">
          <a:xfrm>
            <a:off x="428596" y="1142984"/>
            <a:ext cx="8501122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_tradn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s-ES_tradnl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ubicaron entre  </a:t>
            </a:r>
            <a:r>
              <a:rPr lang="es-ES_tradn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 región </a:t>
            </a:r>
            <a:r>
              <a:rPr lang="es-ES_tradnl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S_tradn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abarca </a:t>
            </a:r>
            <a:r>
              <a:rPr lang="es-ES_tradnl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_tradn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río </a:t>
            </a:r>
            <a:r>
              <a:rPr lang="es-ES_tradnl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Loa y oasis </a:t>
            </a:r>
            <a:r>
              <a:rPr lang="es-ES_tradn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s-ES_tradnl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desierto de Atacama </a:t>
            </a:r>
            <a:r>
              <a:rPr lang="es-ES_tradn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hasta </a:t>
            </a:r>
            <a:r>
              <a:rPr lang="es-ES_tradn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Copiapó.</a:t>
            </a:r>
            <a:endParaRPr lang="es-CL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0" name="Picture 6" descr="http://4.bp.blogspot.com/_F8JnCJT7Hlk/SCz_pnvnuFI/AAAAAAAAADU/9rc0WRl1dro/s400/ATACAME%C3%91O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571744"/>
            <a:ext cx="2495550" cy="3810000"/>
          </a:xfrm>
          <a:prstGeom prst="rect">
            <a:avLst/>
          </a:prstGeom>
          <a:noFill/>
        </p:spPr>
      </p:pic>
      <p:pic>
        <p:nvPicPr>
          <p:cNvPr id="11272" name="Picture 8" descr="http://i.ytimg.com/vi/KlVG0OB0ikk/0.jpg"/>
          <p:cNvPicPr>
            <a:picLocks noChangeAspect="1"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4000496" y="2643182"/>
            <a:ext cx="457200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85852" y="421481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 smtClean="0"/>
              <a:t> </a:t>
            </a:r>
          </a:p>
          <a:p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2 CuadroTexto"/>
          <p:cNvSpPr txBox="1"/>
          <p:nvPr/>
        </p:nvSpPr>
        <p:spPr>
          <a:xfrm>
            <a:off x="1071538" y="214290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u="sng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ECONOMÍA</a:t>
            </a:r>
            <a:endParaRPr lang="es-CL" sz="3600" b="1" u="sng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14282" y="1142984"/>
            <a:ext cx="6215106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Practicaron  la agricultura  en los oasis y quebradas, con productos </a:t>
            </a:r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como: </a:t>
            </a:r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papa, quínoa,  maíz,  zapallo y  ají. </a:t>
            </a:r>
          </a:p>
          <a:p>
            <a:pPr algn="ctr"/>
            <a:endParaRPr lang="es-ES_tradnl" b="1" dirty="0">
              <a:solidFill>
                <a:srgbClr val="C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4282" y="5357826"/>
            <a:ext cx="635798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esarrollaron la ganadería de llamas y alpacas. </a:t>
            </a:r>
          </a:p>
          <a:p>
            <a:pPr algn="ctr"/>
            <a:endParaRPr lang="es-CL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Recolección de  leña, plantas, frutos y hierbas.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85720" y="3500438"/>
            <a:ext cx="615848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Las tierras agrícolas se encontraban en las laderas  de las quebradas  por lo que, emplearon  un sistema de terrazas y andenes.</a:t>
            </a:r>
            <a:endParaRPr lang="es-CL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786578" y="3286124"/>
            <a:ext cx="2143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Cultivo de terrazas </a:t>
            </a:r>
            <a:endParaRPr lang="es-CL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 descr="Cultivo en terraz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85728"/>
            <a:ext cx="1785950" cy="2867031"/>
          </a:xfrm>
          <a:prstGeom prst="rect">
            <a:avLst/>
          </a:prstGeom>
          <a:noFill/>
        </p:spPr>
      </p:pic>
      <p:sp>
        <p:nvSpPr>
          <p:cNvPr id="10" name="9 Flecha abajo"/>
          <p:cNvSpPr/>
          <p:nvPr/>
        </p:nvSpPr>
        <p:spPr>
          <a:xfrm>
            <a:off x="3214678" y="2786058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Flecha abajo"/>
          <p:cNvSpPr/>
          <p:nvPr/>
        </p:nvSpPr>
        <p:spPr>
          <a:xfrm>
            <a:off x="3214678" y="4857760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6" name="Picture 2" descr="http://cepesrural.lamula.pe/wp-content/blogs.dir/4054/files/2011/01/andenes-inca-agricul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3929066"/>
            <a:ext cx="1809750" cy="2505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  <p:bldP spid="9" grpId="0" animBg="1"/>
      <p:bldP spid="12" grpId="0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2 CuadroTexto"/>
          <p:cNvSpPr txBox="1">
            <a:spLocks noChangeArrowheads="1"/>
          </p:cNvSpPr>
          <p:nvPr/>
        </p:nvSpPr>
        <p:spPr bwMode="auto">
          <a:xfrm>
            <a:off x="571473" y="1142984"/>
            <a:ext cx="2488360" cy="6771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20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Organización </a:t>
            </a:r>
            <a:r>
              <a:rPr lang="es-ES_tradnl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Social</a:t>
            </a:r>
            <a:endParaRPr lang="es-ES_tradnl" sz="2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 dirty="0" smtClean="0"/>
              <a:t> </a:t>
            </a:r>
            <a:endParaRPr lang="es-CL" dirty="0"/>
          </a:p>
        </p:txBody>
      </p:sp>
      <p:sp>
        <p:nvSpPr>
          <p:cNvPr id="13315" name="3 CuadroTexto"/>
          <p:cNvSpPr txBox="1">
            <a:spLocks noChangeArrowheads="1"/>
          </p:cNvSpPr>
          <p:nvPr/>
        </p:nvSpPr>
        <p:spPr bwMode="auto">
          <a:xfrm>
            <a:off x="642910" y="4214818"/>
            <a:ext cx="2632946" cy="12311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s-ES_tradnl" b="1" dirty="0" smtClean="0"/>
          </a:p>
          <a:p>
            <a:pPr algn="ctr"/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Nivel </a:t>
            </a:r>
            <a:r>
              <a:rPr lang="es-ES_tradnl" sz="2000" b="1" dirty="0">
                <a:latin typeface="Times New Roman" pitchFamily="18" charset="0"/>
                <a:cs typeface="Times New Roman" pitchFamily="18" charset="0"/>
              </a:rPr>
              <a:t>político</a:t>
            </a:r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s-ES_tradnl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es-ES_tradnl" dirty="0"/>
          </a:p>
          <a:p>
            <a:r>
              <a:rPr lang="es-ES_tradnl" dirty="0" smtClean="0"/>
              <a:t>                                               </a:t>
            </a: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1214414" y="285728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u="sng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ORGANIZACIÓN SOCIAL</a:t>
            </a:r>
            <a:endParaRPr lang="es-CL" sz="3600" b="1" u="sng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572000" y="2571744"/>
            <a:ext cx="378621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Formado por todos los  descendientes  de un mismo tronco familiar.</a:t>
            </a:r>
            <a:endParaRPr lang="es-CL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643306" y="6215082"/>
            <a:ext cx="500066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Vivían en pequeños señoríos independientes.</a:t>
            </a:r>
            <a:endParaRPr lang="es-CL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6" descr="http://2.bp.blogspot.com/_C2DJi6GowzU/SaxGAlOpQDI/AAAAAAAABMs/ZrZPh6Gr1KY/s400/IMG_1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214554"/>
            <a:ext cx="2714644" cy="1714493"/>
          </a:xfrm>
          <a:prstGeom prst="rect">
            <a:avLst/>
          </a:prstGeom>
          <a:noFill/>
        </p:spPr>
      </p:pic>
      <p:sp>
        <p:nvSpPr>
          <p:cNvPr id="12" name="11 Flecha derecha"/>
          <p:cNvSpPr/>
          <p:nvPr/>
        </p:nvSpPr>
        <p:spPr>
          <a:xfrm>
            <a:off x="3923928" y="11967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Flecha derecha"/>
          <p:cNvSpPr/>
          <p:nvPr/>
        </p:nvSpPr>
        <p:spPr>
          <a:xfrm rot="5400000">
            <a:off x="5940184" y="1989378"/>
            <a:ext cx="62121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Flecha derecha"/>
          <p:cNvSpPr/>
          <p:nvPr/>
        </p:nvSpPr>
        <p:spPr>
          <a:xfrm>
            <a:off x="3923928" y="4581128"/>
            <a:ext cx="54636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16 Flecha derecha"/>
          <p:cNvSpPr/>
          <p:nvPr/>
        </p:nvSpPr>
        <p:spPr>
          <a:xfrm rot="5400000">
            <a:off x="6000760" y="5715016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17 Flecha derecha"/>
          <p:cNvSpPr/>
          <p:nvPr/>
        </p:nvSpPr>
        <p:spPr>
          <a:xfrm rot="5400000">
            <a:off x="6072198" y="3786190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Rectángulo"/>
          <p:cNvSpPr/>
          <p:nvPr/>
        </p:nvSpPr>
        <p:spPr>
          <a:xfrm>
            <a:off x="5220072" y="1124744"/>
            <a:ext cx="3024336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basada en el Ayllu</a:t>
            </a:r>
            <a:endParaRPr lang="es-CL" dirty="0"/>
          </a:p>
        </p:txBody>
      </p:sp>
      <p:sp>
        <p:nvSpPr>
          <p:cNvPr id="14" name="13 Rectángulo"/>
          <p:cNvSpPr/>
          <p:nvPr/>
        </p:nvSpPr>
        <p:spPr>
          <a:xfrm>
            <a:off x="4644008" y="4365104"/>
            <a:ext cx="3744416" cy="9361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Jefatura, no llegaron a constituir un Estado.</a:t>
            </a:r>
            <a:endParaRPr lang="es-C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CuadroTexto"/>
          <p:cNvSpPr txBox="1">
            <a:spLocks noChangeArrowheads="1"/>
          </p:cNvSpPr>
          <p:nvPr/>
        </p:nvSpPr>
        <p:spPr bwMode="auto">
          <a:xfrm>
            <a:off x="642910" y="214290"/>
            <a:ext cx="8072494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Tenían aldeas fortificadas o </a:t>
            </a:r>
            <a:r>
              <a:rPr lang="es-ES_tradnl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Pucarás como los de </a:t>
            </a:r>
            <a:r>
              <a:rPr lang="es-ES_tradnl" sz="32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Losana</a:t>
            </a:r>
            <a:r>
              <a:rPr lang="es-ES_tradnl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Turi y Quitor</a:t>
            </a:r>
            <a:endParaRPr lang="es-ES_tradnl" sz="3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S_tradnl" dirty="0"/>
          </a:p>
          <a:p>
            <a:endParaRPr lang="es-ES_tradnl" dirty="0"/>
          </a:p>
          <a:p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2123728" y="443711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C00000"/>
                </a:solidFill>
              </a:rPr>
              <a:t>Quitor</a:t>
            </a:r>
            <a:endParaRPr lang="es-CL" b="1" dirty="0">
              <a:solidFill>
                <a:srgbClr val="C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300192" y="544522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C00000"/>
                </a:solidFill>
              </a:rPr>
              <a:t>Losana</a:t>
            </a:r>
            <a:endParaRPr lang="es-CL" b="1" dirty="0">
              <a:solidFill>
                <a:srgbClr val="C00000"/>
              </a:solidFill>
            </a:endParaRPr>
          </a:p>
        </p:txBody>
      </p:sp>
      <p:pic>
        <p:nvPicPr>
          <p:cNvPr id="12296" name="Picture 8" descr="Pucará de Qui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2880320" cy="2016224"/>
          </a:xfrm>
          <a:prstGeom prst="rect">
            <a:avLst/>
          </a:prstGeom>
          <a:noFill/>
        </p:spPr>
      </p:pic>
      <p:pic>
        <p:nvPicPr>
          <p:cNvPr id="12300" name="Picture 12" descr="http://2.bp.blogspot.com/_wCjaTA0oZpU/Sd5z0c5Qn_I/AAAAAAAAE7k/VZ4K-LEDWpw/s320/pukara-lasana_lg.jpg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/>
          <a:stretch>
            <a:fillRect/>
          </a:stretch>
        </p:blipFill>
        <p:spPr bwMode="auto">
          <a:xfrm>
            <a:off x="4427984" y="1916832"/>
            <a:ext cx="392909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San Pedro de Ataca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785926"/>
            <a:ext cx="3048008" cy="2286016"/>
          </a:xfrm>
          <a:prstGeom prst="rect">
            <a:avLst/>
          </a:prstGeom>
          <a:noFill/>
        </p:spPr>
      </p:pic>
      <p:pic>
        <p:nvPicPr>
          <p:cNvPr id="55300" name="Picture 4" descr="San Pedro de Ataca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43050"/>
            <a:ext cx="2500330" cy="1785950"/>
          </a:xfrm>
          <a:prstGeom prst="rect">
            <a:avLst/>
          </a:prstGeom>
          <a:noFill/>
        </p:spPr>
      </p:pic>
      <p:pic>
        <p:nvPicPr>
          <p:cNvPr id="6" name="Picture 2" descr="http://www.educomputacion.cl/images/stories/sociedad/pueblos%20originarios/vas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071678"/>
            <a:ext cx="171450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214282" y="3571876"/>
            <a:ext cx="2571768" cy="29546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latin typeface="Times New Roman" pitchFamily="18" charset="0"/>
                <a:cs typeface="Times New Roman" pitchFamily="18" charset="0"/>
              </a:rPr>
              <a:t>Vasijas globulares  para representar el cuerpo humano; el cuello de la vasija se usa para adaptar el rostro. </a:t>
            </a:r>
          </a:p>
          <a:p>
            <a:pPr algn="ctr"/>
            <a:endParaRPr lang="es-CL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5857884" y="4357694"/>
            <a:ext cx="2928958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latin typeface="Times New Roman" pitchFamily="18" charset="0"/>
                <a:cs typeface="Times New Roman" pitchFamily="18" charset="0"/>
              </a:rPr>
              <a:t>Cerámicas rojas y grises,  pulidas, que han coexistido con la negra.</a:t>
            </a:r>
            <a:endParaRPr lang="es-C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42910" y="214290"/>
            <a:ext cx="8001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CERÁMICA   ATACAMEÑA</a:t>
            </a:r>
            <a:r>
              <a:rPr lang="es-C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s-C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 elemento más característico son las vasijas antropomorfas.</a:t>
            </a:r>
            <a:endParaRPr lang="es-CL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286116" y="4500570"/>
            <a:ext cx="2143140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latin typeface="Times New Roman" pitchFamily="18" charset="0"/>
                <a:cs typeface="Times New Roman" pitchFamily="18" charset="0"/>
              </a:rPr>
              <a:t>La cerámica más abundante es la  negra pulida</a:t>
            </a:r>
            <a:r>
              <a:rPr lang="es-CL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71538" y="357166"/>
            <a:ext cx="4857784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latin typeface="Times New Roman" pitchFamily="18" charset="0"/>
                <a:cs typeface="Times New Roman" pitchFamily="18" charset="0"/>
              </a:rPr>
              <a:t>Tejidos:  ponchos, camisas bordadas y frazadas</a:t>
            </a:r>
            <a:endParaRPr lang="es-C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285984" y="5143512"/>
            <a:ext cx="228601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600" b="1" dirty="0" smtClean="0">
                <a:latin typeface="Times New Roman" pitchFamily="18" charset="0"/>
                <a:cs typeface="Times New Roman" pitchFamily="18" charset="0"/>
              </a:rPr>
              <a:t>Cestería</a:t>
            </a:r>
            <a:r>
              <a:rPr lang="es-ES_tradnl" b="1" dirty="0" smtClean="0"/>
              <a:t> </a:t>
            </a:r>
            <a:r>
              <a:rPr lang="es-ES_tradnl" dirty="0" smtClean="0"/>
              <a:t>.</a:t>
            </a:r>
            <a:endParaRPr lang="es-CL" dirty="0"/>
          </a:p>
        </p:txBody>
      </p:sp>
      <p:pic>
        <p:nvPicPr>
          <p:cNvPr id="54276" name="Picture 4" descr="San Pedro de Ataca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286256"/>
            <a:ext cx="2928958" cy="2214578"/>
          </a:xfrm>
          <a:prstGeom prst="rect">
            <a:avLst/>
          </a:prstGeom>
          <a:noFill/>
        </p:spPr>
      </p:pic>
      <p:pic>
        <p:nvPicPr>
          <p:cNvPr id="54278" name="Picture 6" descr="http://www.turismochile.cl/san-pedro/img/san-pedro-de-atacama-arte-atacameno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785926"/>
            <a:ext cx="3429024" cy="2286016"/>
          </a:xfrm>
          <a:prstGeom prst="rect">
            <a:avLst/>
          </a:prstGeom>
          <a:noFill/>
        </p:spPr>
      </p:pic>
      <p:pic>
        <p:nvPicPr>
          <p:cNvPr id="54282" name="Picture 10" descr="http://t3.gstatic.com/images?q=tbn:ANd9GcTw4t9tIw7FJDW5pgOTR5vq-Z5ZkzStRpkCI6k709A9QAUfzfR7&amp;t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412776"/>
            <a:ext cx="2102482" cy="2444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 descr="http://www.educomputacion.cl/images/stories/sociedad/pueblos%20originarios/alucionge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67033">
            <a:off x="4118791" y="4391611"/>
            <a:ext cx="1571625" cy="210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13 Rectángulo"/>
          <p:cNvSpPr>
            <a:spLocks noChangeArrowheads="1"/>
          </p:cNvSpPr>
          <p:nvPr/>
        </p:nvSpPr>
        <p:spPr bwMode="auto">
          <a:xfrm>
            <a:off x="428596" y="142852"/>
            <a:ext cx="4572032" cy="378565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CL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uso de alucinógenos </a:t>
            </a:r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 "enteógenos",  </a:t>
            </a:r>
            <a:r>
              <a:rPr lang="es-CL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antes de la conquista europea, era ritual, es </a:t>
            </a:r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decir,  </a:t>
            </a:r>
            <a:r>
              <a:rPr lang="es-CL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únicamente se podían consumir en </a:t>
            </a:r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L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específicas </a:t>
            </a:r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situaciones. Por ejemplo, </a:t>
            </a:r>
            <a:r>
              <a:rPr lang="es-CL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cuando un chamán debía intentar hacer una adivinación poniéndose en contacto -según creían- con los dioses.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215074" y="3929066"/>
            <a:ext cx="2714644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C00000"/>
                </a:solidFill>
              </a:rPr>
              <a:t>Emplearon  tabletas para aspirar alucinógenos, con figuras esculpidas de hombres, cóndores y felinos. </a:t>
            </a:r>
            <a:endParaRPr lang="es-CL" sz="2400" b="1" dirty="0">
              <a:solidFill>
                <a:srgbClr val="C00000"/>
              </a:solidFill>
            </a:endParaRPr>
          </a:p>
        </p:txBody>
      </p:sp>
      <p:pic>
        <p:nvPicPr>
          <p:cNvPr id="14344" name="Picture 8" descr="http://www.educarchile.cl/medios/20030911144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77296">
            <a:off x="5389142" y="660305"/>
            <a:ext cx="2843455" cy="2985279"/>
          </a:xfrm>
          <a:prstGeom prst="rect">
            <a:avLst/>
          </a:prstGeom>
          <a:noFill/>
        </p:spPr>
      </p:pic>
      <p:pic>
        <p:nvPicPr>
          <p:cNvPr id="1026" name="Picture 2" descr="San Pedro de Ataca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61479">
            <a:off x="983122" y="4227937"/>
            <a:ext cx="1905000" cy="231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1071546"/>
            <a:ext cx="35719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latin typeface="Times New Roman" pitchFamily="18" charset="0"/>
                <a:cs typeface="Times New Roman" pitchFamily="18" charset="0"/>
              </a:rPr>
              <a:t>IDIOMA : KUNZA  O CUNZA  </a:t>
            </a:r>
            <a:endParaRPr lang="es-CL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5 Imagen" descr="ayquina2.jpg"/>
          <p:cNvPicPr>
            <a:picLocks noChangeAspect="1"/>
          </p:cNvPicPr>
          <p:nvPr/>
        </p:nvPicPr>
        <p:blipFill>
          <a:blip r:embed="rId2" cstate="print"/>
          <a:srcRect r="3770"/>
          <a:stretch>
            <a:fillRect/>
          </a:stretch>
        </p:blipFill>
        <p:spPr bwMode="auto">
          <a:xfrm>
            <a:off x="857224" y="2428868"/>
            <a:ext cx="2714644" cy="209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285860"/>
            <a:ext cx="4211630" cy="330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928794" y="5214951"/>
            <a:ext cx="485778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atin typeface="Times New Roman" pitchFamily="18" charset="0"/>
                <a:cs typeface="Times New Roman" pitchFamily="18" charset="0"/>
              </a:rPr>
              <a:t>ALDEA   ATACAMEÑA  </a:t>
            </a:r>
            <a:endParaRPr lang="es-E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260648"/>
            <a:ext cx="300039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600" b="1" u="sng" dirty="0" smtClean="0">
                <a:latin typeface="Times New Roman" pitchFamily="18" charset="0"/>
                <a:cs typeface="Times New Roman" pitchFamily="18" charset="0"/>
              </a:rPr>
              <a:t>DIAGUITAS</a:t>
            </a:r>
            <a:endParaRPr lang="es-CL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779912" y="404664"/>
            <a:ext cx="5140686" cy="33239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s-CL" sz="3200" b="1" u="sng" dirty="0" smtClean="0">
                <a:latin typeface="Times New Roman" pitchFamily="18" charset="0"/>
                <a:cs typeface="Times New Roman" pitchFamily="18" charset="0"/>
              </a:rPr>
              <a:t>Ubicación </a:t>
            </a:r>
            <a:r>
              <a:rPr lang="es-CL" sz="3200" b="1" u="sng" dirty="0" smtClean="0">
                <a:latin typeface="Times New Roman" pitchFamily="18" charset="0"/>
                <a:cs typeface="Times New Roman" pitchFamily="18" charset="0"/>
              </a:rPr>
              <a:t>geográfica</a:t>
            </a:r>
            <a:r>
              <a:rPr lang="es-CL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CL" sz="3200" b="1" dirty="0" smtClean="0">
                <a:latin typeface="Times New Roman" pitchFamily="18" charset="0"/>
                <a:cs typeface="Times New Roman" pitchFamily="18" charset="0"/>
              </a:rPr>
              <a:t>Entre el río Copiapó y el río Aconcagua. El mayor desarrollo lo presentaron en los valles de Elqui, Limarí  y </a:t>
            </a:r>
            <a:r>
              <a:rPr lang="es-CL" sz="3200" b="1" dirty="0" err="1" smtClean="0">
                <a:latin typeface="Times New Roman" pitchFamily="18" charset="0"/>
                <a:cs typeface="Times New Roman" pitchFamily="18" charset="0"/>
              </a:rPr>
              <a:t>Huasco</a:t>
            </a:r>
            <a:r>
              <a:rPr lang="es-CL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CL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CL" b="1" i="1" dirty="0" smtClean="0">
                <a:latin typeface="Times New Roman" pitchFamily="18" charset="0"/>
                <a:cs typeface="Times New Roman" pitchFamily="18" charset="0"/>
              </a:rPr>
            </a:br>
            <a:endParaRPr lang="es-C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851920" y="4077072"/>
            <a:ext cx="4782926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_tradnl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s-ES_tradnl" sz="3200" b="1" u="sng" dirty="0" smtClean="0">
                <a:latin typeface="Times New Roman" pitchFamily="18" charset="0"/>
                <a:cs typeface="Times New Roman" pitchFamily="18" charset="0"/>
              </a:rPr>
              <a:t>Organización política</a:t>
            </a:r>
            <a:r>
              <a:rPr lang="es-ES_tradnl" sz="3200" b="1" dirty="0" smtClean="0">
                <a:latin typeface="Times New Roman" pitchFamily="18" charset="0"/>
                <a:cs typeface="Times New Roman" pitchFamily="18" charset="0"/>
              </a:rPr>
              <a:t>: era dual, cada valle era gobernado por dos señores; Señoríos o jefaturas independientes</a:t>
            </a:r>
            <a:r>
              <a:rPr lang="es-ES_tradnl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CL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1.bp.blogspot.com/_F8JnCJT7Hlk/SCo62XvntuI/AAAAAAAAAAk/t8AI478dXOA/s400/diaguita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3135292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>
          <a:xfrm>
            <a:off x="0" y="214313"/>
            <a:ext cx="5357813" cy="796925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E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CHILE ANTES DE CHILE</a:t>
            </a:r>
          </a:p>
        </p:txBody>
      </p:sp>
      <p:sp>
        <p:nvSpPr>
          <p:cNvPr id="3075" name="2 CuadroTexto"/>
          <p:cNvSpPr txBox="1">
            <a:spLocks noChangeArrowheads="1"/>
          </p:cNvSpPr>
          <p:nvPr/>
        </p:nvSpPr>
        <p:spPr bwMode="auto">
          <a:xfrm>
            <a:off x="251520" y="1412776"/>
            <a:ext cx="475252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Antes de la llegada de los europeos, en el territorio que hoy es Chile, existían  diversos pueblos cuyas raíces venían de muy atrás en el tiempo. </a:t>
            </a:r>
          </a:p>
        </p:txBody>
      </p:sp>
      <p:sp>
        <p:nvSpPr>
          <p:cNvPr id="3076" name="3 CuadroTexto"/>
          <p:cNvSpPr txBox="1">
            <a:spLocks noChangeArrowheads="1"/>
          </p:cNvSpPr>
          <p:nvPr/>
        </p:nvSpPr>
        <p:spPr bwMode="auto">
          <a:xfrm>
            <a:off x="323528" y="4293096"/>
            <a:ext cx="49685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s-ES" sz="2800" b="1" i="1" dirty="0">
                <a:latin typeface="Times New Roman" pitchFamily="18" charset="0"/>
                <a:cs typeface="Times New Roman" pitchFamily="18" charset="0"/>
              </a:rPr>
              <a:t>arqueólogos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, a través de sus estudios, han demostrado que estos pueblos tuvieron una larga historia de cambios, invenciones e influencias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D:\1. Documentos\2. Universidad\1. Tesis\Mapas\ESQ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24180"/>
          <a:stretch>
            <a:fillRect/>
          </a:stretch>
        </p:blipFill>
        <p:spPr bwMode="auto">
          <a:xfrm>
            <a:off x="6715140" y="71414"/>
            <a:ext cx="2357454" cy="6715172"/>
          </a:xfrm>
          <a:prstGeom prst="rect">
            <a:avLst/>
          </a:prstGeom>
          <a:noFill/>
        </p:spPr>
      </p:pic>
      <p:sp>
        <p:nvSpPr>
          <p:cNvPr id="6" name="5 Abrir llave"/>
          <p:cNvSpPr/>
          <p:nvPr/>
        </p:nvSpPr>
        <p:spPr>
          <a:xfrm>
            <a:off x="6215063" y="214313"/>
            <a:ext cx="428625" cy="13573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9" name="8 Conector recto"/>
          <p:cNvCxnSpPr/>
          <p:nvPr/>
        </p:nvCxnSpPr>
        <p:spPr>
          <a:xfrm rot="16200000" flipH="1">
            <a:off x="7251701" y="963612"/>
            <a:ext cx="0" cy="1216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Abrir llave"/>
          <p:cNvSpPr/>
          <p:nvPr/>
        </p:nvSpPr>
        <p:spPr>
          <a:xfrm>
            <a:off x="6215063" y="1571625"/>
            <a:ext cx="428625" cy="11080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14" name="13 Conector recto"/>
          <p:cNvCxnSpPr/>
          <p:nvPr/>
        </p:nvCxnSpPr>
        <p:spPr>
          <a:xfrm>
            <a:off x="6643688" y="2676525"/>
            <a:ext cx="10715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Abrir llave"/>
          <p:cNvSpPr/>
          <p:nvPr/>
        </p:nvSpPr>
        <p:spPr>
          <a:xfrm>
            <a:off x="6215063" y="2676525"/>
            <a:ext cx="428625" cy="4286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18" name="17 Conector recto"/>
          <p:cNvCxnSpPr/>
          <p:nvPr/>
        </p:nvCxnSpPr>
        <p:spPr>
          <a:xfrm>
            <a:off x="6643688" y="3103563"/>
            <a:ext cx="10715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6515100" y="4610100"/>
            <a:ext cx="10715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Abrir llave"/>
          <p:cNvSpPr/>
          <p:nvPr/>
        </p:nvSpPr>
        <p:spPr>
          <a:xfrm>
            <a:off x="6215063" y="3106738"/>
            <a:ext cx="428625" cy="15081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21" name="20 Conector recto"/>
          <p:cNvCxnSpPr/>
          <p:nvPr/>
        </p:nvCxnSpPr>
        <p:spPr>
          <a:xfrm>
            <a:off x="6572250" y="6643688"/>
            <a:ext cx="1571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Abrir llave"/>
          <p:cNvSpPr/>
          <p:nvPr/>
        </p:nvSpPr>
        <p:spPr>
          <a:xfrm>
            <a:off x="6215063" y="4610100"/>
            <a:ext cx="428625" cy="20351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88" name="23 CuadroTexto"/>
          <p:cNvSpPr txBox="1">
            <a:spLocks noChangeArrowheads="1"/>
          </p:cNvSpPr>
          <p:nvPr/>
        </p:nvSpPr>
        <p:spPr bwMode="auto">
          <a:xfrm>
            <a:off x="5429250" y="642938"/>
            <a:ext cx="785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400" b="1" dirty="0">
                <a:latin typeface="Calibri" pitchFamily="34" charset="0"/>
              </a:rPr>
              <a:t>Norte Grande</a:t>
            </a:r>
          </a:p>
        </p:txBody>
      </p:sp>
      <p:sp>
        <p:nvSpPr>
          <p:cNvPr id="3089" name="24 CuadroTexto"/>
          <p:cNvSpPr txBox="1">
            <a:spLocks noChangeArrowheads="1"/>
          </p:cNvSpPr>
          <p:nvPr/>
        </p:nvSpPr>
        <p:spPr bwMode="auto">
          <a:xfrm>
            <a:off x="5148064" y="1857375"/>
            <a:ext cx="1066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400" b="1" dirty="0">
                <a:latin typeface="Calibri" pitchFamily="34" charset="0"/>
              </a:rPr>
              <a:t>Norte Semiárido</a:t>
            </a:r>
          </a:p>
        </p:txBody>
      </p:sp>
      <p:sp>
        <p:nvSpPr>
          <p:cNvPr id="3090" name="25 CuadroTexto"/>
          <p:cNvSpPr txBox="1">
            <a:spLocks noChangeArrowheads="1"/>
          </p:cNvSpPr>
          <p:nvPr/>
        </p:nvSpPr>
        <p:spPr bwMode="auto">
          <a:xfrm>
            <a:off x="5429250" y="2619375"/>
            <a:ext cx="785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400" b="1" dirty="0">
                <a:latin typeface="Calibri" pitchFamily="34" charset="0"/>
              </a:rPr>
              <a:t>Chile Central</a:t>
            </a:r>
          </a:p>
        </p:txBody>
      </p:sp>
      <p:sp>
        <p:nvSpPr>
          <p:cNvPr id="3091" name="26 CuadroTexto"/>
          <p:cNvSpPr txBox="1">
            <a:spLocks noChangeArrowheads="1"/>
          </p:cNvSpPr>
          <p:nvPr/>
        </p:nvSpPr>
        <p:spPr bwMode="auto">
          <a:xfrm>
            <a:off x="5429250" y="3571875"/>
            <a:ext cx="7858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400" dirty="0">
                <a:latin typeface="Calibri" pitchFamily="34" charset="0"/>
              </a:rPr>
              <a:t>Chile Centro Sur</a:t>
            </a:r>
          </a:p>
        </p:txBody>
      </p:sp>
      <p:sp>
        <p:nvSpPr>
          <p:cNvPr id="3092" name="27 CuadroTexto"/>
          <p:cNvSpPr txBox="1">
            <a:spLocks noChangeArrowheads="1"/>
          </p:cNvSpPr>
          <p:nvPr/>
        </p:nvSpPr>
        <p:spPr bwMode="auto">
          <a:xfrm>
            <a:off x="5357813" y="5357813"/>
            <a:ext cx="857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400" b="1" dirty="0">
                <a:latin typeface="Calibri" pitchFamily="34" charset="0"/>
              </a:rPr>
              <a:t>Extremo Sur</a:t>
            </a:r>
          </a:p>
        </p:txBody>
      </p:sp>
      <p:cxnSp>
        <p:nvCxnSpPr>
          <p:cNvPr id="29" name="28 Conector recto"/>
          <p:cNvCxnSpPr/>
          <p:nvPr/>
        </p:nvCxnSpPr>
        <p:spPr>
          <a:xfrm rot="16200000" flipH="1">
            <a:off x="7250907" y="-386556"/>
            <a:ext cx="1587" cy="1216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1.Documentos\5. Pegas\Precolombino\WEB\Pueblos originarios\mapa diaguita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24006"/>
          <a:stretch>
            <a:fillRect/>
          </a:stretch>
        </p:blipFill>
        <p:spPr bwMode="auto">
          <a:xfrm>
            <a:off x="6741934" y="139700"/>
            <a:ext cx="2290303" cy="6538912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683568" y="620688"/>
            <a:ext cx="56166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s-CL" sz="3200" b="1" u="sng" dirty="0" smtClean="0">
                <a:latin typeface="Times New Roman" pitchFamily="18" charset="0"/>
                <a:cs typeface="Times New Roman" pitchFamily="18" charset="0"/>
              </a:rPr>
              <a:t>Organización </a:t>
            </a:r>
            <a:r>
              <a:rPr lang="es-CL" sz="3200" b="1" u="sng" dirty="0" smtClean="0">
                <a:latin typeface="Times New Roman" pitchFamily="18" charset="0"/>
                <a:cs typeface="Times New Roman" pitchFamily="18" charset="0"/>
              </a:rPr>
              <a:t>social</a:t>
            </a:r>
            <a:r>
              <a:rPr lang="es-CL" sz="3200" b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CL" sz="3200" b="1" dirty="0" smtClean="0">
                <a:latin typeface="Times New Roman" pitchFamily="18" charset="0"/>
                <a:cs typeface="Times New Roman" pitchFamily="18" charset="0"/>
              </a:rPr>
              <a:t>el núcleo básico era la familia </a:t>
            </a:r>
            <a:r>
              <a:rPr lang="es-CL" sz="3200" b="1" dirty="0" err="1" smtClean="0">
                <a:latin typeface="Times New Roman" pitchFamily="18" charset="0"/>
                <a:cs typeface="Times New Roman" pitchFamily="18" charset="0"/>
              </a:rPr>
              <a:t>monogámica</a:t>
            </a:r>
            <a:r>
              <a:rPr lang="es-CL" sz="3200" b="1" dirty="0" smtClean="0">
                <a:latin typeface="Times New Roman" pitchFamily="18" charset="0"/>
                <a:cs typeface="Times New Roman" pitchFamily="18" charset="0"/>
              </a:rPr>
              <a:t>; la poligamia se practicaba a nivel de los jefes.</a:t>
            </a:r>
            <a:endParaRPr lang="es-CL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55576" y="3140968"/>
            <a:ext cx="56166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3600" b="1" u="sng" dirty="0" smtClean="0">
                <a:latin typeface="Times New Roman" pitchFamily="18" charset="0"/>
                <a:cs typeface="Times New Roman" pitchFamily="18" charset="0"/>
              </a:rPr>
              <a:t>Organización </a:t>
            </a:r>
            <a:r>
              <a:rPr lang="es-ES_tradnl" sz="3600" b="1" u="sng" dirty="0" smtClean="0">
                <a:latin typeface="Times New Roman" pitchFamily="18" charset="0"/>
                <a:cs typeface="Times New Roman" pitchFamily="18" charset="0"/>
              </a:rPr>
              <a:t>económica</a:t>
            </a:r>
            <a:r>
              <a:rPr lang="es-ES_tradnl" sz="3600" b="1" dirty="0" smtClean="0">
                <a:latin typeface="Times New Roman" pitchFamily="18" charset="0"/>
                <a:cs typeface="Times New Roman" pitchFamily="18" charset="0"/>
              </a:rPr>
              <a:t>: Practicaron la agricultura, el comercio con los Changos de la costa y la cría de </a:t>
            </a:r>
            <a:r>
              <a:rPr lang="es-ES_tradnl" sz="3600" b="1" dirty="0" smtClean="0">
                <a:latin typeface="Times New Roman" pitchFamily="18" charset="0"/>
                <a:cs typeface="Times New Roman" pitchFamily="18" charset="0"/>
              </a:rPr>
              <a:t>ganado.</a:t>
            </a:r>
            <a:endParaRPr lang="es-C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692696"/>
            <a:ext cx="7961538" cy="18466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3200" b="1" u="sng" dirty="0" smtClean="0">
                <a:latin typeface="Times New Roman" pitchFamily="18" charset="0"/>
                <a:cs typeface="Times New Roman" pitchFamily="18" charset="0"/>
              </a:rPr>
              <a:t>Alfarería:</a:t>
            </a:r>
            <a:r>
              <a:rPr lang="es-CL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L" sz="3200" b="1" dirty="0" smtClean="0">
                <a:latin typeface="Times New Roman" pitchFamily="18" charset="0"/>
                <a:cs typeface="Times New Roman" pitchFamily="18" charset="0"/>
              </a:rPr>
              <a:t>Fueron </a:t>
            </a:r>
            <a:r>
              <a:rPr lang="es-CL" sz="3200" b="1" dirty="0" smtClean="0">
                <a:latin typeface="Times New Roman" pitchFamily="18" charset="0"/>
                <a:cs typeface="Times New Roman" pitchFamily="18" charset="0"/>
              </a:rPr>
              <a:t>grandes alfareros, agregando a los motivos geométricos representaciones Zoomorfas</a:t>
            </a:r>
            <a:r>
              <a:rPr lang="es-CL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CL" b="1" i="1" dirty="0" smtClean="0"/>
              <a:t/>
            </a:r>
            <a:br>
              <a:rPr lang="es-CL" b="1" i="1" dirty="0" smtClean="0"/>
            </a:br>
            <a:endParaRPr lang="es-CL" dirty="0"/>
          </a:p>
        </p:txBody>
      </p:sp>
      <p:pic>
        <p:nvPicPr>
          <p:cNvPr id="5" name="BLOGGER_PHOTO_ID_5325763357622280914" descr="http://3.bp.blogspot.com/_ZfR9ATvPX1k/SejpjoDeItI/AAAAAAAAAJY/ztMhrQWbwH0/s320/diaguitas.gif"/>
          <p:cNvPicPr/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1043608" y="3212976"/>
            <a:ext cx="676875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85786" y="1000108"/>
            <a:ext cx="328614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El jarro pato y el jarro zapato representan la cerámica del  pueblo  </a:t>
            </a:r>
            <a:r>
              <a:rPr lang="es-CL" b="1" dirty="0" smtClean="0"/>
              <a:t>Diaguita.</a:t>
            </a:r>
            <a:r>
              <a:rPr lang="es-CL" b="1" i="1" dirty="0" smtClean="0"/>
              <a:t/>
            </a:r>
            <a:br>
              <a:rPr lang="es-CL" b="1" i="1" dirty="0" smtClean="0"/>
            </a:br>
            <a:endParaRPr lang="es-CL" dirty="0"/>
          </a:p>
        </p:txBody>
      </p:sp>
      <p:pic>
        <p:nvPicPr>
          <p:cNvPr id="3" name="BLOGGER_PHOTO_ID_5325763357473966290" descr="http://4.bp.blogspot.com/_ZfR9ATvPX1k/SejpjngHCNI/AAAAAAAAAJo/VrO58a-PAhQ/s320/JarroPatoDiaguita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980728"/>
            <a:ext cx="192882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4067944" y="2852936"/>
            <a:ext cx="457203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LOGGER_PHOTO_ID_5325763355565131954" descr="http://1.bp.blogspot.com/_ZfR9ATvPX1k/SejpjgZAiLI/AAAAAAAAAJg/Bpo9myoIOFU/s320/JARROPATOdiaguit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071810"/>
            <a:ext cx="3051810" cy="276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1.Documentos\5. Pegas\Precolombino\WEB\Pueblos originarios\diaguita1.jpg"/>
          <p:cNvPicPr>
            <a:picLocks noChangeAspect="1" noChangeArrowheads="1"/>
          </p:cNvPicPr>
          <p:nvPr/>
        </p:nvPicPr>
        <p:blipFill>
          <a:blip r:embed="rId2" cstate="print"/>
          <a:srcRect l="4839" t="6139" r="3226" b="9711"/>
          <a:stretch>
            <a:fillRect/>
          </a:stretch>
        </p:blipFill>
        <p:spPr bwMode="auto">
          <a:xfrm>
            <a:off x="4572000" y="3571876"/>
            <a:ext cx="435771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7 Imagen" descr="5-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04" y="404664"/>
            <a:ext cx="300039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251520" y="188640"/>
            <a:ext cx="5760640" cy="29546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sz="2400" b="1" u="sng" dirty="0" smtClean="0"/>
              <a:t>Herramientas y objetos: </a:t>
            </a:r>
            <a:r>
              <a:rPr lang="es-CL" sz="2400" b="1" dirty="0" smtClean="0"/>
              <a:t>Sabían fundir minerales como el cobre, con el que elaboraban  distintos objetos. </a:t>
            </a:r>
          </a:p>
          <a:p>
            <a:endParaRPr lang="es-CL" sz="2400" b="1" dirty="0" smtClean="0"/>
          </a:p>
          <a:p>
            <a:pPr algn="just"/>
            <a:r>
              <a:rPr lang="es-CL" sz="2400" b="1" dirty="0" smtClean="0"/>
              <a:t>-En tumbas se han hallado también collares, brazaletes, pendientes, </a:t>
            </a:r>
            <a:r>
              <a:rPr lang="es-CL" sz="2400" b="1" dirty="0" smtClean="0"/>
              <a:t>pinzas,  </a:t>
            </a:r>
            <a:r>
              <a:rPr lang="es-CL" sz="2400" b="1" dirty="0" smtClean="0"/>
              <a:t>etc.</a:t>
            </a:r>
            <a:r>
              <a:rPr lang="es-CL" b="1" dirty="0" smtClean="0"/>
              <a:t/>
            </a:r>
            <a:br>
              <a:rPr lang="es-CL" b="1" dirty="0" smtClean="0"/>
            </a:br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214282" y="3286124"/>
            <a:ext cx="4214842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CL" sz="2000" b="1" u="sng" dirty="0" smtClean="0">
                <a:latin typeface="Times New Roman" pitchFamily="18" charset="0"/>
                <a:cs typeface="Times New Roman" pitchFamily="18" charset="0"/>
              </a:rPr>
              <a:t>Idioma</a:t>
            </a:r>
            <a:r>
              <a:rPr lang="es-CL" sz="2000" b="1" dirty="0" smtClean="0">
                <a:latin typeface="Times New Roman" pitchFamily="18" charset="0"/>
                <a:cs typeface="Times New Roman" pitchFamily="18" charset="0"/>
              </a:rPr>
              <a:t>: El </a:t>
            </a:r>
            <a:r>
              <a:rPr lang="es-CL" sz="2000" b="1" dirty="0" err="1" smtClean="0">
                <a:latin typeface="Times New Roman" pitchFamily="18" charset="0"/>
                <a:cs typeface="Times New Roman" pitchFamily="18" charset="0"/>
              </a:rPr>
              <a:t>Kakán</a:t>
            </a:r>
            <a:r>
              <a:rPr lang="es-CL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es-C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s-ES_tradnl" sz="2000" b="1" u="sng" dirty="0" smtClean="0">
                <a:latin typeface="Times New Roman" pitchFamily="18" charset="0"/>
                <a:cs typeface="Times New Roman" pitchFamily="18" charset="0"/>
              </a:rPr>
              <a:t>Religión</a:t>
            </a:r>
            <a:r>
              <a:rPr lang="es-ES_tradnl" sz="2000" b="1" dirty="0" smtClean="0">
                <a:latin typeface="Times New Roman" pitchFamily="18" charset="0"/>
                <a:cs typeface="Times New Roman" pitchFamily="18" charset="0"/>
              </a:rPr>
              <a:t>: por influencia externa, desarrollaron el culto al Sol. </a:t>
            </a:r>
            <a:endParaRPr lang="es-C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s-CL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aretes cultura diaguitas aretes cobre esmaltados cobre esmaltado al fuego,gancho de plata,piedras semipreciosas cobre esmaltado al fuego,aplicaciones de piedr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5143512"/>
            <a:ext cx="2286016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2 CuadroTexto"/>
          <p:cNvSpPr txBox="1">
            <a:spLocks noChangeArrowheads="1"/>
          </p:cNvSpPr>
          <p:nvPr/>
        </p:nvSpPr>
        <p:spPr bwMode="auto">
          <a:xfrm>
            <a:off x="357188" y="285750"/>
            <a:ext cx="85010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dirty="0"/>
              <a:t>	</a:t>
            </a:r>
            <a:r>
              <a:rPr lang="es-ES_tradnl" sz="4400" b="1" u="sng" dirty="0">
                <a:latin typeface="Times New Roman" pitchFamily="18" charset="0"/>
                <a:cs typeface="Times New Roman" pitchFamily="18" charset="0"/>
              </a:rPr>
              <a:t>SEÑORÍOS   DEL      NORTE</a:t>
            </a:r>
            <a:endParaRPr lang="es-CL" sz="4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285875" y="1214438"/>
            <a:ext cx="6429375" cy="1285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PUEBLOS PRECOLOMBINOS CHILENOS </a:t>
            </a:r>
            <a:r>
              <a:rPr lang="es-ES_tradnl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AGRICULTORES</a:t>
            </a:r>
            <a:endParaRPr lang="es-CL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00063" y="4000500"/>
            <a:ext cx="2857500" cy="1643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Sedentarios </a:t>
            </a:r>
          </a:p>
          <a:p>
            <a:pPr algn="ctr">
              <a:defRPr/>
            </a:pPr>
            <a:endParaRPr lang="es-ES_tradnl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Formativo</a:t>
            </a:r>
            <a:endParaRPr lang="es-CL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4499992" y="3929066"/>
            <a:ext cx="4392488" cy="2428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Aimaras </a:t>
            </a:r>
            <a:r>
              <a:rPr lang="es-ES_tradnl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s-ES_tradnl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Aymaras</a:t>
            </a:r>
            <a:endParaRPr lang="es-ES_tradnl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Atacameños</a:t>
            </a:r>
          </a:p>
          <a:p>
            <a:pPr algn="ctr">
              <a:defRPr/>
            </a:pPr>
            <a:r>
              <a:rPr lang="es-ES_tradnl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Diaguitas</a:t>
            </a:r>
            <a:endParaRPr lang="es-ES_tradnl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14 Conector recto de flecha"/>
          <p:cNvCxnSpPr/>
          <p:nvPr/>
        </p:nvCxnSpPr>
        <p:spPr>
          <a:xfrm rot="5400000">
            <a:off x="2664073" y="2600623"/>
            <a:ext cx="1214437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3500438" y="4857750"/>
            <a:ext cx="92868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571868" y="214313"/>
            <a:ext cx="40719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3600" b="1" u="sng" dirty="0">
                <a:latin typeface="Times New Roman" pitchFamily="18" charset="0"/>
                <a:cs typeface="Times New Roman" pitchFamily="18" charset="0"/>
              </a:rPr>
              <a:t>AGRICULTORES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7171" name="Picture 5" descr="mapa2"/>
          <p:cNvPicPr>
            <a:picLocks noChangeAspect="1" noChangeArrowheads="1"/>
          </p:cNvPicPr>
          <p:nvPr/>
        </p:nvPicPr>
        <p:blipFill>
          <a:blip r:embed="rId2" cstate="print"/>
          <a:srcRect r="49965"/>
          <a:stretch>
            <a:fillRect/>
          </a:stretch>
        </p:blipFill>
        <p:spPr bwMode="auto">
          <a:xfrm>
            <a:off x="323850" y="333375"/>
            <a:ext cx="239077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692275" y="549275"/>
            <a:ext cx="1366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AIMARA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835150" y="1196975"/>
            <a:ext cx="1944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CL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ATACAMEÑOS</a:t>
            </a:r>
            <a:endParaRPr lang="es-ES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763713" y="177323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DIAGUITAS</a:t>
            </a:r>
          </a:p>
        </p:txBody>
      </p:sp>
      <p:pic>
        <p:nvPicPr>
          <p:cNvPr id="7175" name="Picture 8" descr="http://www.educomputacion.cl/images/stories/sociedad/pueblos%20originarios/4_atacame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500313"/>
            <a:ext cx="179620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7 CuadroTexto"/>
          <p:cNvSpPr txBox="1">
            <a:spLocks noChangeArrowheads="1"/>
          </p:cNvSpPr>
          <p:nvPr/>
        </p:nvSpPr>
        <p:spPr bwMode="auto">
          <a:xfrm>
            <a:off x="6072188" y="3500438"/>
            <a:ext cx="2214588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_tradnl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ATACAMEÑOS</a:t>
            </a:r>
            <a:endParaRPr lang="es-CL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7" name="8 CuadroTexto"/>
          <p:cNvSpPr txBox="1">
            <a:spLocks noChangeArrowheads="1"/>
          </p:cNvSpPr>
          <p:nvPr/>
        </p:nvSpPr>
        <p:spPr bwMode="auto">
          <a:xfrm>
            <a:off x="3428992" y="5572140"/>
            <a:ext cx="1785950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DIAGUITAS</a:t>
            </a:r>
            <a:endParaRPr lang="es-CL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9" name="Picture 10" descr="http://www.elciudadano.cl/imagenes/aymar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000108"/>
            <a:ext cx="2460812" cy="199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 descr="http://www.mega4up.com.ar/imagenes1/diagui.jpg"/>
          <p:cNvPicPr>
            <a:picLocks noChangeAspect="1" noChangeArrowheads="1"/>
          </p:cNvPicPr>
          <p:nvPr/>
        </p:nvPicPr>
        <p:blipFill>
          <a:blip r:embed="rId5" cstate="print">
            <a:lum contrast="-20000"/>
          </a:blip>
          <a:srcRect/>
          <a:stretch>
            <a:fillRect/>
          </a:stretch>
        </p:blipFill>
        <p:spPr bwMode="auto">
          <a:xfrm>
            <a:off x="6215063" y="4509120"/>
            <a:ext cx="2533401" cy="204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3643306" y="1500174"/>
            <a:ext cx="142876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AIMARA</a:t>
            </a:r>
            <a:endParaRPr lang="es-CL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5214942" y="1571612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Flecha derecha"/>
          <p:cNvSpPr/>
          <p:nvPr/>
        </p:nvSpPr>
        <p:spPr>
          <a:xfrm rot="10800000">
            <a:off x="5357818" y="3571876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Flecha derecha"/>
          <p:cNvSpPr/>
          <p:nvPr/>
        </p:nvSpPr>
        <p:spPr>
          <a:xfrm>
            <a:off x="5357818" y="5643578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Rectángulo"/>
          <p:cNvSpPr>
            <a:spLocks noChangeArrowheads="1"/>
          </p:cNvSpPr>
          <p:nvPr/>
        </p:nvSpPr>
        <p:spPr bwMode="auto">
          <a:xfrm>
            <a:off x="1285852" y="214313"/>
            <a:ext cx="6143668" cy="6429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L" sz="3600" b="1" u="sng" dirty="0">
                <a:latin typeface="Times New Roman" pitchFamily="18" charset="0"/>
                <a:cs typeface="Times New Roman" pitchFamily="18" charset="0"/>
              </a:rPr>
              <a:t>AYMARAS  O AIMARAS</a:t>
            </a:r>
          </a:p>
        </p:txBody>
      </p:sp>
      <p:sp>
        <p:nvSpPr>
          <p:cNvPr id="8195" name="3 Rectángulo"/>
          <p:cNvSpPr>
            <a:spLocks noChangeArrowheads="1"/>
          </p:cNvSpPr>
          <p:nvPr/>
        </p:nvSpPr>
        <p:spPr bwMode="auto">
          <a:xfrm>
            <a:off x="5000628" y="3500438"/>
            <a:ext cx="3571875" cy="2677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s-CL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Existen en la actualidad  </a:t>
            </a:r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alrededor de 48.000 </a:t>
            </a:r>
            <a:r>
              <a:rPr lang="es-CL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habitantes  </a:t>
            </a:r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Aimaras </a:t>
            </a:r>
            <a:r>
              <a:rPr lang="es-CL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Chile. </a:t>
            </a:r>
            <a:endParaRPr lang="es-CL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CL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 localizan  </a:t>
            </a:r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CL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Parinacota, Arica e </a:t>
            </a:r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Iquique.</a:t>
            </a:r>
            <a:endParaRPr lang="es-CL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5 Rectángulo"/>
          <p:cNvSpPr>
            <a:spLocks noChangeArrowheads="1"/>
          </p:cNvSpPr>
          <p:nvPr/>
        </p:nvSpPr>
        <p:spPr bwMode="auto">
          <a:xfrm>
            <a:off x="4786314" y="1071546"/>
            <a:ext cx="4143375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Habitaban </a:t>
            </a:r>
            <a:r>
              <a:rPr lang="es-CL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zona  </a:t>
            </a:r>
            <a:r>
              <a:rPr lang="es-CL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del lago Titicaca , entre el occidente de Bolivia, </a:t>
            </a:r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L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sur del Perú, </a:t>
            </a:r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norte </a:t>
            </a:r>
            <a:r>
              <a:rPr lang="es-CL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 Chile y </a:t>
            </a:r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L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noroeste de Argentina</a:t>
            </a:r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CL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2" descr="http://www.indigenas.bioetica.org/images/inves8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000125"/>
            <a:ext cx="4143375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6 CuadroTexto"/>
          <p:cNvSpPr txBox="1">
            <a:spLocks noChangeArrowheads="1"/>
          </p:cNvSpPr>
          <p:nvPr/>
        </p:nvSpPr>
        <p:spPr bwMode="auto">
          <a:xfrm>
            <a:off x="611560" y="260648"/>
            <a:ext cx="77048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rgbClr val="C00000"/>
                </a:solidFill>
                <a:latin typeface="Futura Book" charset="0"/>
                <a:ea typeface="Calibri" pitchFamily="34" charset="0"/>
                <a:cs typeface="Times New Roman" pitchFamily="18" charset="0"/>
              </a:rPr>
              <a:t>AYMARA</a:t>
            </a:r>
          </a:p>
        </p:txBody>
      </p:sp>
      <p:sp>
        <p:nvSpPr>
          <p:cNvPr id="5123" name="8 CuadroTexto"/>
          <p:cNvSpPr txBox="1">
            <a:spLocks noChangeArrowheads="1"/>
          </p:cNvSpPr>
          <p:nvPr/>
        </p:nvSpPr>
        <p:spPr bwMode="auto">
          <a:xfrm>
            <a:off x="755576" y="1044575"/>
            <a:ext cx="808362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s-ES" sz="3200" b="1" dirty="0" err="1">
                <a:latin typeface="Times New Roman" pitchFamily="18" charset="0"/>
                <a:cs typeface="Times New Roman" pitchFamily="18" charset="0"/>
              </a:rPr>
              <a:t>aymara</a:t>
            </a:r>
            <a:r>
              <a:rPr lang="es-E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habitaron una gran extensión de territorio y se ubicaron </a:t>
            </a:r>
            <a:r>
              <a:rPr lang="es-ES" sz="3200" dirty="0" smtClean="0">
                <a:latin typeface="Times New Roman" pitchFamily="18" charset="0"/>
                <a:cs typeface="Times New Roman" pitchFamily="18" charset="0"/>
              </a:rPr>
              <a:t>en, 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s-ES" sz="3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puna (a 3800 msnm), la sierra y los  valles altos de la </a:t>
            </a:r>
            <a:r>
              <a:rPr lang="es-ES" sz="3200" dirty="0" err="1">
                <a:latin typeface="Times New Roman" pitchFamily="18" charset="0"/>
                <a:cs typeface="Times New Roman" pitchFamily="18" charset="0"/>
              </a:rPr>
              <a:t>precordillera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; los valles bajos y las ciudades del norte; los centros mineros y la costa. </a:t>
            </a:r>
          </a:p>
        </p:txBody>
      </p:sp>
      <p:pic>
        <p:nvPicPr>
          <p:cNvPr id="5125" name="Picture 4" descr="D:\1. Documentos\5. Pegas\Precolombino\WEB\Pueblos originarios\sierra chil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861048"/>
            <a:ext cx="3240360" cy="213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11 CuadroTexto"/>
          <p:cNvSpPr txBox="1">
            <a:spLocks noChangeArrowheads="1"/>
          </p:cNvSpPr>
          <p:nvPr/>
        </p:nvSpPr>
        <p:spPr bwMode="auto">
          <a:xfrm>
            <a:off x="5436096" y="4797152"/>
            <a:ext cx="23762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4000" dirty="0">
                <a:solidFill>
                  <a:srgbClr val="C00000"/>
                </a:solidFill>
                <a:latin typeface="Futura Book" charset="0"/>
              </a:rPr>
              <a:t>Altiplano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2 CuadroTexto"/>
          <p:cNvSpPr txBox="1">
            <a:spLocks noChangeArrowheads="1"/>
          </p:cNvSpPr>
          <p:nvPr/>
        </p:nvSpPr>
        <p:spPr bwMode="auto">
          <a:xfrm>
            <a:off x="3779912" y="332656"/>
            <a:ext cx="511256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2800" dirty="0">
                <a:latin typeface="Futura Book" charset="0"/>
              </a:rPr>
              <a:t>Los ancestros de los </a:t>
            </a:r>
            <a:r>
              <a:rPr lang="es-ES" sz="2800" b="1" dirty="0" err="1">
                <a:latin typeface="Futura Book" charset="0"/>
              </a:rPr>
              <a:t>aymara</a:t>
            </a:r>
            <a:r>
              <a:rPr lang="es-ES" sz="2800" dirty="0">
                <a:latin typeface="Futura Book" charset="0"/>
              </a:rPr>
              <a:t> nacen a orillas del lago Titicaca, como pequeñas aldeas que se desarrollaron de forma importante al ser influenciados por la cultura </a:t>
            </a:r>
            <a:r>
              <a:rPr lang="es-ES" sz="2800" b="1" dirty="0" err="1">
                <a:latin typeface="Futura Book" charset="0"/>
              </a:rPr>
              <a:t>Tiwanaku</a:t>
            </a:r>
            <a:r>
              <a:rPr lang="es-ES" sz="2800" dirty="0">
                <a:latin typeface="Futura Book" charset="0"/>
              </a:rPr>
              <a:t>.</a:t>
            </a:r>
          </a:p>
        </p:txBody>
      </p:sp>
      <p:pic>
        <p:nvPicPr>
          <p:cNvPr id="6147" name="Picture 2" descr="D:\1. Documentos\5. Pegas\Precolombino\WEB\Figuras incas\Tiwanaku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324036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4 CuadroTexto"/>
          <p:cNvSpPr txBox="1">
            <a:spLocks noChangeArrowheads="1"/>
          </p:cNvSpPr>
          <p:nvPr/>
        </p:nvSpPr>
        <p:spPr bwMode="auto">
          <a:xfrm>
            <a:off x="3779912" y="3717032"/>
            <a:ext cx="496855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Luego de la caída de </a:t>
            </a:r>
            <a:r>
              <a:rPr lang="es-ES" sz="2400" b="1" dirty="0" err="1">
                <a:latin typeface="Times New Roman" pitchFamily="18" charset="0"/>
                <a:cs typeface="Times New Roman" pitchFamily="18" charset="0"/>
              </a:rPr>
              <a:t>Tiwanaku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, estos ancestros de los </a:t>
            </a:r>
            <a:r>
              <a:rPr lang="es-ES" sz="2400" b="1" dirty="0" err="1">
                <a:latin typeface="Times New Roman" pitchFamily="18" charset="0"/>
                <a:cs typeface="Times New Roman" pitchFamily="18" charset="0"/>
              </a:rPr>
              <a:t>aymara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se juntaron en grupos y formaron los 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señoríos collas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, dentro de los cuales algunos llegaron a obtener mucho poder. Hacia el año 1400 d.C. fueron conquistados por los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Incas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50" name="Picture 5" descr="D:\1. Documentos\5. Pegas\Precolombino\WEB\Pueblos originarios\chullpa.jpg"/>
          <p:cNvPicPr>
            <a:picLocks noChangeAspect="1" noChangeArrowheads="1"/>
          </p:cNvPicPr>
          <p:nvPr/>
        </p:nvPicPr>
        <p:blipFill>
          <a:blip r:embed="rId3" cstate="print"/>
          <a:srcRect l="15312" t="16251" r="17188" b="26250"/>
          <a:stretch>
            <a:fillRect/>
          </a:stretch>
        </p:blipFill>
        <p:spPr bwMode="auto">
          <a:xfrm>
            <a:off x="395536" y="4005064"/>
            <a:ext cx="244827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6 CuadroTexto"/>
          <p:cNvSpPr txBox="1">
            <a:spLocks noChangeArrowheads="1"/>
          </p:cNvSpPr>
          <p:nvPr/>
        </p:nvSpPr>
        <p:spPr bwMode="auto">
          <a:xfrm>
            <a:off x="971600" y="3573016"/>
            <a:ext cx="1820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b="1" dirty="0" err="1">
                <a:latin typeface="Futura Book" charset="0"/>
              </a:rPr>
              <a:t>Tiwanaku</a:t>
            </a:r>
            <a:endParaRPr lang="es-ES" sz="2000" b="1" dirty="0">
              <a:latin typeface="Futura Book" charset="0"/>
            </a:endParaRPr>
          </a:p>
        </p:txBody>
      </p:sp>
      <p:sp>
        <p:nvSpPr>
          <p:cNvPr id="6152" name="7 CuadroTexto"/>
          <p:cNvSpPr txBox="1">
            <a:spLocks noChangeArrowheads="1"/>
          </p:cNvSpPr>
          <p:nvPr/>
        </p:nvSpPr>
        <p:spPr bwMode="auto">
          <a:xfrm>
            <a:off x="179512" y="6309320"/>
            <a:ext cx="3672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b="1" dirty="0">
                <a:latin typeface="Futura Book" charset="0"/>
              </a:rPr>
              <a:t>Chullpas o tumbas </a:t>
            </a:r>
            <a:r>
              <a:rPr lang="es-ES" sz="2000" b="1" dirty="0" err="1">
                <a:latin typeface="Futura Book" charset="0"/>
              </a:rPr>
              <a:t>aymaras</a:t>
            </a:r>
            <a:endParaRPr lang="es-ES" sz="2000" b="1" dirty="0">
              <a:latin typeface="Futura Boo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pload.wikimedia.org/wikipedia/commons/thumb/d/d4/Mujeres_aymara_con_siku_y_caja_-_flickr-photos-micahmacallen-85524669_%28CC-BY-SA%29.jpg/250px-Mujeres_aymara_con_siku_y_caja_-_flickr-photos-micahmacallen-85524669_%28CC-BY-SA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1571625"/>
            <a:ext cx="23812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4 Rectángulo"/>
          <p:cNvSpPr>
            <a:spLocks noChangeArrowheads="1"/>
          </p:cNvSpPr>
          <p:nvPr/>
        </p:nvSpPr>
        <p:spPr bwMode="auto">
          <a:xfrm>
            <a:off x="428596" y="1285860"/>
            <a:ext cx="5143500" cy="36004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CL" b="1" dirty="0">
                <a:solidFill>
                  <a:srgbClr val="C00000"/>
                </a:solidFill>
              </a:rPr>
              <a:t>-</a:t>
            </a:r>
            <a:r>
              <a:rPr lang="es-C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Practicaban la  agricultura y  la </a:t>
            </a:r>
            <a:r>
              <a:rPr lang="es-CL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ganadería.</a:t>
            </a:r>
            <a:endParaRPr lang="es-CL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CL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C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En los valles  </a:t>
            </a:r>
            <a:r>
              <a:rPr lang="es-CL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obtenían: ají</a:t>
            </a:r>
            <a:r>
              <a:rPr lang="es-C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 frijoles, calabazas,  papa, </a:t>
            </a:r>
            <a:r>
              <a:rPr lang="es-CL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quínoa  </a:t>
            </a:r>
            <a:r>
              <a:rPr lang="es-CL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  coca.</a:t>
            </a:r>
          </a:p>
          <a:p>
            <a:endParaRPr lang="es-CL" b="1" dirty="0">
              <a:solidFill>
                <a:srgbClr val="C00000"/>
              </a:solidFill>
            </a:endParaRPr>
          </a:p>
          <a:p>
            <a:r>
              <a:rPr lang="es-CL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9220" name="5 CuadroTexto"/>
          <p:cNvSpPr txBox="1">
            <a:spLocks noChangeArrowheads="1"/>
          </p:cNvSpPr>
          <p:nvPr/>
        </p:nvSpPr>
        <p:spPr bwMode="auto">
          <a:xfrm>
            <a:off x="571500" y="5286375"/>
            <a:ext cx="7858125" cy="1200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CL" b="1" dirty="0">
                <a:solidFill>
                  <a:srgbClr val="C00000"/>
                </a:solidFill>
              </a:rPr>
              <a:t>-</a:t>
            </a:r>
            <a:r>
              <a:rPr lang="es-CL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Trabajan </a:t>
            </a:r>
            <a:r>
              <a:rPr lang="es-CL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 ganadería de </a:t>
            </a:r>
            <a:r>
              <a:rPr lang="es-CL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llamas y  alpacas.</a:t>
            </a:r>
            <a:endParaRPr lang="es-CL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6 CuadroTexto"/>
          <p:cNvSpPr txBox="1">
            <a:spLocks noChangeArrowheads="1"/>
          </p:cNvSpPr>
          <p:nvPr/>
        </p:nvSpPr>
        <p:spPr bwMode="auto">
          <a:xfrm>
            <a:off x="714375" y="500063"/>
            <a:ext cx="4429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600" b="1" u="sng" dirty="0" smtClean="0">
                <a:latin typeface="Times New Roman" pitchFamily="18" charset="0"/>
                <a:cs typeface="Times New Roman" pitchFamily="18" charset="0"/>
              </a:rPr>
              <a:t>ECONOMÍA</a:t>
            </a:r>
            <a:endParaRPr lang="es-CL" sz="36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Rectángulo"/>
          <p:cNvSpPr>
            <a:spLocks noChangeArrowheads="1"/>
          </p:cNvSpPr>
          <p:nvPr/>
        </p:nvSpPr>
        <p:spPr bwMode="auto">
          <a:xfrm>
            <a:off x="500063" y="1357313"/>
            <a:ext cx="8286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/>
              <a:t/>
            </a:r>
            <a:br>
              <a:rPr lang="es-CL"/>
            </a:br>
            <a:r>
              <a:rPr lang="es-CL"/>
              <a:t/>
            </a:r>
            <a:br>
              <a:rPr lang="es-CL"/>
            </a:br>
            <a:endParaRPr lang="es-CL"/>
          </a:p>
        </p:txBody>
      </p:sp>
      <p:sp>
        <p:nvSpPr>
          <p:cNvPr id="10243" name="3 Rectángulo"/>
          <p:cNvSpPr>
            <a:spLocks noChangeArrowheads="1"/>
          </p:cNvSpPr>
          <p:nvPr/>
        </p:nvSpPr>
        <p:spPr bwMode="auto">
          <a:xfrm>
            <a:off x="357158" y="1071546"/>
            <a:ext cx="5715030" cy="41132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s-CL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Textilería</a:t>
            </a:r>
            <a:r>
              <a:rPr lang="es-C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s-CL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  colores y diseños.</a:t>
            </a:r>
          </a:p>
          <a:p>
            <a:pPr>
              <a:buFontTx/>
              <a:buChar char="-"/>
            </a:pPr>
            <a:endParaRPr lang="es-CL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C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Tejieron:</a:t>
            </a:r>
          </a:p>
          <a:p>
            <a:pPr>
              <a:buFontTx/>
              <a:buChar char="-"/>
            </a:pPr>
            <a:r>
              <a:rPr lang="es-C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L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C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amisas </a:t>
            </a:r>
            <a:r>
              <a:rPr lang="es-CL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 lana de camélido.</a:t>
            </a:r>
          </a:p>
          <a:p>
            <a:pPr>
              <a:buFontTx/>
              <a:buChar char="-"/>
            </a:pPr>
            <a:endParaRPr lang="es-CL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s-CL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Fajas para  la cintura.</a:t>
            </a:r>
          </a:p>
          <a:p>
            <a:pPr>
              <a:buFontTx/>
              <a:buChar char="-"/>
            </a:pPr>
            <a:endParaRPr lang="es-CL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s-CL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Bolsas llamadas chuspas donde guardaban  todo tipo de </a:t>
            </a:r>
            <a:r>
              <a:rPr lang="es-C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hierbas.</a:t>
            </a:r>
            <a:endParaRPr lang="es-CL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2" descr="tejido ayma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1214422"/>
            <a:ext cx="135730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7 CuadroTexto"/>
          <p:cNvSpPr txBox="1">
            <a:spLocks noChangeArrowheads="1"/>
          </p:cNvSpPr>
          <p:nvPr/>
        </p:nvSpPr>
        <p:spPr bwMode="auto">
          <a:xfrm>
            <a:off x="285720" y="5429264"/>
            <a:ext cx="8358187" cy="954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s-CL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s-CL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Hicieron sandalias de cuero,  gorros y adornos como joyas, vasos y bastones de mando de plata. </a:t>
            </a:r>
          </a:p>
        </p:txBody>
      </p:sp>
      <p:sp>
        <p:nvSpPr>
          <p:cNvPr id="10246" name="9 CuadroTexto"/>
          <p:cNvSpPr txBox="1">
            <a:spLocks noChangeArrowheads="1"/>
          </p:cNvSpPr>
          <p:nvPr/>
        </p:nvSpPr>
        <p:spPr bwMode="auto">
          <a:xfrm>
            <a:off x="2428875" y="285750"/>
            <a:ext cx="4429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600" b="1" u="sng" dirty="0">
                <a:latin typeface="Times New Roman" pitchFamily="18" charset="0"/>
                <a:cs typeface="Times New Roman" pitchFamily="18" charset="0"/>
              </a:rPr>
              <a:t>ARTE</a:t>
            </a:r>
            <a:endParaRPr lang="es-CL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ttp://www.profesorenlinea.cl/imagenchilehistoria/Atacame%F1os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000372"/>
            <a:ext cx="2357454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5" grpId="0" animBg="1"/>
      <p:bldP spid="1024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356</TotalTime>
  <Words>870</Words>
  <Application>Microsoft Office PowerPoint</Application>
  <PresentationFormat>Presentación en pantalla (4:3)</PresentationFormat>
  <Paragraphs>110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Viajes</vt:lpstr>
      <vt:lpstr>SEÑORÍOS  DEL NORTE</vt:lpstr>
      <vt:lpstr>CHILE ANTES DE CHILE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Company>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 Ines</dc:creator>
  <cp:lastModifiedBy>PACKARD BELL</cp:lastModifiedBy>
  <cp:revision>52</cp:revision>
  <dcterms:created xsi:type="dcterms:W3CDTF">2011-02-25T22:39:13Z</dcterms:created>
  <dcterms:modified xsi:type="dcterms:W3CDTF">2017-03-21T00:21:45Z</dcterms:modified>
</cp:coreProperties>
</file>