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63" r:id="rId10"/>
    <p:sldId id="265" r:id="rId11"/>
    <p:sldId id="264" r:id="rId12"/>
    <p:sldId id="266" r:id="rId13"/>
    <p:sldId id="268"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p:normalViewPr>
  <p:slideViewPr>
    <p:cSldViewPr snapToGrid="0">
      <p:cViewPr varScale="1">
        <p:scale>
          <a:sx n="50" d="100"/>
          <a:sy n="50" d="100"/>
        </p:scale>
        <p:origin x="-50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35511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192849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4093206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08287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343390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296719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414174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14094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299118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114479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405311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362543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408330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143088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3345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364297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D6BEF2F-6C24-49C0-8152-7B69C243BD0C}" type="datetimeFigureOut">
              <a:rPr lang="es-ES" smtClean="0"/>
              <a:pPr/>
              <a:t>20/08/2015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8997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6BEF2F-6C24-49C0-8152-7B69C243BD0C}" type="datetimeFigureOut">
              <a:rPr lang="es-ES" smtClean="0"/>
              <a:pPr/>
              <a:t>20/08/2015</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E564F65-15A7-4355-9704-F52A37CA9AD6}" type="slidenum">
              <a:rPr lang="es-ES" smtClean="0"/>
              <a:pPr/>
              <a:t>‹Nº›</a:t>
            </a:fld>
            <a:endParaRPr lang="es-ES"/>
          </a:p>
        </p:txBody>
      </p:sp>
    </p:spTree>
    <p:extLst>
      <p:ext uri="{BB962C8B-B14F-4D97-AF65-F5344CB8AC3E}">
        <p14:creationId xmlns="" xmlns:p14="http://schemas.microsoft.com/office/powerpoint/2010/main" val="41680912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3555" y="1137902"/>
            <a:ext cx="8825658" cy="3329581"/>
          </a:xfrm>
        </p:spPr>
        <p:txBody>
          <a:bodyPr/>
          <a:lstStyle/>
          <a:p>
            <a:pPr algn="ctr"/>
            <a:r>
              <a:rPr lang="es-ES" b="1" dirty="0" smtClean="0"/>
              <a:t>República Conservadora</a:t>
            </a:r>
            <a:endParaRPr lang="es-ES" b="1" dirty="0"/>
          </a:p>
        </p:txBody>
      </p:sp>
      <p:sp>
        <p:nvSpPr>
          <p:cNvPr id="3" name="Subtítulo 2"/>
          <p:cNvSpPr>
            <a:spLocks noGrp="1"/>
          </p:cNvSpPr>
          <p:nvPr>
            <p:ph type="subTitle" idx="1"/>
          </p:nvPr>
        </p:nvSpPr>
        <p:spPr/>
        <p:txBody>
          <a:bodyPr>
            <a:normAutofit/>
          </a:bodyPr>
          <a:lstStyle/>
          <a:p>
            <a:pPr algn="ctr"/>
            <a:r>
              <a:rPr lang="es-ES" sz="4000" b="1" dirty="0" smtClean="0"/>
              <a:t>1831-1861</a:t>
            </a:r>
            <a:endParaRPr lang="es-ES" sz="4000" b="1" dirty="0"/>
          </a:p>
        </p:txBody>
      </p:sp>
      <p:sp>
        <p:nvSpPr>
          <p:cNvPr id="4" name="CuadroTexto 3"/>
          <p:cNvSpPr txBox="1"/>
          <p:nvPr/>
        </p:nvSpPr>
        <p:spPr>
          <a:xfrm>
            <a:off x="727364" y="531091"/>
            <a:ext cx="4006272" cy="738664"/>
          </a:xfrm>
          <a:prstGeom prst="rect">
            <a:avLst/>
          </a:prstGeom>
          <a:noFill/>
        </p:spPr>
        <p:txBody>
          <a:bodyPr wrap="square" rtlCol="0">
            <a:spAutoFit/>
          </a:bodyPr>
          <a:lstStyle/>
          <a:p>
            <a:r>
              <a:rPr lang="es-ES" sz="1400" dirty="0" smtClean="0"/>
              <a:t>Colegio SSCC – Providencia</a:t>
            </a:r>
          </a:p>
          <a:p>
            <a:r>
              <a:rPr lang="es-ES" sz="1400" dirty="0" smtClean="0"/>
              <a:t>Sector: Historia, Geografía y Cs. Sociales</a:t>
            </a:r>
          </a:p>
          <a:p>
            <a:r>
              <a:rPr lang="es-ES" sz="1400" dirty="0" smtClean="0"/>
              <a:t>Nivel: II º Medio</a:t>
            </a:r>
            <a:endParaRPr lang="es-ES" sz="1400" dirty="0"/>
          </a:p>
        </p:txBody>
      </p:sp>
    </p:spTree>
    <p:extLst>
      <p:ext uri="{BB962C8B-B14F-4D97-AF65-F5344CB8AC3E}">
        <p14:creationId xmlns="" xmlns:p14="http://schemas.microsoft.com/office/powerpoint/2010/main" val="242859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Disposiciones Generales</a:t>
            </a:r>
            <a:endParaRPr lang="es-ES" dirty="0"/>
          </a:p>
        </p:txBody>
      </p:sp>
      <p:sp>
        <p:nvSpPr>
          <p:cNvPr id="3" name="Marcador de contenido 2"/>
          <p:cNvSpPr>
            <a:spLocks noGrp="1"/>
          </p:cNvSpPr>
          <p:nvPr>
            <p:ph sz="half" idx="1"/>
          </p:nvPr>
        </p:nvSpPr>
        <p:spPr>
          <a:xfrm>
            <a:off x="772732" y="1584101"/>
            <a:ext cx="5911403" cy="4672237"/>
          </a:xfrm>
        </p:spPr>
        <p:txBody>
          <a:bodyPr>
            <a:noAutofit/>
          </a:bodyPr>
          <a:lstStyle/>
          <a:p>
            <a:pPr algn="just"/>
            <a:r>
              <a:rPr lang="es-CL" sz="2000" dirty="0"/>
              <a:t>Sistema de sufragio </a:t>
            </a:r>
            <a:r>
              <a:rPr lang="es-CL" sz="2000" b="1" dirty="0"/>
              <a:t>censitario</a:t>
            </a:r>
            <a:r>
              <a:rPr lang="es-CL" sz="2000" dirty="0"/>
              <a:t> e </a:t>
            </a:r>
            <a:r>
              <a:rPr lang="es-CL" sz="2000" b="1" dirty="0"/>
              <a:t>indirecto</a:t>
            </a:r>
            <a:r>
              <a:rPr lang="es-CL" sz="2000" dirty="0"/>
              <a:t> </a:t>
            </a:r>
            <a:endParaRPr lang="es-CL" sz="2000" dirty="0" smtClean="0"/>
          </a:p>
          <a:p>
            <a:pPr algn="just"/>
            <a:r>
              <a:rPr lang="es-CL" sz="2000" dirty="0"/>
              <a:t>La ciudadanía se reconocía sólo a los hombres mayores de 25 años si eran solteros, y a los 21 años si estaban casados; que contaran con patrimonio económico o un bien inmueble, y que supieran leer o escribir. </a:t>
            </a:r>
            <a:endParaRPr lang="es-CL" sz="2000" dirty="0" smtClean="0"/>
          </a:p>
          <a:p>
            <a:pPr algn="just"/>
            <a:r>
              <a:rPr lang="es-CL" sz="2000" dirty="0"/>
              <a:t>No existía la incompatibilidad parlamentaria, lo que permitía que diputados o senadores ocuparan, a la vez, otros cargos públicos. </a:t>
            </a:r>
            <a:endParaRPr lang="es-CL" sz="2000" dirty="0" smtClean="0"/>
          </a:p>
          <a:p>
            <a:pPr algn="just"/>
            <a:r>
              <a:rPr lang="es-CL" sz="2000" dirty="0"/>
              <a:t>Religión católica, apostólica y romana como oficial del Estado, con exclusión del ejercicio público de cualquier otra.</a:t>
            </a:r>
            <a:endParaRPr lang="es-ES" sz="2000" dirty="0"/>
          </a:p>
        </p:txBody>
      </p:sp>
      <p:pic>
        <p:nvPicPr>
          <p:cNvPr id="10" name="Imagen 9"/>
          <p:cNvPicPr>
            <a:picLocks noChangeAspect="1"/>
          </p:cNvPicPr>
          <p:nvPr/>
        </p:nvPicPr>
        <p:blipFill>
          <a:blip r:embed="rId2" cstate="print"/>
          <a:stretch>
            <a:fillRect/>
          </a:stretch>
        </p:blipFill>
        <p:spPr>
          <a:xfrm>
            <a:off x="7413557" y="1373510"/>
            <a:ext cx="3809256" cy="4756833"/>
          </a:xfrm>
          <a:prstGeom prst="rect">
            <a:avLst/>
          </a:prstGeom>
        </p:spPr>
      </p:pic>
    </p:spTree>
    <p:extLst>
      <p:ext uri="{BB962C8B-B14F-4D97-AF65-F5344CB8AC3E}">
        <p14:creationId xmlns="" xmlns:p14="http://schemas.microsoft.com/office/powerpoint/2010/main" val="69684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Poder Ejecutivo: Presidente de la República</a:t>
            </a:r>
            <a:endParaRPr lang="es-ES" dirty="0"/>
          </a:p>
        </p:txBody>
      </p:sp>
      <p:sp>
        <p:nvSpPr>
          <p:cNvPr id="3" name="Marcador de contenido 2"/>
          <p:cNvSpPr>
            <a:spLocks noGrp="1"/>
          </p:cNvSpPr>
          <p:nvPr>
            <p:ph idx="1"/>
          </p:nvPr>
        </p:nvSpPr>
        <p:spPr>
          <a:xfrm>
            <a:off x="1103312" y="2052918"/>
            <a:ext cx="10294491" cy="4656975"/>
          </a:xfrm>
        </p:spPr>
        <p:txBody>
          <a:bodyPr>
            <a:noAutofit/>
          </a:bodyPr>
          <a:lstStyle/>
          <a:p>
            <a:r>
              <a:rPr lang="es-CL" dirty="0"/>
              <a:t>Duraba cinco años en el cargo, con posibilidad de ser reelegido para un segundo período </a:t>
            </a:r>
            <a:r>
              <a:rPr lang="es-CL" dirty="0" smtClean="0"/>
              <a:t>inmediato</a:t>
            </a:r>
          </a:p>
          <a:p>
            <a:r>
              <a:rPr lang="es-CL" dirty="0"/>
              <a:t>Nombraba a los ministros y funcionarios públicos, entre ellos a los intendentes encargados del sistema </a:t>
            </a:r>
            <a:r>
              <a:rPr lang="es-CL" dirty="0" smtClean="0"/>
              <a:t>electoral</a:t>
            </a:r>
          </a:p>
          <a:p>
            <a:r>
              <a:rPr lang="es-CL" dirty="0"/>
              <a:t>Convocaba el funcionamiento del Congreso </a:t>
            </a:r>
            <a:r>
              <a:rPr lang="es-CL" dirty="0" smtClean="0"/>
              <a:t>Nacional</a:t>
            </a:r>
          </a:p>
          <a:p>
            <a:r>
              <a:rPr lang="es-CL" dirty="0"/>
              <a:t>Intervenía en la elección de los </a:t>
            </a:r>
            <a:r>
              <a:rPr lang="es-CL" dirty="0" smtClean="0"/>
              <a:t>jueces</a:t>
            </a:r>
          </a:p>
          <a:p>
            <a:r>
              <a:rPr lang="es-CL" dirty="0"/>
              <a:t>Gozaba de facultades extraordinarias, como la de declarar el </a:t>
            </a:r>
            <a:r>
              <a:rPr lang="es-CL" b="1" dirty="0"/>
              <a:t>estado de sitio </a:t>
            </a:r>
            <a:r>
              <a:rPr lang="es-CL" dirty="0"/>
              <a:t>y la de </a:t>
            </a:r>
            <a:r>
              <a:rPr lang="es-CL" b="1" dirty="0"/>
              <a:t>veto </a:t>
            </a:r>
            <a:r>
              <a:rPr lang="es-CL" dirty="0"/>
              <a:t>sobre las leyes emanadas del Congreso </a:t>
            </a:r>
            <a:r>
              <a:rPr lang="es-CL" dirty="0" smtClean="0"/>
              <a:t>Nacional</a:t>
            </a:r>
          </a:p>
          <a:p>
            <a:r>
              <a:rPr lang="es-CL" dirty="0"/>
              <a:t>Ejercía el derecho de patronato sobre </a:t>
            </a:r>
            <a:r>
              <a:rPr lang="es-CL" dirty="0" smtClean="0"/>
              <a:t>la Iglesia</a:t>
            </a:r>
          </a:p>
          <a:p>
            <a:r>
              <a:rPr lang="es-CL" dirty="0"/>
              <a:t>Comandaba las Fuerzas Armadas</a:t>
            </a:r>
            <a:endParaRPr lang="es-ES" dirty="0"/>
          </a:p>
        </p:txBody>
      </p:sp>
    </p:spTree>
    <p:extLst>
      <p:ext uri="{BB962C8B-B14F-4D97-AF65-F5344CB8AC3E}">
        <p14:creationId xmlns="" xmlns:p14="http://schemas.microsoft.com/office/powerpoint/2010/main" val="366525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Poder Legislativo: Senado y Cámara de Diputados</a:t>
            </a:r>
            <a:endParaRPr lang="es-ES" dirty="0"/>
          </a:p>
        </p:txBody>
      </p:sp>
      <p:sp>
        <p:nvSpPr>
          <p:cNvPr id="3" name="Marcador de contenido 2"/>
          <p:cNvSpPr>
            <a:spLocks noGrp="1"/>
          </p:cNvSpPr>
          <p:nvPr>
            <p:ph idx="1"/>
          </p:nvPr>
        </p:nvSpPr>
        <p:spPr/>
        <p:txBody>
          <a:bodyPr>
            <a:normAutofit/>
          </a:bodyPr>
          <a:lstStyle/>
          <a:p>
            <a:r>
              <a:rPr lang="es-CL" sz="2400" dirty="0"/>
              <a:t>Dictaba decretos y reglamentos necesarios para la aplicación de las </a:t>
            </a:r>
            <a:r>
              <a:rPr lang="es-CL" sz="2400" dirty="0" smtClean="0"/>
              <a:t>leyes</a:t>
            </a:r>
          </a:p>
          <a:p>
            <a:endParaRPr lang="es-CL" sz="2400" dirty="0"/>
          </a:p>
          <a:p>
            <a:r>
              <a:rPr lang="es-CL" sz="2400" dirty="0"/>
              <a:t>Podía interpelar a los ministros de </a:t>
            </a:r>
            <a:r>
              <a:rPr lang="es-CL" sz="2400" dirty="0" smtClean="0"/>
              <a:t>Estado</a:t>
            </a:r>
          </a:p>
          <a:p>
            <a:endParaRPr lang="es-CL" sz="2400" dirty="0"/>
          </a:p>
          <a:p>
            <a:r>
              <a:rPr lang="es-CL" sz="2400" dirty="0"/>
              <a:t>Dictaba las leyes periódicas, con las que se establecían anualmente los contingentes de las Fuerzas Armadas, el presupuesto de la nación y las contribuciones</a:t>
            </a:r>
            <a:endParaRPr lang="es-ES" sz="2400" dirty="0"/>
          </a:p>
        </p:txBody>
      </p:sp>
    </p:spTree>
    <p:extLst>
      <p:ext uri="{BB962C8B-B14F-4D97-AF65-F5344CB8AC3E}">
        <p14:creationId xmlns="" xmlns:p14="http://schemas.microsoft.com/office/powerpoint/2010/main" val="207434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360889" y="1946415"/>
            <a:ext cx="4834517" cy="3799313"/>
          </a:xfrm>
        </p:spPr>
        <p:txBody>
          <a:bodyPr>
            <a:normAutofit/>
          </a:bodyPr>
          <a:lstStyle/>
          <a:p>
            <a:pPr marL="0" indent="0">
              <a:buNone/>
            </a:pPr>
            <a:r>
              <a:rPr lang="es-ES" sz="2400" dirty="0" smtClean="0"/>
              <a:t>En síntesis la Constitución de 1833 era: </a:t>
            </a:r>
          </a:p>
          <a:p>
            <a:pPr>
              <a:buFont typeface="+mj-lt"/>
              <a:buAutoNum type="arabicPeriod"/>
            </a:pPr>
            <a:r>
              <a:rPr lang="es-ES" sz="2400" dirty="0" smtClean="0"/>
              <a:t>Presidencialista</a:t>
            </a:r>
          </a:p>
          <a:p>
            <a:pPr>
              <a:buFont typeface="+mj-lt"/>
              <a:buAutoNum type="arabicPeriod"/>
            </a:pPr>
            <a:r>
              <a:rPr lang="es-ES" sz="2400" dirty="0" smtClean="0"/>
              <a:t>Autoritaria</a:t>
            </a:r>
          </a:p>
          <a:p>
            <a:pPr>
              <a:buFont typeface="+mj-lt"/>
              <a:buAutoNum type="arabicPeriod"/>
            </a:pPr>
            <a:r>
              <a:rPr lang="es-ES" sz="2400" dirty="0" smtClean="0"/>
              <a:t>Conservadora</a:t>
            </a:r>
          </a:p>
          <a:p>
            <a:pPr>
              <a:buFont typeface="+mj-lt"/>
              <a:buAutoNum type="arabicPeriod"/>
            </a:pPr>
            <a:r>
              <a:rPr lang="es-ES" sz="2400" dirty="0" smtClean="0"/>
              <a:t>Aristocrática</a:t>
            </a:r>
            <a:endParaRPr lang="es-ES" sz="2400" dirty="0"/>
          </a:p>
        </p:txBody>
      </p:sp>
      <p:pic>
        <p:nvPicPr>
          <p:cNvPr id="5" name="Marcador de contenido 4"/>
          <p:cNvPicPr>
            <a:picLocks noGrp="1" noChangeAspect="1"/>
          </p:cNvPicPr>
          <p:nvPr>
            <p:ph sz="half" idx="2"/>
          </p:nvPr>
        </p:nvPicPr>
        <p:blipFill>
          <a:blip r:embed="rId2" cstate="print"/>
          <a:stretch>
            <a:fillRect/>
          </a:stretch>
        </p:blipFill>
        <p:spPr>
          <a:xfrm>
            <a:off x="6800045" y="1435100"/>
            <a:ext cx="3758978" cy="4821945"/>
          </a:xfrm>
          <a:prstGeom prst="rect">
            <a:avLst/>
          </a:prstGeom>
        </p:spPr>
      </p:pic>
    </p:spTree>
    <p:extLst>
      <p:ext uri="{BB962C8B-B14F-4D97-AF65-F5344CB8AC3E}">
        <p14:creationId xmlns="" xmlns:p14="http://schemas.microsoft.com/office/powerpoint/2010/main" val="158039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de clase</a:t>
            </a:r>
            <a:endParaRPr lang="es-ES" dirty="0"/>
          </a:p>
        </p:txBody>
      </p:sp>
      <p:sp>
        <p:nvSpPr>
          <p:cNvPr id="3" name="Marcador de contenido 2"/>
          <p:cNvSpPr>
            <a:spLocks noGrp="1"/>
          </p:cNvSpPr>
          <p:nvPr>
            <p:ph idx="1"/>
          </p:nvPr>
        </p:nvSpPr>
        <p:spPr/>
        <p:txBody>
          <a:bodyPr/>
          <a:lstStyle/>
          <a:p>
            <a:r>
              <a:rPr lang="es-CL" sz="2800" b="1" dirty="0"/>
              <a:t>1. Identificar </a:t>
            </a:r>
            <a:r>
              <a:rPr lang="es-CL" sz="2800" dirty="0"/>
              <a:t>las diferencias de concepción del período </a:t>
            </a:r>
            <a:endParaRPr lang="es-CL" sz="2800" b="1" dirty="0" smtClean="0"/>
          </a:p>
          <a:p>
            <a:pPr marL="0" indent="0">
              <a:buNone/>
            </a:pPr>
            <a:r>
              <a:rPr lang="es-CL" sz="2800" b="1" dirty="0" smtClean="0"/>
              <a:t>¿</a:t>
            </a:r>
            <a:r>
              <a:rPr lang="es-CL" sz="2800" b="1" dirty="0"/>
              <a:t>República conservadora o autoritaria</a:t>
            </a:r>
            <a:r>
              <a:rPr lang="es-CL" sz="2800" b="1" dirty="0" smtClean="0"/>
              <a:t>?</a:t>
            </a:r>
          </a:p>
          <a:p>
            <a:endParaRPr lang="es-ES" sz="2800" dirty="0"/>
          </a:p>
          <a:p>
            <a:r>
              <a:rPr lang="es-CL" sz="2800" b="1" dirty="0"/>
              <a:t>2. Caracterizar </a:t>
            </a:r>
            <a:r>
              <a:rPr lang="es-CL" sz="2800" dirty="0"/>
              <a:t>el </a:t>
            </a:r>
            <a:r>
              <a:rPr lang="es-CL" sz="2800" dirty="0" smtClean="0"/>
              <a:t>período </a:t>
            </a:r>
            <a:r>
              <a:rPr lang="es-CL" sz="2800" dirty="0"/>
              <a:t>y la Constitución de 1833 </a:t>
            </a:r>
            <a:endParaRPr lang="es-ES" sz="2800" dirty="0"/>
          </a:p>
          <a:p>
            <a:endParaRPr lang="es-ES" dirty="0"/>
          </a:p>
        </p:txBody>
      </p:sp>
    </p:spTree>
    <p:extLst>
      <p:ext uri="{BB962C8B-B14F-4D97-AF65-F5344CB8AC3E}">
        <p14:creationId xmlns="" xmlns:p14="http://schemas.microsoft.com/office/powerpoint/2010/main" val="31928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479089" cy="1400530"/>
          </a:xfrm>
        </p:spPr>
        <p:txBody>
          <a:bodyPr/>
          <a:lstStyle/>
          <a:p>
            <a:pPr algn="ctr"/>
            <a:r>
              <a:rPr lang="es-ES" dirty="0" smtClean="0"/>
              <a:t>República Conservadora… o Autoritaria</a:t>
            </a:r>
            <a:endParaRPr lang="es-ES" dirty="0"/>
          </a:p>
        </p:txBody>
      </p:sp>
      <p:pic>
        <p:nvPicPr>
          <p:cNvPr id="9" name="Marcador de contenido 8"/>
          <p:cNvPicPr>
            <a:picLocks noGrp="1" noChangeAspect="1"/>
          </p:cNvPicPr>
          <p:nvPr>
            <p:ph sz="half" idx="2"/>
          </p:nvPr>
        </p:nvPicPr>
        <p:blipFill>
          <a:blip r:embed="rId2" cstate="print"/>
          <a:stretch>
            <a:fillRect/>
          </a:stretch>
        </p:blipFill>
        <p:spPr>
          <a:xfrm>
            <a:off x="7096260" y="2024942"/>
            <a:ext cx="3052293" cy="4234857"/>
          </a:xfrm>
          <a:prstGeom prst="rect">
            <a:avLst/>
          </a:prstGeom>
        </p:spPr>
      </p:pic>
      <p:sp>
        <p:nvSpPr>
          <p:cNvPr id="12" name="CuadroTexto 11"/>
          <p:cNvSpPr txBox="1"/>
          <p:nvPr/>
        </p:nvSpPr>
        <p:spPr>
          <a:xfrm>
            <a:off x="5870623" y="5728951"/>
            <a:ext cx="3271234" cy="646331"/>
          </a:xfrm>
          <a:prstGeom prst="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dirty="0" smtClean="0">
                <a:solidFill>
                  <a:schemeClr val="bg1"/>
                </a:solidFill>
              </a:rPr>
              <a:t>Luis Vitale</a:t>
            </a:r>
          </a:p>
          <a:p>
            <a:r>
              <a:rPr lang="es-ES" dirty="0" smtClean="0">
                <a:solidFill>
                  <a:schemeClr val="bg1"/>
                </a:solidFill>
              </a:rPr>
              <a:t>1927-2010</a:t>
            </a:r>
          </a:p>
        </p:txBody>
      </p:sp>
      <p:pic>
        <p:nvPicPr>
          <p:cNvPr id="14" name="Marcador de contenido 13"/>
          <p:cNvPicPr>
            <a:picLocks noGrp="1" noChangeAspect="1"/>
          </p:cNvPicPr>
          <p:nvPr>
            <p:ph sz="half" idx="1"/>
          </p:nvPr>
        </p:nvPicPr>
        <p:blipFill>
          <a:blip r:embed="rId3" cstate="print"/>
          <a:stretch>
            <a:fillRect/>
          </a:stretch>
        </p:blipFill>
        <p:spPr>
          <a:xfrm>
            <a:off x="1637332" y="2011448"/>
            <a:ext cx="3226595" cy="4248351"/>
          </a:xfrm>
          <a:prstGeom prst="rect">
            <a:avLst/>
          </a:prstGeom>
        </p:spPr>
      </p:pic>
      <p:sp>
        <p:nvSpPr>
          <p:cNvPr id="15" name="CuadroTexto 14"/>
          <p:cNvSpPr txBox="1"/>
          <p:nvPr/>
        </p:nvSpPr>
        <p:spPr>
          <a:xfrm>
            <a:off x="794193" y="5726803"/>
            <a:ext cx="3271234" cy="646331"/>
          </a:xfrm>
          <a:prstGeom prst="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dirty="0" smtClean="0">
                <a:solidFill>
                  <a:schemeClr val="bg1"/>
                </a:solidFill>
              </a:rPr>
              <a:t>Simon Collier</a:t>
            </a:r>
          </a:p>
          <a:p>
            <a:r>
              <a:rPr lang="es-ES" dirty="0" smtClean="0">
                <a:solidFill>
                  <a:schemeClr val="bg1"/>
                </a:solidFill>
              </a:rPr>
              <a:t>1938-2003</a:t>
            </a:r>
          </a:p>
        </p:txBody>
      </p:sp>
    </p:spTree>
    <p:extLst>
      <p:ext uri="{BB962C8B-B14F-4D97-AF65-F5344CB8AC3E}">
        <p14:creationId xmlns="" xmlns:p14="http://schemas.microsoft.com/office/powerpoint/2010/main" val="181721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850006" y="953036"/>
            <a:ext cx="9955369" cy="5589432"/>
          </a:xfrm>
        </p:spPr>
        <p:txBody>
          <a:bodyPr>
            <a:normAutofit/>
          </a:bodyPr>
          <a:lstStyle/>
          <a:p>
            <a:pPr algn="just"/>
            <a:endParaRPr lang="es-ES" sz="2000" dirty="0" smtClean="0"/>
          </a:p>
          <a:p>
            <a:pPr marL="0" indent="0" algn="just">
              <a:buNone/>
            </a:pPr>
            <a:r>
              <a:rPr lang="es-ES" sz="2800" dirty="0" smtClean="0"/>
              <a:t>Con </a:t>
            </a:r>
            <a:r>
              <a:rPr lang="es-ES" sz="2800" dirty="0"/>
              <a:t>el triunfo de los "pelucones", conservadores, en la guerra civil de 1829, sobre los "pipiolos" o liberales, se inauguró el período de los </a:t>
            </a:r>
            <a:r>
              <a:rPr lang="es-ES" sz="2800" b="1" dirty="0">
                <a:solidFill>
                  <a:schemeClr val="bg1"/>
                </a:solidFill>
              </a:rPr>
              <a:t>gobiernos autoritarios </a:t>
            </a:r>
            <a:r>
              <a:rPr lang="es-ES" sz="2800" dirty="0"/>
              <a:t>(1831-1861) de los generales José Joaquín Prieto, Manuel Bulnes y del civil Manuel Montt. Su principal ideólogo fue Diego Portales, de ahí el nombre de "Era Portaliana" con que se conoce ese período en la Historia de Chile, paradigma de todos los gobiernos autoritarios hasta Pinochet.</a:t>
            </a:r>
          </a:p>
          <a:p>
            <a:pPr marL="0" indent="0">
              <a:buNone/>
            </a:pPr>
            <a:endParaRPr lang="es-ES" dirty="0" smtClean="0"/>
          </a:p>
          <a:p>
            <a:pPr marL="0" indent="0" algn="r">
              <a:buNone/>
            </a:pPr>
            <a:r>
              <a:rPr lang="es-ES" sz="2800" dirty="0" smtClean="0"/>
              <a:t>Luis Vitale, “Historia de la censura en Chile”.</a:t>
            </a:r>
            <a:endParaRPr lang="es-ES" sz="2800" dirty="0"/>
          </a:p>
        </p:txBody>
      </p:sp>
    </p:spTree>
    <p:extLst>
      <p:ext uri="{BB962C8B-B14F-4D97-AF65-F5344CB8AC3E}">
        <p14:creationId xmlns="" xmlns:p14="http://schemas.microsoft.com/office/powerpoint/2010/main" val="3920954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605307" y="1056068"/>
            <a:ext cx="10290220" cy="5200269"/>
          </a:xfrm>
        </p:spPr>
        <p:txBody>
          <a:bodyPr>
            <a:normAutofit/>
          </a:bodyPr>
          <a:lstStyle/>
          <a:p>
            <a:pPr marL="0" indent="0" algn="just">
              <a:buNone/>
            </a:pPr>
            <a:r>
              <a:rPr lang="es-ES" sz="2800" dirty="0" smtClean="0"/>
              <a:t>Chile </a:t>
            </a:r>
            <a:r>
              <a:rPr lang="es-ES" sz="2800" dirty="0"/>
              <a:t>en esta época gozaba de una buena reputación entre las demás naciones latinoamericanas – “la excepción honrosa en la América del Sur”, en la expresión de Juan Bautista Alberdi. Un historiador moderno (también argentino), Tulio Halperin Donghi, ratifica este concepto (…) al afirmar que la </a:t>
            </a:r>
            <a:r>
              <a:rPr lang="es-ES" sz="2800" b="1" dirty="0">
                <a:solidFill>
                  <a:schemeClr val="bg1"/>
                </a:solidFill>
              </a:rPr>
              <a:t>República Conservadora</a:t>
            </a:r>
            <a:r>
              <a:rPr lang="es-ES" sz="2800" dirty="0"/>
              <a:t> en Chile constituye “el éxito más considerable de la Hispanoamérica independiente”.</a:t>
            </a:r>
          </a:p>
          <a:p>
            <a:pPr marL="0" indent="0" algn="r">
              <a:buNone/>
            </a:pPr>
            <a:endParaRPr lang="es-ES" sz="2400" dirty="0" smtClean="0"/>
          </a:p>
          <a:p>
            <a:pPr marL="0" indent="0" algn="r">
              <a:buNone/>
            </a:pPr>
            <a:r>
              <a:rPr lang="es-ES" sz="2400" dirty="0" smtClean="0"/>
              <a:t>Simon </a:t>
            </a:r>
            <a:r>
              <a:rPr lang="es-ES" sz="2400" dirty="0"/>
              <a:t>Collier. “Gobierno y sociedad en Chile durante la República Conservadora 1830-1865”. </a:t>
            </a:r>
          </a:p>
          <a:p>
            <a:endParaRPr lang="es-ES" dirty="0"/>
          </a:p>
        </p:txBody>
      </p:sp>
    </p:spTree>
    <p:extLst>
      <p:ext uri="{BB962C8B-B14F-4D97-AF65-F5344CB8AC3E}">
        <p14:creationId xmlns="" xmlns:p14="http://schemas.microsoft.com/office/powerpoint/2010/main" val="38568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Características generales</a:t>
            </a:r>
            <a:endParaRPr lang="es-ES" dirty="0"/>
          </a:p>
        </p:txBody>
      </p:sp>
      <p:sp>
        <p:nvSpPr>
          <p:cNvPr id="6" name="Marcador de texto 5"/>
          <p:cNvSpPr>
            <a:spLocks noGrp="1"/>
          </p:cNvSpPr>
          <p:nvPr>
            <p:ph type="body" idx="1"/>
          </p:nvPr>
        </p:nvSpPr>
        <p:spPr>
          <a:xfrm>
            <a:off x="894984" y="1426369"/>
            <a:ext cx="4396338" cy="576262"/>
          </a:xfrm>
        </p:spPr>
        <p:txBody>
          <a:bodyPr/>
          <a:lstStyle/>
          <a:p>
            <a:r>
              <a:rPr lang="es-ES" dirty="0" smtClean="0"/>
              <a:t>Contexto</a:t>
            </a:r>
            <a:endParaRPr lang="es-ES" dirty="0"/>
          </a:p>
        </p:txBody>
      </p:sp>
      <p:sp>
        <p:nvSpPr>
          <p:cNvPr id="7" name="Marcador de contenido 6"/>
          <p:cNvSpPr>
            <a:spLocks noGrp="1"/>
          </p:cNvSpPr>
          <p:nvPr>
            <p:ph sz="half" idx="2"/>
          </p:nvPr>
        </p:nvSpPr>
        <p:spPr>
          <a:xfrm>
            <a:off x="914033" y="2228850"/>
            <a:ext cx="4396339" cy="2495282"/>
          </a:xfrm>
        </p:spPr>
        <p:txBody>
          <a:bodyPr>
            <a:noAutofit/>
          </a:bodyPr>
          <a:lstStyle/>
          <a:p>
            <a:r>
              <a:rPr lang="es-ES" sz="2000" dirty="0" smtClean="0"/>
              <a:t>Inestabilidad interna luego de la Independencia</a:t>
            </a:r>
          </a:p>
          <a:p>
            <a:r>
              <a:rPr lang="es-ES" sz="2000" dirty="0" smtClean="0"/>
              <a:t>Posturas políticas irreconciliables </a:t>
            </a:r>
          </a:p>
          <a:p>
            <a:r>
              <a:rPr lang="es-ES" sz="2000" dirty="0" smtClean="0"/>
              <a:t>Economía nacional desgastada tras décadas de enfrentamientos</a:t>
            </a:r>
            <a:endParaRPr lang="es-ES" sz="2000" dirty="0"/>
          </a:p>
        </p:txBody>
      </p:sp>
      <p:sp>
        <p:nvSpPr>
          <p:cNvPr id="8" name="Marcador de texto 7"/>
          <p:cNvSpPr>
            <a:spLocks noGrp="1"/>
          </p:cNvSpPr>
          <p:nvPr>
            <p:ph type="body" sz="quarter" idx="3"/>
          </p:nvPr>
        </p:nvSpPr>
        <p:spPr>
          <a:xfrm>
            <a:off x="971182" y="5099734"/>
            <a:ext cx="4396339" cy="576262"/>
          </a:xfrm>
        </p:spPr>
        <p:txBody>
          <a:bodyPr/>
          <a:lstStyle/>
          <a:p>
            <a:r>
              <a:rPr lang="es-ES" dirty="0" smtClean="0"/>
              <a:t>Batalla de Lircay</a:t>
            </a:r>
          </a:p>
          <a:p>
            <a:r>
              <a:rPr lang="es-ES" dirty="0" smtClean="0"/>
              <a:t>17 de abril de 1830</a:t>
            </a:r>
            <a:endParaRPr lang="es-ES" dirty="0"/>
          </a:p>
        </p:txBody>
      </p:sp>
      <p:pic>
        <p:nvPicPr>
          <p:cNvPr id="10" name="Marcador de contenido 9"/>
          <p:cNvPicPr>
            <a:picLocks noGrp="1" noChangeAspect="1"/>
          </p:cNvPicPr>
          <p:nvPr>
            <p:ph sz="quarter" idx="4"/>
          </p:nvPr>
        </p:nvPicPr>
        <p:blipFill>
          <a:blip r:embed="rId2" cstate="print"/>
          <a:stretch>
            <a:fillRect/>
          </a:stretch>
        </p:blipFill>
        <p:spPr>
          <a:xfrm>
            <a:off x="6292816" y="2193131"/>
            <a:ext cx="5007479" cy="3501733"/>
          </a:xfrm>
          <a:prstGeom prst="rect">
            <a:avLst/>
          </a:prstGeom>
        </p:spPr>
      </p:pic>
      <p:sp>
        <p:nvSpPr>
          <p:cNvPr id="11" name="Elipse 10"/>
          <p:cNvSpPr/>
          <p:nvPr/>
        </p:nvSpPr>
        <p:spPr>
          <a:xfrm>
            <a:off x="8809149" y="4031088"/>
            <a:ext cx="2665927" cy="24212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Triunfo </a:t>
            </a:r>
          </a:p>
          <a:p>
            <a:pPr algn="ctr"/>
            <a:r>
              <a:rPr lang="es-ES" dirty="0" smtClean="0"/>
              <a:t>Conservadores</a:t>
            </a:r>
            <a:endParaRPr lang="es-ES" dirty="0"/>
          </a:p>
        </p:txBody>
      </p:sp>
    </p:spTree>
    <p:extLst>
      <p:ext uri="{BB962C8B-B14F-4D97-AF65-F5344CB8AC3E}">
        <p14:creationId xmlns="" xmlns:p14="http://schemas.microsoft.com/office/powerpoint/2010/main" val="24323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Características </a:t>
            </a:r>
            <a:r>
              <a:rPr lang="es-ES" dirty="0" smtClean="0"/>
              <a:t>generales</a:t>
            </a:r>
            <a:r>
              <a:rPr lang="es-ES" dirty="0"/>
              <a:t/>
            </a:r>
            <a:br>
              <a:rPr lang="es-ES" dirty="0"/>
            </a:br>
            <a:r>
              <a:rPr lang="es-ES" dirty="0" smtClean="0"/>
              <a:t>Decenios conservadores</a:t>
            </a:r>
            <a:br>
              <a:rPr lang="es-ES" dirty="0" smtClean="0"/>
            </a:br>
            <a:endParaRPr lang="es-ES" dirty="0"/>
          </a:p>
        </p:txBody>
      </p:sp>
      <p:pic>
        <p:nvPicPr>
          <p:cNvPr id="5" name="Marcador de contenido 4"/>
          <p:cNvPicPr>
            <a:picLocks noGrp="1" noChangeAspect="1"/>
          </p:cNvPicPr>
          <p:nvPr>
            <p:ph sz="half" idx="1"/>
          </p:nvPr>
        </p:nvPicPr>
        <p:blipFill>
          <a:blip r:embed="rId2" cstate="print"/>
          <a:stretch>
            <a:fillRect/>
          </a:stretch>
        </p:blipFill>
        <p:spPr>
          <a:xfrm>
            <a:off x="1243805" y="2056092"/>
            <a:ext cx="2613445" cy="3266806"/>
          </a:xfrm>
          <a:prstGeom prst="rect">
            <a:avLst/>
          </a:prstGeom>
        </p:spPr>
      </p:pic>
      <p:pic>
        <p:nvPicPr>
          <p:cNvPr id="6" name="Marcador de contenido 5"/>
          <p:cNvPicPr>
            <a:picLocks noGrp="1" noChangeAspect="1"/>
          </p:cNvPicPr>
          <p:nvPr>
            <p:ph sz="half" idx="2"/>
          </p:nvPr>
        </p:nvPicPr>
        <p:blipFill>
          <a:blip r:embed="rId3" cstate="print"/>
          <a:stretch>
            <a:fillRect/>
          </a:stretch>
        </p:blipFill>
        <p:spPr>
          <a:xfrm>
            <a:off x="4577018" y="2056092"/>
            <a:ext cx="2746115" cy="3266807"/>
          </a:xfrm>
          <a:prstGeom prst="rect">
            <a:avLst/>
          </a:prstGeom>
        </p:spPr>
      </p:pic>
      <p:pic>
        <p:nvPicPr>
          <p:cNvPr id="7" name="Imagen 6"/>
          <p:cNvPicPr>
            <a:picLocks noChangeAspect="1"/>
          </p:cNvPicPr>
          <p:nvPr/>
        </p:nvPicPr>
        <p:blipFill>
          <a:blip r:embed="rId4" cstate="print"/>
          <a:stretch>
            <a:fillRect/>
          </a:stretch>
        </p:blipFill>
        <p:spPr>
          <a:xfrm>
            <a:off x="8042902" y="2056092"/>
            <a:ext cx="2620625" cy="3266807"/>
          </a:xfrm>
          <a:prstGeom prst="rect">
            <a:avLst/>
          </a:prstGeom>
        </p:spPr>
      </p:pic>
      <p:sp>
        <p:nvSpPr>
          <p:cNvPr id="8" name="Flecha izquierda y derecha 7"/>
          <p:cNvSpPr/>
          <p:nvPr/>
        </p:nvSpPr>
        <p:spPr>
          <a:xfrm>
            <a:off x="850007" y="5640947"/>
            <a:ext cx="10161430" cy="914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1831                                                                                                 1861   </a:t>
            </a:r>
            <a:endParaRPr lang="es-ES" sz="2400" dirty="0"/>
          </a:p>
        </p:txBody>
      </p:sp>
      <p:sp>
        <p:nvSpPr>
          <p:cNvPr id="9" name="CuadroTexto 8"/>
          <p:cNvSpPr txBox="1"/>
          <p:nvPr/>
        </p:nvSpPr>
        <p:spPr>
          <a:xfrm>
            <a:off x="386367" y="4825099"/>
            <a:ext cx="2537137" cy="369332"/>
          </a:xfrm>
          <a:prstGeom prst="rect">
            <a:avLst/>
          </a:prstGeom>
          <a:solidFill>
            <a:schemeClr val="bg2">
              <a:lumMod val="40000"/>
              <a:lumOff val="60000"/>
            </a:schemeClr>
          </a:solidFill>
        </p:spPr>
        <p:txBody>
          <a:bodyPr wrap="square" rtlCol="0">
            <a:spAutoFit/>
          </a:bodyPr>
          <a:lstStyle/>
          <a:p>
            <a:r>
              <a:rPr lang="es-ES" b="1" dirty="0" smtClean="0">
                <a:solidFill>
                  <a:schemeClr val="bg1"/>
                </a:solidFill>
              </a:rPr>
              <a:t>José Joaquín Prieto</a:t>
            </a:r>
            <a:endParaRPr lang="es-ES" b="1" dirty="0">
              <a:solidFill>
                <a:schemeClr val="bg1"/>
              </a:solidFill>
            </a:endParaRPr>
          </a:p>
        </p:txBody>
      </p:sp>
      <p:sp>
        <p:nvSpPr>
          <p:cNvPr id="10" name="CuadroTexto 9"/>
          <p:cNvSpPr txBox="1"/>
          <p:nvPr/>
        </p:nvSpPr>
        <p:spPr>
          <a:xfrm>
            <a:off x="3964550" y="4835831"/>
            <a:ext cx="2513523" cy="369332"/>
          </a:xfrm>
          <a:prstGeom prst="rect">
            <a:avLst/>
          </a:prstGeom>
          <a:solidFill>
            <a:schemeClr val="bg2">
              <a:lumMod val="40000"/>
              <a:lumOff val="60000"/>
            </a:schemeClr>
          </a:solidFill>
        </p:spPr>
        <p:txBody>
          <a:bodyPr wrap="square" rtlCol="0">
            <a:spAutoFit/>
          </a:bodyPr>
          <a:lstStyle/>
          <a:p>
            <a:r>
              <a:rPr lang="es-ES" b="1" dirty="0" smtClean="0">
                <a:solidFill>
                  <a:schemeClr val="bg1"/>
                </a:solidFill>
              </a:rPr>
              <a:t>Manuel Bulnes</a:t>
            </a:r>
            <a:endParaRPr lang="es-ES" b="1" dirty="0">
              <a:solidFill>
                <a:schemeClr val="bg1"/>
              </a:solidFill>
            </a:endParaRPr>
          </a:p>
        </p:txBody>
      </p:sp>
      <p:sp>
        <p:nvSpPr>
          <p:cNvPr id="11" name="CuadroTexto 10"/>
          <p:cNvSpPr txBox="1"/>
          <p:nvPr/>
        </p:nvSpPr>
        <p:spPr>
          <a:xfrm>
            <a:off x="7609283" y="4835831"/>
            <a:ext cx="2441551" cy="369332"/>
          </a:xfrm>
          <a:prstGeom prst="rect">
            <a:avLst/>
          </a:prstGeom>
          <a:solidFill>
            <a:schemeClr val="bg2">
              <a:lumMod val="40000"/>
              <a:lumOff val="60000"/>
            </a:schemeClr>
          </a:solidFill>
        </p:spPr>
        <p:txBody>
          <a:bodyPr wrap="square" rtlCol="0">
            <a:spAutoFit/>
          </a:bodyPr>
          <a:lstStyle/>
          <a:p>
            <a:r>
              <a:rPr lang="es-ES" b="1" dirty="0" smtClean="0">
                <a:solidFill>
                  <a:schemeClr val="bg1"/>
                </a:solidFill>
              </a:rPr>
              <a:t>Manuel Montt</a:t>
            </a:r>
            <a:endParaRPr lang="es-ES" b="1" dirty="0">
              <a:solidFill>
                <a:schemeClr val="bg1"/>
              </a:solidFill>
            </a:endParaRPr>
          </a:p>
        </p:txBody>
      </p:sp>
    </p:spTree>
    <p:extLst>
      <p:ext uri="{BB962C8B-B14F-4D97-AF65-F5344CB8AC3E}">
        <p14:creationId xmlns="" xmlns:p14="http://schemas.microsoft.com/office/powerpoint/2010/main" val="14834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generales</a:t>
            </a:r>
            <a:endParaRPr lang="es-ES" dirty="0"/>
          </a:p>
        </p:txBody>
      </p:sp>
      <p:sp>
        <p:nvSpPr>
          <p:cNvPr id="5" name="Marcador de contenido 4"/>
          <p:cNvSpPr>
            <a:spLocks noGrp="1"/>
          </p:cNvSpPr>
          <p:nvPr>
            <p:ph idx="1"/>
          </p:nvPr>
        </p:nvSpPr>
        <p:spPr>
          <a:xfrm>
            <a:off x="1103312" y="2052918"/>
            <a:ext cx="10036913" cy="4195481"/>
          </a:xfrm>
        </p:spPr>
        <p:txBody>
          <a:bodyPr>
            <a:normAutofit lnSpcReduction="10000"/>
          </a:bodyPr>
          <a:lstStyle/>
          <a:p>
            <a:r>
              <a:rPr lang="es-ES" sz="2400" dirty="0" smtClean="0"/>
              <a:t>Restablecer el orden interno</a:t>
            </a:r>
          </a:p>
          <a:p>
            <a:pPr lvl="1"/>
            <a:r>
              <a:rPr lang="es-ES" sz="2000" dirty="0"/>
              <a:t>Creación de una Constitución que representara los valores conservadores</a:t>
            </a:r>
          </a:p>
          <a:p>
            <a:pPr lvl="1"/>
            <a:r>
              <a:rPr lang="es-ES" sz="2000" dirty="0"/>
              <a:t>Sometimiento de la oposición liberal</a:t>
            </a:r>
          </a:p>
          <a:p>
            <a:pPr lvl="1"/>
            <a:r>
              <a:rPr lang="es-ES" sz="2000" dirty="0"/>
              <a:t>Acabar con el bandidaje que asolaba los campos en el centro-sur del país</a:t>
            </a:r>
          </a:p>
          <a:p>
            <a:endParaRPr lang="es-ES" sz="2400" dirty="0" smtClean="0"/>
          </a:p>
          <a:p>
            <a:r>
              <a:rPr lang="es-ES" sz="2400" dirty="0" smtClean="0"/>
              <a:t>Estabilizar la economía</a:t>
            </a:r>
          </a:p>
          <a:p>
            <a:endParaRPr lang="es-ES" sz="2400" dirty="0" smtClean="0"/>
          </a:p>
          <a:p>
            <a:r>
              <a:rPr lang="es-ES" sz="2400" dirty="0" smtClean="0"/>
              <a:t>Consolidar la soberanía nacional en el territorio</a:t>
            </a:r>
            <a:endParaRPr lang="es-ES" sz="2400" dirty="0"/>
          </a:p>
          <a:p>
            <a:endParaRPr lang="es-ES" dirty="0" smtClean="0"/>
          </a:p>
        </p:txBody>
      </p:sp>
    </p:spTree>
    <p:extLst>
      <p:ext uri="{BB962C8B-B14F-4D97-AF65-F5344CB8AC3E}">
        <p14:creationId xmlns="" xmlns:p14="http://schemas.microsoft.com/office/powerpoint/2010/main" val="19071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Constitución de 1833</a:t>
            </a:r>
            <a:endParaRPr lang="es-ES" dirty="0"/>
          </a:p>
        </p:txBody>
      </p:sp>
      <p:sp>
        <p:nvSpPr>
          <p:cNvPr id="3" name="Marcador de contenido 2"/>
          <p:cNvSpPr>
            <a:spLocks noGrp="1"/>
          </p:cNvSpPr>
          <p:nvPr>
            <p:ph idx="1"/>
          </p:nvPr>
        </p:nvSpPr>
        <p:spPr>
          <a:xfrm>
            <a:off x="1103312" y="2052918"/>
            <a:ext cx="9779336" cy="4195481"/>
          </a:xfrm>
        </p:spPr>
        <p:txBody>
          <a:bodyPr>
            <a:normAutofit/>
          </a:bodyPr>
          <a:lstStyle/>
          <a:p>
            <a:pPr algn="just"/>
            <a:r>
              <a:rPr lang="es-CL" sz="2400" i="1" dirty="0"/>
              <a:t>L</a:t>
            </a:r>
            <a:r>
              <a:rPr lang="es-CL" sz="2400" i="1" dirty="0" smtClean="0"/>
              <a:t>a </a:t>
            </a:r>
            <a:r>
              <a:rPr lang="es-CL" sz="2400" b="1" i="1" dirty="0"/>
              <a:t>Constitución</a:t>
            </a:r>
            <a:r>
              <a:rPr lang="es-CL" sz="2400" i="1" dirty="0"/>
              <a:t> es entendida como </a:t>
            </a:r>
            <a:r>
              <a:rPr lang="es-CL" sz="2400" b="1" i="1" dirty="0"/>
              <a:t>la ley fundamental donde se establecen los límites y el marco de acción de los poderes del Estado, así como los derechos fundamentales de sus </a:t>
            </a:r>
            <a:r>
              <a:rPr lang="es-CL" sz="2400" b="1" i="1" dirty="0" smtClean="0"/>
              <a:t>habitantes</a:t>
            </a:r>
            <a:r>
              <a:rPr lang="es-CL" sz="2400" i="1" dirty="0"/>
              <a:t>. </a:t>
            </a:r>
            <a:endParaRPr lang="es-CL" sz="2400" i="1" dirty="0" smtClean="0"/>
          </a:p>
          <a:p>
            <a:pPr algn="just"/>
            <a:endParaRPr lang="es-CL" sz="2400" i="1" dirty="0"/>
          </a:p>
          <a:p>
            <a:pPr algn="just"/>
            <a:r>
              <a:rPr lang="es-CL" sz="2400" dirty="0" smtClean="0"/>
              <a:t>Estado de Derecho: </a:t>
            </a:r>
            <a:r>
              <a:rPr lang="es-CL" sz="2400" dirty="0"/>
              <a:t>el Estado está sometido a un ordenamiento </a:t>
            </a:r>
            <a:r>
              <a:rPr lang="es-CL" sz="2400" dirty="0" smtClean="0"/>
              <a:t>jurídico.</a:t>
            </a:r>
            <a:endParaRPr lang="es-ES" sz="2400" dirty="0"/>
          </a:p>
        </p:txBody>
      </p:sp>
    </p:spTree>
    <p:extLst>
      <p:ext uri="{BB962C8B-B14F-4D97-AF65-F5344CB8AC3E}">
        <p14:creationId xmlns="" xmlns:p14="http://schemas.microsoft.com/office/powerpoint/2010/main" val="185734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1861</TotalTime>
  <Words>620</Words>
  <Application>Microsoft Office PowerPoint</Application>
  <PresentationFormat>Personalizado</PresentationFormat>
  <Paragraphs>73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Ion</vt:lpstr>
      <vt:lpstr>República Conservadora</vt:lpstr>
      <vt:lpstr>Objetivo de clase</vt:lpstr>
      <vt:lpstr>República Conservadora… o Autoritaria</vt:lpstr>
      <vt:lpstr>Diapositiva 4</vt:lpstr>
      <vt:lpstr>Diapositiva 5</vt:lpstr>
      <vt:lpstr>Características generales</vt:lpstr>
      <vt:lpstr>Características generales Decenios conservadores </vt:lpstr>
      <vt:lpstr>Objetivos generales</vt:lpstr>
      <vt:lpstr>Constitución de 1833</vt:lpstr>
      <vt:lpstr>Disposiciones Generales</vt:lpstr>
      <vt:lpstr>Poder Ejecutivo: Presidente de la República</vt:lpstr>
      <vt:lpstr>Poder Legislativo: Senado y Cámara de Diputados</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República Conservadora</dc:title>
  <dc:creator>ricardo quezada espinosa</dc:creator>
  <cp:lastModifiedBy>PACKARD BELL</cp:lastModifiedBy>
  <cp:revision>17</cp:revision>
  <dcterms:created xsi:type="dcterms:W3CDTF">2015-08-05T12:22:06Z</dcterms:created>
  <dcterms:modified xsi:type="dcterms:W3CDTF">2015-08-20T11:45:33Z</dcterms:modified>
</cp:coreProperties>
</file>