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-62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1252470"/>
            <a:ext cx="8915399" cy="2262781"/>
          </a:xfrm>
        </p:spPr>
        <p:txBody>
          <a:bodyPr/>
          <a:lstStyle/>
          <a:p>
            <a:r>
              <a:rPr lang="es-ES" dirty="0" smtClean="0"/>
              <a:t>Reformas Liberales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3901616"/>
            <a:ext cx="8915399" cy="1126283"/>
          </a:xfrm>
        </p:spPr>
        <p:txBody>
          <a:bodyPr/>
          <a:lstStyle/>
          <a:p>
            <a:r>
              <a:rPr lang="es-ES" dirty="0" smtClean="0"/>
              <a:t>República Liberal (1861-1891)</a:t>
            </a: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950912" y="32914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Colegio SSCC – Providencia</a:t>
            </a:r>
          </a:p>
          <a:p>
            <a:r>
              <a:rPr lang="es-ES" dirty="0"/>
              <a:t>Sector: Historia, Geografía y Cs. Sociales</a:t>
            </a:r>
          </a:p>
          <a:p>
            <a:r>
              <a:rPr lang="es-ES" dirty="0"/>
              <a:t>Nivel: II º Medio</a:t>
            </a:r>
          </a:p>
        </p:txBody>
      </p:sp>
    </p:spTree>
    <p:extLst>
      <p:ext uri="{BB962C8B-B14F-4D97-AF65-F5344CB8AC3E}">
        <p14:creationId xmlns:p14="http://schemas.microsoft.com/office/powerpoint/2010/main" xmlns="" val="97126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30806" y="1667299"/>
            <a:ext cx="8911687" cy="1280890"/>
          </a:xfrm>
        </p:spPr>
        <p:txBody>
          <a:bodyPr/>
          <a:lstStyle/>
          <a:p>
            <a:r>
              <a:rPr lang="es-ES" dirty="0" smtClean="0"/>
              <a:t>Objetivo de la clase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56637" y="3511640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2800" b="1" dirty="0"/>
              <a:t>Caracterizar</a:t>
            </a:r>
            <a:r>
              <a:rPr lang="es-CL" sz="2800" dirty="0"/>
              <a:t> las aspiraciones de reformas políticas por medio de la ampliación de las libertades públicas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xmlns="" val="1434597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34666" y="1412383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es-CL" sz="2800" dirty="0"/>
              <a:t>La llegada al poder de </a:t>
            </a:r>
            <a:r>
              <a:rPr lang="es-CL" sz="2800" dirty="0" smtClean="0"/>
              <a:t>los Liberales</a:t>
            </a:r>
            <a:r>
              <a:rPr lang="es-CL" sz="2800" dirty="0"/>
              <a:t> permitió poner en práctica el ideario liberal, expresado en un conjunto de reformas políticas y legales que entraron en abierto conflicto con la iglesia católica y los conservadores</a:t>
            </a:r>
            <a:r>
              <a:rPr lang="es-CL" sz="2800" dirty="0" smtClean="0"/>
              <a:t>.</a:t>
            </a:r>
          </a:p>
          <a:p>
            <a:pPr algn="just"/>
            <a:endParaRPr lang="es-CL" sz="2800" dirty="0"/>
          </a:p>
          <a:p>
            <a:pPr algn="just"/>
            <a:r>
              <a:rPr lang="es-CL" sz="2800" dirty="0" smtClean="0"/>
              <a:t>Objetivo principal: expansión y resguardo de las </a:t>
            </a:r>
            <a:r>
              <a:rPr lang="es-CL" sz="2800" b="1" dirty="0" smtClean="0"/>
              <a:t>libertades públicas y privadas 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xmlns="" val="10090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“Libertades públicas”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1" y="1545465"/>
            <a:ext cx="9336625" cy="5125791"/>
          </a:xfrm>
        </p:spPr>
        <p:txBody>
          <a:bodyPr>
            <a:normAutofit/>
          </a:bodyPr>
          <a:lstStyle/>
          <a:p>
            <a:pPr algn="just"/>
            <a:r>
              <a:rPr lang="es-CL" sz="2400" dirty="0"/>
              <a:t>El uso inicial del concepto de "libertades públicas", lo encontramos en Francia. La primera </a:t>
            </a:r>
            <a:r>
              <a:rPr lang="es-CL" sz="2400" dirty="0" smtClean="0"/>
              <a:t>vez </a:t>
            </a:r>
            <a:r>
              <a:rPr lang="es-CL" sz="2400" dirty="0"/>
              <a:t>que aparece el </a:t>
            </a:r>
            <a:r>
              <a:rPr lang="es-CL" sz="2400" dirty="0" smtClean="0"/>
              <a:t>término en </a:t>
            </a:r>
            <a:r>
              <a:rPr lang="es-CL" sz="2400" dirty="0"/>
              <a:t>un texto es en el artículo </a:t>
            </a:r>
            <a:r>
              <a:rPr lang="es-CL" sz="2400" dirty="0" smtClean="0"/>
              <a:t>25º </a:t>
            </a:r>
            <a:r>
              <a:rPr lang="es-CL" sz="2400" dirty="0"/>
              <a:t>de la Constitución </a:t>
            </a:r>
            <a:r>
              <a:rPr lang="es-CL" sz="2400" dirty="0" smtClean="0"/>
              <a:t>de </a:t>
            </a:r>
            <a:r>
              <a:rPr lang="es-CL" sz="2400" dirty="0"/>
              <a:t>1852, en donde se hace al Senado el guardián de la Constitución y de las libertades públicas</a:t>
            </a:r>
            <a:r>
              <a:rPr lang="es-CL" sz="2400" dirty="0" smtClean="0"/>
              <a:t>.</a:t>
            </a:r>
          </a:p>
          <a:p>
            <a:pPr algn="just"/>
            <a:r>
              <a:rPr lang="es-CL" sz="2400" dirty="0" smtClean="0"/>
              <a:t>Según Remedio Sánchez Ferris, los </a:t>
            </a:r>
            <a:r>
              <a:rPr lang="es-CL" sz="2400" dirty="0"/>
              <a:t>derechos-libertades públicas serían las que derivan directamente de la libertad humana y de su lógica manifestación exterior; son derechos que se exteriorizan que se ejercen con relación a los demás aunque no necesariamente en forma colectiva pero que, en todo caso, pueden lograr, y aspiran a </a:t>
            </a:r>
            <a:r>
              <a:rPr lang="es-CL" sz="2400" dirty="0" smtClean="0"/>
              <a:t>ello. (“Estudio sobre las libertades”)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596410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914400" eaLnBrk="0" fontAlgn="base" hangingPunct="0">
              <a:spcAft>
                <a:spcPct val="0"/>
              </a:spcAft>
            </a:pPr>
            <a:r>
              <a:rPr lang="es-ES" altLang="es-ES" dirty="0">
                <a:solidFill>
                  <a:srgbClr val="000000"/>
                </a:solidFill>
                <a:latin typeface="Calibri" panose="020F0502020204030204" pitchFamily="34" charset="0"/>
              </a:rPr>
              <a:t>Generalmente se han considerado como libertades públicas, las siguientes:</a:t>
            </a:r>
            <a:endParaRPr lang="es-ES" altLang="es-ES" dirty="0">
              <a:solidFill>
                <a:schemeClr val="tx1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764964" y="1931550"/>
            <a:ext cx="10302664" cy="392415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459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ES" altLang="es-E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1. Libertad ideológica</a:t>
            </a:r>
            <a:r>
              <a:rPr kumimoji="0" lang="es-ES" altLang="es-ES" sz="2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(religiosa)</a:t>
            </a:r>
            <a:endParaRPr kumimoji="0" lang="es-ES" alt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2. Libertad de enseñanza</a:t>
            </a:r>
            <a:endParaRPr kumimoji="0" lang="es-ES" alt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3. Libertad de cátedra</a:t>
            </a:r>
            <a:endParaRPr kumimoji="0" lang="es-ES" alt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4. Libertad de reunión</a:t>
            </a:r>
            <a:endParaRPr kumimoji="0" lang="es-ES" alt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5. Libertad de asociación ( destacan la asociación política y la sindical)</a:t>
            </a:r>
            <a:endParaRPr kumimoji="0" lang="es-ES" alt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6. Libertad personal, residencia</a:t>
            </a:r>
            <a:r>
              <a:rPr kumimoji="0" lang="es-ES" altLang="es-ES" sz="2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y</a:t>
            </a:r>
            <a:r>
              <a:rPr kumimoji="0" lang="es-ES" altLang="es-E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circulación.</a:t>
            </a:r>
            <a:endParaRPr kumimoji="0" lang="es-ES" alt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7. Libertad de expresión</a:t>
            </a:r>
            <a:endParaRPr kumimoji="0" lang="es-ES" alt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8. Derecho de petición</a:t>
            </a:r>
            <a:endParaRPr kumimoji="0" lang="es-ES" altLang="es-E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6197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107" y="213293"/>
            <a:ext cx="8911687" cy="1280890"/>
          </a:xfrm>
        </p:spPr>
        <p:txBody>
          <a:bodyPr/>
          <a:lstStyle/>
          <a:p>
            <a:r>
              <a:rPr lang="es-ES" dirty="0" smtClean="0"/>
              <a:t>Reformas liberales </a:t>
            </a:r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32108277"/>
              </p:ext>
            </p:extLst>
          </p:nvPr>
        </p:nvGraphicFramePr>
        <p:xfrm>
          <a:off x="2567002" y="1391809"/>
          <a:ext cx="8915400" cy="50568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15400"/>
              </a:tblGrid>
              <a:tr h="50568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1.  Estaban las reformas que apuntaban a disminuir el poder del </a:t>
                      </a:r>
                      <a:r>
                        <a:rPr lang="es-ES" sz="2000" dirty="0" smtClean="0">
                          <a:effectLst/>
                        </a:rPr>
                        <a:t>presidente:</a:t>
                      </a:r>
                      <a:endParaRPr lang="es-ES" sz="2000" dirty="0">
                        <a:effectLst/>
                      </a:endParaRPr>
                    </a:p>
                    <a:p>
                      <a:pPr marL="8001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lphaLcPeriod"/>
                      </a:pPr>
                      <a:r>
                        <a:rPr lang="es-MX" sz="2000" dirty="0" smtClean="0">
                          <a:effectLst/>
                        </a:rPr>
                        <a:t>Prohibición </a:t>
                      </a:r>
                      <a:r>
                        <a:rPr lang="es-MX" sz="2000" dirty="0">
                          <a:effectLst/>
                        </a:rPr>
                        <a:t>de la reelección inmediata del Presidente de la República, el cuál duraría sólo 5 años en su </a:t>
                      </a:r>
                      <a:r>
                        <a:rPr lang="es-MX" sz="2000" dirty="0" smtClean="0">
                          <a:effectLst/>
                        </a:rPr>
                        <a:t>cargo</a:t>
                      </a:r>
                    </a:p>
                    <a:p>
                      <a:pPr marL="45720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s-ES" sz="2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2. También estaban las reformas que apuntaban a aumentar el poder del Congreso y las prácticas parlamentarias:</a:t>
                      </a:r>
                      <a:endParaRPr lang="es-ES" sz="2000" dirty="0">
                        <a:effectLst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a. Incompatibilidad Parlamentaria, con el cargo de Ministro de Estado y cargos judiciales.</a:t>
                      </a:r>
                      <a:endParaRPr lang="es-ES" sz="2000" dirty="0">
                        <a:effectLst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b. Se rebajó el quórum necesario para que las cámaras puedan </a:t>
                      </a:r>
                      <a:r>
                        <a:rPr lang="es-MX" sz="2000" dirty="0" smtClean="0">
                          <a:effectLst/>
                        </a:rPr>
                        <a:t>sesionar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 smtClean="0">
                          <a:effectLst/>
                        </a:rPr>
                        <a:t>c</a:t>
                      </a:r>
                      <a:r>
                        <a:rPr lang="es-MX" sz="2000" dirty="0">
                          <a:effectLst/>
                        </a:rPr>
                        <a:t>. Las interpelaciones: Facultaba al  Congreso para fiscalizar la actuación de los ministros. 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96410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Reformas liberales 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2589212" y="1438835"/>
            <a:ext cx="8915400" cy="501404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es-MX" sz="2000" dirty="0"/>
              <a:t>3. E</a:t>
            </a:r>
            <a:r>
              <a:rPr lang="es-MX" sz="2000" dirty="0" smtClean="0"/>
              <a:t>staban </a:t>
            </a:r>
            <a:r>
              <a:rPr lang="es-MX" sz="2000" dirty="0"/>
              <a:t>las reformas que aumentaban la participación y derechos de los ciudadanos.</a:t>
            </a:r>
            <a:endParaRPr lang="es-ES" sz="2000" dirty="0"/>
          </a:p>
          <a:p>
            <a:pPr marL="114300" indent="0" algn="just">
              <a:lnSpc>
                <a:spcPct val="115000"/>
              </a:lnSpc>
              <a:buNone/>
            </a:pPr>
            <a:r>
              <a:rPr lang="es-MX" sz="2000" dirty="0"/>
              <a:t>a.  Se estableció la libertad de reunión, asociación y enseñanza.</a:t>
            </a:r>
            <a:endParaRPr lang="es-ES" sz="2000" dirty="0"/>
          </a:p>
          <a:p>
            <a:pPr marL="114300" indent="0" algn="just">
              <a:lnSpc>
                <a:spcPct val="115000"/>
              </a:lnSpc>
              <a:buNone/>
            </a:pPr>
            <a:r>
              <a:rPr lang="es-MX" sz="2000" dirty="0"/>
              <a:t>b. Ley orgánica de Tribunales: abolición del fuero </a:t>
            </a:r>
            <a:r>
              <a:rPr lang="es-MX" sz="2000" dirty="0" smtClean="0"/>
              <a:t>eclesiástico.</a:t>
            </a:r>
            <a:endParaRPr lang="es-ES" sz="2000" dirty="0" smtClean="0"/>
          </a:p>
          <a:p>
            <a:pPr marL="114300" indent="0" algn="just">
              <a:lnSpc>
                <a:spcPct val="115000"/>
              </a:lnSpc>
              <a:buNone/>
            </a:pPr>
            <a:r>
              <a:rPr lang="es-ES" sz="2000" dirty="0" smtClean="0"/>
              <a:t>c. </a:t>
            </a:r>
            <a:r>
              <a:rPr lang="es-MX" sz="2000" dirty="0" smtClean="0"/>
              <a:t>Se amplió </a:t>
            </a:r>
            <a:r>
              <a:rPr lang="es-MX" sz="2000" dirty="0"/>
              <a:t>el derecho a sufragio, ya no era más un requisito poseer bienes, sólo serían requisitos saber leer y escribir</a:t>
            </a:r>
            <a:r>
              <a:rPr lang="es-MX" sz="2000" dirty="0" smtClean="0"/>
              <a:t>.</a:t>
            </a:r>
          </a:p>
          <a:p>
            <a:pPr marL="114300" indent="0" algn="just">
              <a:lnSpc>
                <a:spcPct val="115000"/>
              </a:lnSpc>
              <a:buNone/>
            </a:pPr>
            <a:endParaRPr lang="es-ES" sz="2000" dirty="0" smtClean="0"/>
          </a:p>
          <a:p>
            <a:pPr marL="114300" indent="0" algn="just">
              <a:lnSpc>
                <a:spcPct val="115000"/>
              </a:lnSpc>
              <a:buNone/>
            </a:pPr>
            <a:r>
              <a:rPr lang="es-ES" sz="2000" dirty="0" smtClean="0"/>
              <a:t>4. Por último, estaban las Leyes Laicas. </a:t>
            </a:r>
          </a:p>
          <a:p>
            <a:pPr marL="114300" indent="0" algn="just">
              <a:lnSpc>
                <a:spcPct val="115000"/>
              </a:lnSpc>
              <a:buNone/>
            </a:pPr>
            <a:r>
              <a:rPr lang="es-ES" sz="2000" dirty="0" smtClean="0"/>
              <a:t>a. Ley de Cementerios Laicos (1883)</a:t>
            </a:r>
          </a:p>
          <a:p>
            <a:pPr marL="114300" indent="0" algn="just">
              <a:lnSpc>
                <a:spcPct val="115000"/>
              </a:lnSpc>
              <a:buNone/>
            </a:pPr>
            <a:r>
              <a:rPr lang="es-ES" sz="2000" dirty="0" smtClean="0"/>
              <a:t>b. Ley de Matrimonio civil (1884)</a:t>
            </a:r>
          </a:p>
          <a:p>
            <a:pPr marL="114300" indent="0" algn="just">
              <a:lnSpc>
                <a:spcPct val="115000"/>
              </a:lnSpc>
              <a:buNone/>
            </a:pPr>
            <a:r>
              <a:rPr lang="es-ES" sz="2000" dirty="0" smtClean="0"/>
              <a:t>c. Ley de Registro civil (1884)</a:t>
            </a:r>
            <a:endParaRPr lang="es-ES" sz="2000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206533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87807" y="135787"/>
            <a:ext cx="8911687" cy="1280890"/>
          </a:xfrm>
        </p:spPr>
        <p:txBody>
          <a:bodyPr/>
          <a:lstStyle/>
          <a:p>
            <a:r>
              <a:rPr lang="es-ES" dirty="0" smtClean="0"/>
              <a:t>Ejercicio de Lectura de fuentes y Argumentación</a:t>
            </a:r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30623694"/>
              </p:ext>
            </p:extLst>
          </p:nvPr>
        </p:nvGraphicFramePr>
        <p:xfrm>
          <a:off x="2589212" y="1416677"/>
          <a:ext cx="9336625" cy="5257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36625"/>
              </a:tblGrid>
              <a:tr h="44040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“El punto de partida [lógico y] natural en reformas de esta naturaleza [y] amplitud, está claramente indicado. </a:t>
                      </a:r>
                      <a:endParaRPr lang="es-ES" sz="2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Debemos [extender] el imperio del derecho común a todas sus aplicaciones, comenzando por incorporarlo en aquellas leyes que rigen la constitución del estado civil de todos los habitantes de la república. (…)</a:t>
                      </a:r>
                      <a:endParaRPr lang="es-ES" sz="2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Tengo la persuasión de que sabréis encontrar en vuestro patriotismo el estímulo bastante para llevar a cabo estas reformas destinadas a evitar el estallido de conflictos perturbadores, (…) haciéndolos reposar en bases de equidad [y] de justicia, que sin producir alarmas para las conciencias, amparen el derecho de cada uno de nuestros conciudadanos en todas sus [legitimas] manifestaciones.”</a:t>
                      </a:r>
                      <a:endParaRPr lang="es-ES" sz="20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Domingo Santa María</a:t>
                      </a:r>
                      <a:endParaRPr lang="es-ES" sz="20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000" u="sng" dirty="0">
                          <a:effectLst/>
                        </a:rPr>
                        <a:t>Discurso del Presidente de la República en la apertura del Congreso Nacional de 1883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92191558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116</TotalTime>
  <Words>593</Words>
  <Application>Microsoft Office PowerPoint</Application>
  <PresentationFormat>Personalizado</PresentationFormat>
  <Paragraphs>47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Espiral</vt:lpstr>
      <vt:lpstr>Reformas Liberales</vt:lpstr>
      <vt:lpstr>Objetivo de la clase</vt:lpstr>
      <vt:lpstr>Diapositiva 3</vt:lpstr>
      <vt:lpstr>“Libertades públicas”</vt:lpstr>
      <vt:lpstr>Generalmente se han considerado como libertades públicas, las siguientes:</vt:lpstr>
      <vt:lpstr>Reformas liberales </vt:lpstr>
      <vt:lpstr>Reformas liberales </vt:lpstr>
      <vt:lpstr>Ejercicio de Lectura de fuentes y Argumentación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Reformas Liberales</dc:title>
  <dc:creator>ricardo quezada espinosa</dc:creator>
  <cp:lastModifiedBy>PACKARD BELL</cp:lastModifiedBy>
  <cp:revision>11</cp:revision>
  <dcterms:created xsi:type="dcterms:W3CDTF">2015-09-21T14:34:00Z</dcterms:created>
  <dcterms:modified xsi:type="dcterms:W3CDTF">2015-09-29T23:31:13Z</dcterms:modified>
</cp:coreProperties>
</file>