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0" r:id="rId6"/>
    <p:sldId id="261" r:id="rId7"/>
    <p:sldId id="265" r:id="rId8"/>
    <p:sldId id="266" r:id="rId9"/>
    <p:sldId id="264"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660"/>
  </p:normalViewPr>
  <p:slideViewPr>
    <p:cSldViewPr snapToGrid="0">
      <p:cViewPr varScale="1">
        <p:scale>
          <a:sx n="50" d="100"/>
          <a:sy n="50" d="100"/>
        </p:scale>
        <p:origin x="-636"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52985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587896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280396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229343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2595859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013696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809243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2308870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005036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129127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607315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 xmlns:p14="http://schemas.microsoft.com/office/powerpoint/2010/main" val="344447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188296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 xmlns:p14="http://schemas.microsoft.com/office/powerpoint/2010/main" val="2411371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945334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572851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508550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smtClean="0"/>
              <a:pPr/>
              <a:t>8/20/2015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‹Nº›</a:t>
            </a:fld>
            <a:endParaRPr lang="en-US" dirty="0"/>
          </a:p>
        </p:txBody>
      </p:sp>
    </p:spTree>
    <p:extLst>
      <p:ext uri="{BB962C8B-B14F-4D97-AF65-F5344CB8AC3E}">
        <p14:creationId xmlns="" xmlns:p14="http://schemas.microsoft.com/office/powerpoint/2010/main" val="3306992825"/>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es.wikipedia.org/wiki/Andr%C3%A9s_de_Santa_Cruz" TargetMode="External"/><Relationship Id="rId2" Type="http://schemas.openxmlformats.org/officeDocument/2006/relationships/hyperlink" Target="https://es.wikipedia.org/wiki/Confederaci%C3%B3n_Per%C3%BA-Boliviana"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25880" y="2099256"/>
            <a:ext cx="8001000" cy="1828800"/>
          </a:xfrm>
        </p:spPr>
        <p:txBody>
          <a:bodyPr/>
          <a:lstStyle/>
          <a:p>
            <a:pPr>
              <a:spcBef>
                <a:spcPct val="50000"/>
              </a:spcBef>
            </a:pPr>
            <a:r>
              <a:rPr lang="es-ES_tradnl" altLang="es-ES" dirty="0">
                <a:latin typeface="Castellar" panose="020A0402060406010301" pitchFamily="18" charset="0"/>
              </a:rPr>
              <a:t>DIEGO PORTALES PALAZUELOS</a:t>
            </a:r>
          </a:p>
        </p:txBody>
      </p:sp>
      <p:sp>
        <p:nvSpPr>
          <p:cNvPr id="3" name="Subtítulo 2"/>
          <p:cNvSpPr>
            <a:spLocks noGrp="1"/>
          </p:cNvSpPr>
          <p:nvPr>
            <p:ph type="subTitle" idx="1"/>
          </p:nvPr>
        </p:nvSpPr>
        <p:spPr>
          <a:xfrm>
            <a:off x="594059" y="4114323"/>
            <a:ext cx="6400800" cy="1947333"/>
          </a:xfrm>
        </p:spPr>
        <p:txBody>
          <a:bodyPr>
            <a:normAutofit/>
          </a:bodyPr>
          <a:lstStyle/>
          <a:p>
            <a:pPr>
              <a:spcBef>
                <a:spcPct val="50000"/>
              </a:spcBef>
            </a:pPr>
            <a:r>
              <a:rPr lang="es-ES" altLang="es-ES" sz="4000" dirty="0" smtClean="0">
                <a:latin typeface="Castellar" panose="020A0402060406010301" pitchFamily="18" charset="0"/>
              </a:rPr>
              <a:t>        1793-1837</a:t>
            </a:r>
            <a:endParaRPr lang="es-ES" altLang="es-ES" sz="4000" dirty="0">
              <a:latin typeface="Castellar" panose="020A0402060406010301" pitchFamily="18" charset="0"/>
            </a:endParaRPr>
          </a:p>
        </p:txBody>
      </p:sp>
      <p:sp>
        <p:nvSpPr>
          <p:cNvPr id="4" name="CuadroTexto 3"/>
          <p:cNvSpPr txBox="1"/>
          <p:nvPr/>
        </p:nvSpPr>
        <p:spPr>
          <a:xfrm>
            <a:off x="459362" y="353296"/>
            <a:ext cx="4006272" cy="861774"/>
          </a:xfrm>
          <a:prstGeom prst="rect">
            <a:avLst/>
          </a:prstGeom>
          <a:noFill/>
        </p:spPr>
        <p:txBody>
          <a:bodyPr wrap="square" rtlCol="0">
            <a:spAutoFit/>
          </a:bodyPr>
          <a:lstStyle/>
          <a:p>
            <a:r>
              <a:rPr lang="es-ES" sz="1600" dirty="0" smtClean="0"/>
              <a:t>Colegio SSCC – Providencia</a:t>
            </a:r>
          </a:p>
          <a:p>
            <a:r>
              <a:rPr lang="es-ES" sz="1600" dirty="0" smtClean="0"/>
              <a:t>Sector: Historia, Geografía y Cs. Sociales</a:t>
            </a:r>
          </a:p>
          <a:p>
            <a:r>
              <a:rPr lang="es-ES" sz="1600" dirty="0" smtClean="0"/>
              <a:t>Nivel: IIº </a:t>
            </a:r>
            <a:r>
              <a:rPr lang="es-ES" sz="1600" dirty="0" smtClean="0"/>
              <a:t> Medio</a:t>
            </a:r>
            <a:endParaRPr lang="es-ES" sz="1600" dirty="0"/>
          </a:p>
        </p:txBody>
      </p:sp>
    </p:spTree>
    <p:extLst>
      <p:ext uri="{BB962C8B-B14F-4D97-AF65-F5344CB8AC3E}">
        <p14:creationId xmlns="" xmlns:p14="http://schemas.microsoft.com/office/powerpoint/2010/main" val="3777634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6788" y="433707"/>
            <a:ext cx="8534400" cy="1507067"/>
          </a:xfrm>
        </p:spPr>
        <p:txBody>
          <a:bodyPr/>
          <a:lstStyle/>
          <a:p>
            <a:r>
              <a:rPr lang="es-ES" dirty="0">
                <a:latin typeface="Castellar" panose="020A0402060406010301" pitchFamily="18" charset="0"/>
              </a:rPr>
              <a:t>Objetivos de la clase: </a:t>
            </a:r>
            <a:endParaRPr lang="es-ES" dirty="0"/>
          </a:p>
        </p:txBody>
      </p:sp>
      <p:sp>
        <p:nvSpPr>
          <p:cNvPr id="3" name="Marcador de contenido 2"/>
          <p:cNvSpPr>
            <a:spLocks noGrp="1"/>
          </p:cNvSpPr>
          <p:nvPr>
            <p:ph idx="1"/>
          </p:nvPr>
        </p:nvSpPr>
        <p:spPr>
          <a:xfrm>
            <a:off x="1159099" y="433707"/>
            <a:ext cx="9929611" cy="5086678"/>
          </a:xfrm>
        </p:spPr>
        <p:txBody>
          <a:bodyPr>
            <a:normAutofit/>
          </a:bodyPr>
          <a:lstStyle/>
          <a:p>
            <a:pPr marL="0" lvl="0" indent="0">
              <a:buNone/>
            </a:pPr>
            <a:endParaRPr lang="es-CL" sz="2800" b="1" dirty="0">
              <a:latin typeface="Century Gothic" panose="020B0502020202020204" pitchFamily="34" charset="0"/>
            </a:endParaRPr>
          </a:p>
          <a:p>
            <a:pPr lvl="0"/>
            <a:r>
              <a:rPr lang="es-CL" sz="2800" dirty="0">
                <a:latin typeface="Century Gothic" panose="020B0502020202020204" pitchFamily="34" charset="0"/>
              </a:rPr>
              <a:t>Caracterizar la figura de Diego Portales</a:t>
            </a:r>
          </a:p>
          <a:p>
            <a:pPr marL="0" lvl="0" indent="0">
              <a:buNone/>
            </a:pPr>
            <a:endParaRPr lang="es-ES" sz="2800" dirty="0">
              <a:latin typeface="Century Gothic" panose="020B0502020202020204" pitchFamily="34" charset="0"/>
            </a:endParaRPr>
          </a:p>
          <a:p>
            <a:pPr lvl="0"/>
            <a:r>
              <a:rPr lang="es-CL" sz="2800" dirty="0">
                <a:latin typeface="Century Gothic" panose="020B0502020202020204" pitchFamily="34" charset="0"/>
              </a:rPr>
              <a:t>Identificar el ideario político principal de la Republica Conservadora</a:t>
            </a:r>
            <a:endParaRPr lang="es-ES" sz="2800" dirty="0">
              <a:latin typeface="Century Gothic" panose="020B0502020202020204" pitchFamily="34" charset="0"/>
            </a:endParaRPr>
          </a:p>
        </p:txBody>
      </p:sp>
    </p:spTree>
    <p:extLst>
      <p:ext uri="{BB962C8B-B14F-4D97-AF65-F5344CB8AC3E}">
        <p14:creationId xmlns="" xmlns:p14="http://schemas.microsoft.com/office/powerpoint/2010/main" val="21391366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latin typeface="Castellar" panose="020A0402060406010301" pitchFamily="18" charset="0"/>
              </a:rPr>
              <a:t>Mentor de la República</a:t>
            </a:r>
            <a:endParaRPr lang="es-ES" dirty="0"/>
          </a:p>
        </p:txBody>
      </p:sp>
      <p:pic>
        <p:nvPicPr>
          <p:cNvPr id="6" name="Marcador de contenido 5"/>
          <p:cNvPicPr>
            <a:picLocks noGrp="1" noChangeAspect="1"/>
          </p:cNvPicPr>
          <p:nvPr>
            <p:ph sz="half" idx="2"/>
          </p:nvPr>
        </p:nvPicPr>
        <p:blipFill>
          <a:blip r:embed="rId2"/>
          <a:stretch>
            <a:fillRect/>
          </a:stretch>
        </p:blipFill>
        <p:spPr>
          <a:xfrm>
            <a:off x="6766669" y="672972"/>
            <a:ext cx="3816427" cy="3814360"/>
          </a:xfrm>
          <a:prstGeom prst="rect">
            <a:avLst/>
          </a:prstGeom>
        </p:spPr>
      </p:pic>
      <p:sp>
        <p:nvSpPr>
          <p:cNvPr id="5" name="CuadroTexto 4"/>
          <p:cNvSpPr txBox="1"/>
          <p:nvPr/>
        </p:nvSpPr>
        <p:spPr>
          <a:xfrm>
            <a:off x="334851" y="579549"/>
            <a:ext cx="5190186" cy="3785652"/>
          </a:xfrm>
          <a:prstGeom prst="rect">
            <a:avLst/>
          </a:prstGeom>
          <a:noFill/>
        </p:spPr>
        <p:txBody>
          <a:bodyPr wrap="square" rtlCol="0">
            <a:spAutoFit/>
          </a:bodyPr>
          <a:lstStyle/>
          <a:p>
            <a:r>
              <a:rPr lang="es-ES" altLang="es-ES" sz="2400" dirty="0">
                <a:latin typeface="Century Gothic" panose="020B0502020202020204" pitchFamily="34" charset="0"/>
              </a:rPr>
              <a:t>Diego José Pedro Víctor Portales y </a:t>
            </a:r>
            <a:r>
              <a:rPr lang="es-ES" altLang="es-ES" sz="2400" dirty="0" err="1">
                <a:latin typeface="Century Gothic" panose="020B0502020202020204" pitchFamily="34" charset="0"/>
              </a:rPr>
              <a:t>Palazuelos</a:t>
            </a:r>
            <a:r>
              <a:rPr lang="es-ES" altLang="es-ES" sz="2400" dirty="0">
                <a:latin typeface="Century Gothic" panose="020B0502020202020204" pitchFamily="34" charset="0"/>
              </a:rPr>
              <a:t> </a:t>
            </a:r>
            <a:r>
              <a:rPr lang="es-ES" altLang="es-ES" sz="2400" dirty="0" smtClean="0">
                <a:latin typeface="Century Gothic" panose="020B0502020202020204" pitchFamily="34" charset="0"/>
              </a:rPr>
              <a:t>fue un político chileno, </a:t>
            </a:r>
            <a:r>
              <a:rPr lang="es-ES" altLang="es-ES" sz="2400" dirty="0">
                <a:latin typeface="Century Gothic" panose="020B0502020202020204" pitchFamily="34" charset="0"/>
              </a:rPr>
              <a:t>comerciante y ministro de Estado, una de las figuras fundamentales de la organización política de su país. Personaje controvertido, es visto por muchos como el </a:t>
            </a:r>
            <a:r>
              <a:rPr lang="es-ES" altLang="es-ES" sz="2400" i="1" dirty="0">
                <a:latin typeface="Century Gothic" panose="020B0502020202020204" pitchFamily="34" charset="0"/>
              </a:rPr>
              <a:t>Organizador de la República</a:t>
            </a:r>
            <a:r>
              <a:rPr lang="es-ES" altLang="es-ES" sz="2400" dirty="0">
                <a:latin typeface="Century Gothic" panose="020B0502020202020204" pitchFamily="34" charset="0"/>
              </a:rPr>
              <a:t>, y por otros como un dictador tiránico.</a:t>
            </a:r>
          </a:p>
        </p:txBody>
      </p:sp>
    </p:spTree>
    <p:extLst>
      <p:ext uri="{BB962C8B-B14F-4D97-AF65-F5344CB8AC3E}">
        <p14:creationId xmlns="" xmlns:p14="http://schemas.microsoft.com/office/powerpoint/2010/main" val="3048020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57381" y="4965728"/>
            <a:ext cx="8534400" cy="1507067"/>
          </a:xfrm>
        </p:spPr>
        <p:txBody>
          <a:bodyPr/>
          <a:lstStyle/>
          <a:p>
            <a:r>
              <a:rPr lang="es-ES" dirty="0" smtClean="0">
                <a:latin typeface="Castellar" panose="020A0402060406010301" pitchFamily="18" charset="0"/>
              </a:rPr>
              <a:t>Antes de la política…</a:t>
            </a:r>
            <a:endParaRPr lang="es-ES" dirty="0">
              <a:latin typeface="Castellar" panose="020A0402060406010301" pitchFamily="18" charset="0"/>
            </a:endParaRPr>
          </a:p>
        </p:txBody>
      </p:sp>
      <p:sp>
        <p:nvSpPr>
          <p:cNvPr id="3" name="Marcador de contenido 2"/>
          <p:cNvSpPr>
            <a:spLocks noGrp="1"/>
          </p:cNvSpPr>
          <p:nvPr>
            <p:ph sz="half" idx="1"/>
          </p:nvPr>
        </p:nvSpPr>
        <p:spPr>
          <a:xfrm>
            <a:off x="6866071" y="886822"/>
            <a:ext cx="4937655" cy="3615267"/>
          </a:xfrm>
        </p:spPr>
        <p:txBody>
          <a:bodyPr>
            <a:normAutofit lnSpcReduction="10000"/>
          </a:bodyPr>
          <a:lstStyle/>
          <a:p>
            <a:pPr marL="0" indent="0">
              <a:buNone/>
            </a:pPr>
            <a:r>
              <a:rPr lang="es-CL" sz="2800" dirty="0"/>
              <a:t>Portales creía en la necesidad de un gobierno autoritario que pusiera orden al caos. Estas ideas le permitieron estrechar lazos con los conservadores, que coincidían con su visión. </a:t>
            </a:r>
            <a:endParaRPr lang="es-ES" sz="2800" dirty="0"/>
          </a:p>
          <a:p>
            <a:endParaRPr lang="es-ES" dirty="0"/>
          </a:p>
        </p:txBody>
      </p:sp>
      <p:sp>
        <p:nvSpPr>
          <p:cNvPr id="4" name="Marcador de contenido 3"/>
          <p:cNvSpPr>
            <a:spLocks noGrp="1"/>
          </p:cNvSpPr>
          <p:nvPr>
            <p:ph sz="half" idx="2"/>
          </p:nvPr>
        </p:nvSpPr>
        <p:spPr>
          <a:xfrm>
            <a:off x="354876" y="610730"/>
            <a:ext cx="5755345" cy="4410656"/>
          </a:xfrm>
        </p:spPr>
        <p:txBody>
          <a:bodyPr>
            <a:normAutofit lnSpcReduction="10000"/>
          </a:bodyPr>
          <a:lstStyle/>
          <a:p>
            <a:pPr marL="0" indent="0">
              <a:buNone/>
            </a:pPr>
            <a:r>
              <a:rPr lang="es-CL" sz="2400" dirty="0"/>
              <a:t>Diego Portales participó en el mundo de los negocios. En 1824, junto con su socio </a:t>
            </a:r>
            <a:r>
              <a:rPr lang="es-CL" sz="2400" b="1" u="sng" dirty="0"/>
              <a:t>José Luis </a:t>
            </a:r>
            <a:r>
              <a:rPr lang="es-CL" sz="2400" b="1" u="sng" dirty="0" smtClean="0"/>
              <a:t>Cea</a:t>
            </a:r>
            <a:r>
              <a:rPr lang="es-CL" sz="2400" dirty="0" smtClean="0"/>
              <a:t>, </a:t>
            </a:r>
            <a:r>
              <a:rPr lang="es-CL" sz="2400" dirty="0"/>
              <a:t>se adjudicó el monopolio o estanco del tabaco, licores, del té y los naipes, a cambio del compromiso de saldar la deuda que había contraído Chile con el Reino Unido. </a:t>
            </a:r>
            <a:endParaRPr lang="es-CL" sz="2400" dirty="0" smtClean="0"/>
          </a:p>
          <a:p>
            <a:pPr marL="0" indent="0">
              <a:buNone/>
            </a:pPr>
            <a:r>
              <a:rPr lang="es-CL" sz="2400" dirty="0" smtClean="0"/>
              <a:t>Pese </a:t>
            </a:r>
            <a:r>
              <a:rPr lang="es-CL" sz="2400" dirty="0"/>
              <a:t>al fracaso de este proyecto, Portales se mantuvo vinculado al mundo del comercio, círculo en el que ejerció gran influencia y difundió su visión sobre la crítica situación que experimentaba Chile.   </a:t>
            </a:r>
            <a:endParaRPr lang="es-ES" sz="2400" dirty="0"/>
          </a:p>
        </p:txBody>
      </p:sp>
    </p:spTree>
    <p:extLst>
      <p:ext uri="{BB962C8B-B14F-4D97-AF65-F5344CB8AC3E}">
        <p14:creationId xmlns="" xmlns:p14="http://schemas.microsoft.com/office/powerpoint/2010/main" val="25499248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89012" y="4754032"/>
            <a:ext cx="8534400" cy="1507067"/>
          </a:xfrm>
        </p:spPr>
        <p:txBody>
          <a:bodyPr/>
          <a:lstStyle/>
          <a:p>
            <a:r>
              <a:rPr lang="es-ES" dirty="0" smtClean="0">
                <a:latin typeface="Castellar" panose="020A0402060406010301" pitchFamily="18" charset="0"/>
              </a:rPr>
              <a:t>Solución </a:t>
            </a:r>
            <a:r>
              <a:rPr lang="es-ES" dirty="0" err="1" smtClean="0">
                <a:latin typeface="Castellar" panose="020A0402060406010301" pitchFamily="18" charset="0"/>
              </a:rPr>
              <a:t>Portaliana</a:t>
            </a:r>
            <a:endParaRPr lang="es-ES" dirty="0">
              <a:latin typeface="Castellar" panose="020A0402060406010301" pitchFamily="18" charset="0"/>
            </a:endParaRPr>
          </a:p>
        </p:txBody>
      </p:sp>
      <p:sp>
        <p:nvSpPr>
          <p:cNvPr id="3" name="Marcador de contenido 2"/>
          <p:cNvSpPr>
            <a:spLocks noGrp="1"/>
          </p:cNvSpPr>
          <p:nvPr>
            <p:ph sz="half" idx="1"/>
          </p:nvPr>
        </p:nvSpPr>
        <p:spPr>
          <a:xfrm>
            <a:off x="1770061" y="781050"/>
            <a:ext cx="4937655" cy="3950594"/>
          </a:xfrm>
        </p:spPr>
        <p:txBody>
          <a:bodyPr>
            <a:normAutofit/>
          </a:bodyPr>
          <a:lstStyle/>
          <a:p>
            <a:r>
              <a:rPr lang="es-CL" sz="3200" dirty="0">
                <a:latin typeface="Goudy Old Style" panose="02020502050305020303" pitchFamily="18" charset="0"/>
              </a:rPr>
              <a:t>Rol pedagógico del </a:t>
            </a:r>
            <a:r>
              <a:rPr lang="es-CL" sz="3200" dirty="0" smtClean="0">
                <a:latin typeface="Goudy Old Style" panose="02020502050305020303" pitchFamily="18" charset="0"/>
              </a:rPr>
              <a:t>Estado</a:t>
            </a:r>
          </a:p>
          <a:p>
            <a:r>
              <a:rPr lang="es-CL" sz="3200" dirty="0">
                <a:latin typeface="Goudy Old Style" panose="02020502050305020303" pitchFamily="18" charset="0"/>
              </a:rPr>
              <a:t>Fin del </a:t>
            </a:r>
            <a:r>
              <a:rPr lang="es-CL" sz="3200" dirty="0" smtClean="0">
                <a:latin typeface="Goudy Old Style" panose="02020502050305020303" pitchFamily="18" charset="0"/>
              </a:rPr>
              <a:t>personalismo</a:t>
            </a:r>
            <a:endParaRPr lang="es-CL" sz="3200" dirty="0">
              <a:latin typeface="Goudy Old Style" panose="02020502050305020303" pitchFamily="18" charset="0"/>
            </a:endParaRPr>
          </a:p>
          <a:p>
            <a:r>
              <a:rPr lang="es-CL" sz="3200" dirty="0">
                <a:latin typeface="Goudy Old Style" panose="02020502050305020303" pitchFamily="18" charset="0"/>
              </a:rPr>
              <a:t>Ideal de </a:t>
            </a:r>
            <a:r>
              <a:rPr lang="es-CL" sz="3200" dirty="0" smtClean="0">
                <a:latin typeface="Goudy Old Style" panose="02020502050305020303" pitchFamily="18" charset="0"/>
              </a:rPr>
              <a:t>orden</a:t>
            </a:r>
          </a:p>
          <a:p>
            <a:r>
              <a:rPr lang="es-CL" sz="3200" dirty="0" smtClean="0">
                <a:latin typeface="Goudy Old Style" panose="02020502050305020303" pitchFamily="18" charset="0"/>
              </a:rPr>
              <a:t>Autoritarismo</a:t>
            </a:r>
            <a:endParaRPr lang="es-CL" sz="3200" dirty="0">
              <a:latin typeface="Goudy Old Style" panose="02020502050305020303" pitchFamily="18" charset="0"/>
            </a:endParaRPr>
          </a:p>
          <a:p>
            <a:r>
              <a:rPr lang="es-CL" sz="3200" dirty="0">
                <a:latin typeface="Goudy Old Style" panose="02020502050305020303" pitchFamily="18" charset="0"/>
              </a:rPr>
              <a:t>Subordinación de las Fuerzas Armadas</a:t>
            </a:r>
            <a:endParaRPr lang="es-ES" sz="3200" dirty="0">
              <a:latin typeface="Goudy Old Style" panose="02020502050305020303" pitchFamily="18" charset="0"/>
            </a:endParaRPr>
          </a:p>
        </p:txBody>
      </p:sp>
    </p:spTree>
    <p:extLst>
      <p:ext uri="{BB962C8B-B14F-4D97-AF65-F5344CB8AC3E}">
        <p14:creationId xmlns="" xmlns:p14="http://schemas.microsoft.com/office/powerpoint/2010/main" val="18404959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1474480" y="279368"/>
            <a:ext cx="6985000" cy="1295400"/>
          </a:xfrm>
          <a:prstGeom prst="ellipse">
            <a:avLst/>
          </a:prstGeom>
          <a:solidFill>
            <a:schemeClr val="accent1"/>
          </a:solidFill>
          <a:ln w="9525">
            <a:solidFill>
              <a:schemeClr val="tx1"/>
            </a:solidFill>
            <a:round/>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400" b="1"/>
              <a:t> IDEOLOGÍA PORTALIANA </a:t>
            </a:r>
          </a:p>
          <a:p>
            <a:pPr algn="ctr" eaLnBrk="1" hangingPunct="1"/>
            <a:r>
              <a:rPr lang="es-ES_tradnl" altLang="es-ES" sz="2400" b="1"/>
              <a:t>A NIVEL NACIONAL</a:t>
            </a:r>
            <a:endParaRPr lang="es-ES" altLang="es-ES" sz="2400" b="1"/>
          </a:p>
        </p:txBody>
      </p:sp>
      <p:sp>
        <p:nvSpPr>
          <p:cNvPr id="3" name="Rectangle 6"/>
          <p:cNvSpPr>
            <a:spLocks noChangeArrowheads="1"/>
          </p:cNvSpPr>
          <p:nvPr/>
        </p:nvSpPr>
        <p:spPr bwMode="auto">
          <a:xfrm>
            <a:off x="1472332" y="2325361"/>
            <a:ext cx="6913563" cy="577850"/>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b="1"/>
              <a:t>Son los hechos los que dan cuerpo a las ideologías</a:t>
            </a:r>
            <a:endParaRPr lang="es-ES" altLang="es-ES" b="1"/>
          </a:p>
        </p:txBody>
      </p:sp>
      <p:sp>
        <p:nvSpPr>
          <p:cNvPr id="4" name="Rectangle 7"/>
          <p:cNvSpPr>
            <a:spLocks noChangeArrowheads="1"/>
          </p:cNvSpPr>
          <p:nvPr/>
        </p:nvSpPr>
        <p:spPr bwMode="auto">
          <a:xfrm>
            <a:off x="1474480" y="3108997"/>
            <a:ext cx="7272338" cy="649288"/>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b="1"/>
              <a:t>Hay que educar al pueblo primero, luego que haya Democracia</a:t>
            </a:r>
            <a:endParaRPr lang="es-ES" altLang="es-ES" b="1"/>
          </a:p>
        </p:txBody>
      </p:sp>
      <p:sp>
        <p:nvSpPr>
          <p:cNvPr id="5" name="Rectangle 8"/>
          <p:cNvSpPr>
            <a:spLocks noChangeArrowheads="1"/>
          </p:cNvSpPr>
          <p:nvPr/>
        </p:nvSpPr>
        <p:spPr bwMode="auto">
          <a:xfrm>
            <a:off x="1474480" y="4096443"/>
            <a:ext cx="6985000" cy="576262"/>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b="1"/>
              <a:t>Se debe obedecer al cargo, no a la persona</a:t>
            </a:r>
            <a:endParaRPr lang="es-ES" altLang="es-ES" b="1"/>
          </a:p>
        </p:txBody>
      </p:sp>
      <p:sp>
        <p:nvSpPr>
          <p:cNvPr id="6" name="Rectangle 9"/>
          <p:cNvSpPr>
            <a:spLocks noChangeArrowheads="1"/>
          </p:cNvSpPr>
          <p:nvPr/>
        </p:nvSpPr>
        <p:spPr bwMode="auto">
          <a:xfrm>
            <a:off x="1474480" y="4924818"/>
            <a:ext cx="7632700" cy="576262"/>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b="1"/>
              <a:t>Quien altere el orden público debe ser sancionado drásticamente</a:t>
            </a:r>
            <a:endParaRPr lang="es-ES" altLang="es-ES" b="1"/>
          </a:p>
        </p:txBody>
      </p:sp>
      <p:sp>
        <p:nvSpPr>
          <p:cNvPr id="7" name="Rectangle 10"/>
          <p:cNvSpPr>
            <a:spLocks noChangeArrowheads="1"/>
          </p:cNvSpPr>
          <p:nvPr/>
        </p:nvSpPr>
        <p:spPr bwMode="auto">
          <a:xfrm>
            <a:off x="1474480" y="5789210"/>
            <a:ext cx="7200900" cy="576263"/>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b="1"/>
              <a:t>El gobierno debe ser fuerte, centralizado, autoritario</a:t>
            </a:r>
            <a:endParaRPr lang="es-ES" altLang="es-ES" b="1"/>
          </a:p>
        </p:txBody>
      </p:sp>
      <p:sp>
        <p:nvSpPr>
          <p:cNvPr id="8" name="AutoShape 5"/>
          <p:cNvSpPr>
            <a:spLocks/>
          </p:cNvSpPr>
          <p:nvPr/>
        </p:nvSpPr>
        <p:spPr bwMode="auto">
          <a:xfrm>
            <a:off x="1187141" y="872330"/>
            <a:ext cx="287339" cy="5232255"/>
          </a:xfrm>
          <a:prstGeom prst="leftBracket">
            <a:avLst>
              <a:gd name="adj" fmla="val 148297"/>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eaLnBrk="1" hangingPunct="1"/>
            <a:endParaRPr lang="es-CL" altLang="es-ES"/>
          </a:p>
        </p:txBody>
      </p:sp>
      <p:sp>
        <p:nvSpPr>
          <p:cNvPr id="12" name="Line 11"/>
          <p:cNvSpPr>
            <a:spLocks noChangeShapeType="1"/>
          </p:cNvSpPr>
          <p:nvPr/>
        </p:nvSpPr>
        <p:spPr bwMode="auto">
          <a:xfrm>
            <a:off x="1187141" y="5227257"/>
            <a:ext cx="287339" cy="44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
        <p:nvSpPr>
          <p:cNvPr id="14" name="Line 11"/>
          <p:cNvSpPr>
            <a:spLocks noChangeShapeType="1"/>
          </p:cNvSpPr>
          <p:nvPr/>
        </p:nvSpPr>
        <p:spPr bwMode="auto">
          <a:xfrm>
            <a:off x="1184993" y="4375106"/>
            <a:ext cx="287339" cy="44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
        <p:nvSpPr>
          <p:cNvPr id="15" name="Line 11"/>
          <p:cNvSpPr>
            <a:spLocks noChangeShapeType="1"/>
          </p:cNvSpPr>
          <p:nvPr/>
        </p:nvSpPr>
        <p:spPr bwMode="auto">
          <a:xfrm>
            <a:off x="1184993" y="3460703"/>
            <a:ext cx="287339" cy="44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
        <p:nvSpPr>
          <p:cNvPr id="16" name="Line 11"/>
          <p:cNvSpPr>
            <a:spLocks noChangeShapeType="1"/>
          </p:cNvSpPr>
          <p:nvPr/>
        </p:nvSpPr>
        <p:spPr bwMode="auto">
          <a:xfrm>
            <a:off x="1184993" y="2662213"/>
            <a:ext cx="287339" cy="446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Tree>
    <p:extLst>
      <p:ext uri="{BB962C8B-B14F-4D97-AF65-F5344CB8AC3E}">
        <p14:creationId xmlns="" xmlns:p14="http://schemas.microsoft.com/office/powerpoint/2010/main" val="17142468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669701" y="425003"/>
            <a:ext cx="10985679" cy="5569397"/>
          </a:xfrm>
        </p:spPr>
        <p:txBody>
          <a:bodyPr>
            <a:noAutofit/>
          </a:bodyPr>
          <a:lstStyle/>
          <a:p>
            <a:pPr algn="just"/>
            <a:r>
              <a:rPr lang="es-ES" sz="2800" b="1" dirty="0" smtClean="0">
                <a:solidFill>
                  <a:schemeClr val="bg1"/>
                </a:solidFill>
              </a:rPr>
              <a:t>“Su actuación fue eminentemente realista y práctica. Nunca quiso para sí la Presidencia de la República y se limitó a gobernar como ministro durante dos breves períodos (1830-31 y 1835-37). Para él, lo primero fue restaurar un gobierno eficaz y realizador, situado por encima de teorías y banderías y por tanto, identificando por los grandes intereses nacionales. Lo cual supuso restablecer la respetabilidad de los funcionarios y la subordinación del ejército y sustituir el antiguo ideal de servicio al rey por el servicio al Estado. De esta suerte, las reformas sirvieron para consolidar el régimen establecido, en lugar de esperarse vanamente que de ellas surgiera un régimen ideal, como se había hecho hasta </a:t>
            </a:r>
            <a:r>
              <a:rPr lang="es-ES" sz="2800" b="1" dirty="0" smtClean="0">
                <a:solidFill>
                  <a:schemeClr val="bg1"/>
                </a:solidFill>
              </a:rPr>
              <a:t>entonces“.</a:t>
            </a:r>
            <a:endParaRPr lang="es-ES" sz="2800" b="1" dirty="0">
              <a:solidFill>
                <a:schemeClr val="bg1"/>
              </a:solidFill>
            </a:endParaRPr>
          </a:p>
        </p:txBody>
      </p:sp>
      <p:sp>
        <p:nvSpPr>
          <p:cNvPr id="4" name="CuadroTexto 3"/>
          <p:cNvSpPr txBox="1"/>
          <p:nvPr/>
        </p:nvSpPr>
        <p:spPr>
          <a:xfrm>
            <a:off x="2757420" y="5869815"/>
            <a:ext cx="6529589" cy="400110"/>
          </a:xfrm>
          <a:prstGeom prst="rect">
            <a:avLst/>
          </a:prstGeom>
          <a:noFill/>
        </p:spPr>
        <p:txBody>
          <a:bodyPr wrap="square" rtlCol="0">
            <a:spAutoFit/>
          </a:bodyPr>
          <a:lstStyle/>
          <a:p>
            <a:r>
              <a:rPr lang="es-ES" sz="2000" dirty="0" smtClean="0"/>
              <a:t>Bernardino Bravo Lira, “De Portales a Pinochet”. 1985</a:t>
            </a:r>
            <a:endParaRPr lang="es-ES" sz="2000" dirty="0"/>
          </a:p>
        </p:txBody>
      </p:sp>
    </p:spTree>
    <p:extLst>
      <p:ext uri="{BB962C8B-B14F-4D97-AF65-F5344CB8AC3E}">
        <p14:creationId xmlns="" xmlns:p14="http://schemas.microsoft.com/office/powerpoint/2010/main" val="1251037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548694" y="840829"/>
            <a:ext cx="5434884" cy="461665"/>
          </a:xfrm>
          <a:prstGeom prst="rect">
            <a:avLst/>
          </a:prstGeom>
          <a:noFill/>
        </p:spPr>
        <p:txBody>
          <a:bodyPr wrap="square" rtlCol="0">
            <a:spAutoFit/>
          </a:bodyPr>
          <a:lstStyle/>
          <a:p>
            <a:r>
              <a:rPr lang="es-ES" sz="2400" b="1" dirty="0" smtClean="0"/>
              <a:t>1. ¿Qué tipo de fuente es?</a:t>
            </a:r>
            <a:endParaRPr lang="es-ES" sz="2400" b="1" dirty="0"/>
          </a:p>
        </p:txBody>
      </p:sp>
      <p:sp>
        <p:nvSpPr>
          <p:cNvPr id="5" name="CuadroTexto 4"/>
          <p:cNvSpPr txBox="1"/>
          <p:nvPr/>
        </p:nvSpPr>
        <p:spPr>
          <a:xfrm>
            <a:off x="772732" y="3258355"/>
            <a:ext cx="4275786" cy="369332"/>
          </a:xfrm>
          <a:prstGeom prst="rect">
            <a:avLst/>
          </a:prstGeom>
          <a:noFill/>
        </p:spPr>
        <p:txBody>
          <a:bodyPr wrap="square" rtlCol="0">
            <a:spAutoFit/>
          </a:bodyPr>
          <a:lstStyle/>
          <a:p>
            <a:endParaRPr lang="es-ES" dirty="0"/>
          </a:p>
        </p:txBody>
      </p:sp>
      <p:sp>
        <p:nvSpPr>
          <p:cNvPr id="6" name="CuadroTexto 5"/>
          <p:cNvSpPr txBox="1"/>
          <p:nvPr/>
        </p:nvSpPr>
        <p:spPr>
          <a:xfrm>
            <a:off x="643943" y="1764406"/>
            <a:ext cx="10595557" cy="461665"/>
          </a:xfrm>
          <a:prstGeom prst="rect">
            <a:avLst/>
          </a:prstGeom>
          <a:noFill/>
        </p:spPr>
        <p:txBody>
          <a:bodyPr wrap="square" rtlCol="0">
            <a:spAutoFit/>
          </a:bodyPr>
          <a:lstStyle/>
          <a:p>
            <a:r>
              <a:rPr lang="es-ES" sz="2400" b="1" dirty="0" smtClean="0"/>
              <a:t>2. ¿A qué personaje y período histórico se está haciendo alusión?</a:t>
            </a:r>
            <a:endParaRPr lang="es-ES" sz="2400" b="1" dirty="0"/>
          </a:p>
        </p:txBody>
      </p:sp>
      <p:sp>
        <p:nvSpPr>
          <p:cNvPr id="7" name="CuadroTexto 6"/>
          <p:cNvSpPr txBox="1"/>
          <p:nvPr/>
        </p:nvSpPr>
        <p:spPr>
          <a:xfrm>
            <a:off x="624894" y="2656268"/>
            <a:ext cx="10462206" cy="461665"/>
          </a:xfrm>
          <a:prstGeom prst="rect">
            <a:avLst/>
          </a:prstGeom>
          <a:noFill/>
        </p:spPr>
        <p:txBody>
          <a:bodyPr wrap="square" rtlCol="0">
            <a:spAutoFit/>
          </a:bodyPr>
          <a:lstStyle/>
          <a:p>
            <a:r>
              <a:rPr lang="es-ES" sz="2400" b="1" dirty="0" smtClean="0"/>
              <a:t>3. ¿Qué características tenía que poseer el nuevo gobierno según el extracto?</a:t>
            </a:r>
            <a:endParaRPr lang="es-ES" sz="2400" b="1" dirty="0"/>
          </a:p>
        </p:txBody>
      </p:sp>
      <p:sp>
        <p:nvSpPr>
          <p:cNvPr id="8" name="CuadroTexto 7"/>
          <p:cNvSpPr txBox="1"/>
          <p:nvPr/>
        </p:nvSpPr>
        <p:spPr>
          <a:xfrm>
            <a:off x="567744" y="3700530"/>
            <a:ext cx="10633656" cy="830997"/>
          </a:xfrm>
          <a:prstGeom prst="rect">
            <a:avLst/>
          </a:prstGeom>
          <a:noFill/>
        </p:spPr>
        <p:txBody>
          <a:bodyPr wrap="square" rtlCol="0">
            <a:spAutoFit/>
          </a:bodyPr>
          <a:lstStyle/>
          <a:p>
            <a:pPr algn="just"/>
            <a:r>
              <a:rPr lang="es-ES" sz="2400" b="1" dirty="0" smtClean="0"/>
              <a:t>4. ¿Por qué Bernardino Bravo Lira sostiene que la actuación de Portales </a:t>
            </a:r>
            <a:r>
              <a:rPr lang="es-ES" sz="2400" b="1" dirty="0"/>
              <a:t>fue </a:t>
            </a:r>
            <a:r>
              <a:rPr lang="es-ES" sz="2400" b="1" dirty="0" smtClean="0"/>
              <a:t>“eminentemente </a:t>
            </a:r>
            <a:r>
              <a:rPr lang="es-ES" sz="2400" b="1" dirty="0"/>
              <a:t>realista y </a:t>
            </a:r>
            <a:r>
              <a:rPr lang="es-ES" sz="2400" b="1" dirty="0" smtClean="0"/>
              <a:t>práctica”? </a:t>
            </a:r>
            <a:endParaRPr lang="es-ES" sz="2400" b="1" dirty="0"/>
          </a:p>
        </p:txBody>
      </p:sp>
      <p:sp>
        <p:nvSpPr>
          <p:cNvPr id="9" name="CuadroTexto 8"/>
          <p:cNvSpPr txBox="1"/>
          <p:nvPr/>
        </p:nvSpPr>
        <p:spPr>
          <a:xfrm>
            <a:off x="586794" y="5064453"/>
            <a:ext cx="10633656" cy="830997"/>
          </a:xfrm>
          <a:prstGeom prst="rect">
            <a:avLst/>
          </a:prstGeom>
          <a:noFill/>
        </p:spPr>
        <p:txBody>
          <a:bodyPr wrap="square" rtlCol="0">
            <a:spAutoFit/>
          </a:bodyPr>
          <a:lstStyle/>
          <a:p>
            <a:pPr algn="just"/>
            <a:r>
              <a:rPr lang="es-ES" sz="2400" b="1" dirty="0" smtClean="0"/>
              <a:t>5. Según lo leído ¿Cuál crees que es la postura del autor frente al personaje de Diego Portales? Fundamenta</a:t>
            </a:r>
            <a:endParaRPr lang="es-ES" sz="2400" b="1" dirty="0"/>
          </a:p>
        </p:txBody>
      </p:sp>
    </p:spTree>
    <p:extLst>
      <p:ext uri="{BB962C8B-B14F-4D97-AF65-F5344CB8AC3E}">
        <p14:creationId xmlns="" xmlns:p14="http://schemas.microsoft.com/office/powerpoint/2010/main" val="13701722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905200" y="365687"/>
            <a:ext cx="7345363" cy="647700"/>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400" b="1"/>
              <a:t>PENSAMIENTO PORTALIANO INTERNACIONAL</a:t>
            </a:r>
            <a:endParaRPr lang="es-ES" altLang="es-ES" sz="2400" b="1"/>
          </a:p>
        </p:txBody>
      </p:sp>
      <p:sp>
        <p:nvSpPr>
          <p:cNvPr id="3" name="Text Box 6"/>
          <p:cNvSpPr txBox="1">
            <a:spLocks noChangeArrowheads="1"/>
          </p:cNvSpPr>
          <p:nvPr/>
        </p:nvSpPr>
        <p:spPr bwMode="auto">
          <a:xfrm>
            <a:off x="2064698" y="1326452"/>
            <a:ext cx="626427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eaLnBrk="1" hangingPunct="1">
              <a:spcBef>
                <a:spcPct val="50000"/>
              </a:spcBef>
            </a:pPr>
            <a:r>
              <a:rPr lang="es-ES_tradnl" altLang="es-ES" sz="2000" b="1" dirty="0"/>
              <a:t>Según Portales, Chile debía ser un Estado: </a:t>
            </a:r>
            <a:endParaRPr lang="es-ES" altLang="es-ES" sz="2000" b="1" dirty="0"/>
          </a:p>
        </p:txBody>
      </p:sp>
      <p:sp>
        <p:nvSpPr>
          <p:cNvPr id="4" name="Rectangle 7"/>
          <p:cNvSpPr>
            <a:spLocks noChangeArrowheads="1"/>
          </p:cNvSpPr>
          <p:nvPr/>
        </p:nvSpPr>
        <p:spPr bwMode="auto">
          <a:xfrm>
            <a:off x="1910924" y="2066762"/>
            <a:ext cx="5689600" cy="719138"/>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000" b="1"/>
              <a:t>Políticamente “nacionalista”</a:t>
            </a:r>
            <a:endParaRPr lang="es-ES" altLang="es-ES" sz="2000" b="1"/>
          </a:p>
        </p:txBody>
      </p:sp>
      <p:sp>
        <p:nvSpPr>
          <p:cNvPr id="5" name="Rectangle 8"/>
          <p:cNvSpPr>
            <a:spLocks noChangeArrowheads="1"/>
          </p:cNvSpPr>
          <p:nvPr/>
        </p:nvSpPr>
        <p:spPr bwMode="auto">
          <a:xfrm>
            <a:off x="1910130" y="3235817"/>
            <a:ext cx="5618162" cy="576262"/>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000" b="1"/>
              <a:t>Militarmente “defensivo” </a:t>
            </a:r>
            <a:endParaRPr lang="es-ES" altLang="es-ES" sz="2000" b="1"/>
          </a:p>
        </p:txBody>
      </p:sp>
      <p:sp>
        <p:nvSpPr>
          <p:cNvPr id="6" name="Rectangle 9"/>
          <p:cNvSpPr>
            <a:spLocks noChangeArrowheads="1"/>
          </p:cNvSpPr>
          <p:nvPr/>
        </p:nvSpPr>
        <p:spPr bwMode="auto">
          <a:xfrm>
            <a:off x="1918789" y="5539279"/>
            <a:ext cx="5688012" cy="649288"/>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000" b="1"/>
              <a:t>Navalmente “hegemónico”</a:t>
            </a:r>
            <a:endParaRPr lang="es-ES" altLang="es-ES" sz="2000" b="1"/>
          </a:p>
        </p:txBody>
      </p:sp>
      <p:sp>
        <p:nvSpPr>
          <p:cNvPr id="7" name="Rectangle 10"/>
          <p:cNvSpPr>
            <a:spLocks noChangeArrowheads="1"/>
          </p:cNvSpPr>
          <p:nvPr/>
        </p:nvSpPr>
        <p:spPr bwMode="auto">
          <a:xfrm>
            <a:off x="1918789" y="4286787"/>
            <a:ext cx="5616575" cy="647700"/>
          </a:xfrm>
          <a:prstGeom prst="rect">
            <a:avLst/>
          </a:prstGeom>
          <a:solidFill>
            <a:schemeClr val="accent1"/>
          </a:solidFill>
          <a:ln w="9525">
            <a:solidFill>
              <a:schemeClr val="tx1"/>
            </a:solidFill>
            <a:miter lim="800000"/>
            <a:headEnd/>
            <a:tailEnd/>
          </a:ln>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lgn="ctr" eaLnBrk="1" hangingPunct="1"/>
            <a:r>
              <a:rPr lang="es-ES_tradnl" altLang="es-ES" sz="2000" b="1"/>
              <a:t>Económicamente “integracionista”</a:t>
            </a:r>
            <a:endParaRPr lang="es-ES" altLang="es-ES" sz="2000" b="1"/>
          </a:p>
        </p:txBody>
      </p:sp>
      <p:sp>
        <p:nvSpPr>
          <p:cNvPr id="8" name="AutoShape 5"/>
          <p:cNvSpPr>
            <a:spLocks/>
          </p:cNvSpPr>
          <p:nvPr/>
        </p:nvSpPr>
        <p:spPr bwMode="auto">
          <a:xfrm>
            <a:off x="1400375" y="607711"/>
            <a:ext cx="504825" cy="5256212"/>
          </a:xfrm>
          <a:prstGeom prst="leftBracket">
            <a:avLst>
              <a:gd name="adj" fmla="val 86766"/>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eaLnBrk="1" hangingPunct="1"/>
            <a:endParaRPr lang="es-CL" altLang="es-ES"/>
          </a:p>
        </p:txBody>
      </p:sp>
      <p:sp>
        <p:nvSpPr>
          <p:cNvPr id="9" name="Line 11"/>
          <p:cNvSpPr>
            <a:spLocks noChangeShapeType="1"/>
          </p:cNvSpPr>
          <p:nvPr/>
        </p:nvSpPr>
        <p:spPr bwMode="auto">
          <a:xfrm flipV="1">
            <a:off x="1413964" y="4610637"/>
            <a:ext cx="491236" cy="57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
        <p:nvSpPr>
          <p:cNvPr id="10" name="Line 11"/>
          <p:cNvSpPr>
            <a:spLocks noChangeShapeType="1"/>
          </p:cNvSpPr>
          <p:nvPr/>
        </p:nvSpPr>
        <p:spPr bwMode="auto">
          <a:xfrm flipV="1">
            <a:off x="1411816" y="3539545"/>
            <a:ext cx="491236" cy="57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
        <p:nvSpPr>
          <p:cNvPr id="11" name="Line 11"/>
          <p:cNvSpPr>
            <a:spLocks noChangeShapeType="1"/>
          </p:cNvSpPr>
          <p:nvPr/>
        </p:nvSpPr>
        <p:spPr bwMode="auto">
          <a:xfrm flipV="1">
            <a:off x="1397144" y="2420604"/>
            <a:ext cx="491236" cy="5727"/>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defPPr>
              <a:defRPr lang="es-ES"/>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endParaRPr lang="es-ES"/>
          </a:p>
        </p:txBody>
      </p:sp>
    </p:spTree>
    <p:extLst>
      <p:ext uri="{BB962C8B-B14F-4D97-AF65-F5344CB8AC3E}">
        <p14:creationId xmlns="" xmlns:p14="http://schemas.microsoft.com/office/powerpoint/2010/main" val="23126649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10040" y="5350933"/>
            <a:ext cx="8534400" cy="1507067"/>
          </a:xfrm>
        </p:spPr>
        <p:txBody>
          <a:bodyPr/>
          <a:lstStyle/>
          <a:p>
            <a:r>
              <a:rPr lang="es-ES" dirty="0" smtClean="0">
                <a:latin typeface="Castellar" panose="020A0402060406010301" pitchFamily="18" charset="0"/>
              </a:rPr>
              <a:t>El peligro del norte</a:t>
            </a:r>
            <a:endParaRPr lang="es-ES" dirty="0">
              <a:latin typeface="Castellar" panose="020A0402060406010301" pitchFamily="18" charset="0"/>
            </a:endParaRPr>
          </a:p>
        </p:txBody>
      </p:sp>
      <p:sp>
        <p:nvSpPr>
          <p:cNvPr id="3" name="Marcador de contenido 2"/>
          <p:cNvSpPr>
            <a:spLocks noGrp="1"/>
          </p:cNvSpPr>
          <p:nvPr>
            <p:ph sz="half" idx="1"/>
          </p:nvPr>
        </p:nvSpPr>
        <p:spPr>
          <a:xfrm>
            <a:off x="684211" y="1047750"/>
            <a:ext cx="4937655" cy="3615267"/>
          </a:xfrm>
        </p:spPr>
        <p:txBody>
          <a:bodyPr>
            <a:noAutofit/>
          </a:bodyPr>
          <a:lstStyle/>
          <a:p>
            <a:r>
              <a:rPr lang="es-CL" sz="2400" dirty="0">
                <a:latin typeface="Goudy Old Style" panose="02020502050305020303" pitchFamily="18" charset="0"/>
              </a:rPr>
              <a:t>N</a:t>
            </a:r>
            <a:r>
              <a:rPr lang="es-CL" sz="2400" dirty="0" smtClean="0">
                <a:latin typeface="Goudy Old Style" panose="02020502050305020303" pitchFamily="18" charset="0"/>
              </a:rPr>
              <a:t>acimiento </a:t>
            </a:r>
            <a:r>
              <a:rPr lang="es-CL" sz="2400" dirty="0">
                <a:latin typeface="Goudy Old Style" panose="02020502050305020303" pitchFamily="18" charset="0"/>
              </a:rPr>
              <a:t>de la </a:t>
            </a:r>
            <a:r>
              <a:rPr lang="es-CL" sz="2400" u="sng" dirty="0">
                <a:solidFill>
                  <a:schemeClr val="accent2">
                    <a:lumMod val="90000"/>
                    <a:lumOff val="10000"/>
                  </a:schemeClr>
                </a:solidFill>
                <a:latin typeface="Goudy Old Style" panose="02020502050305020303" pitchFamily="18" charset="0"/>
              </a:rPr>
              <a:t>C</a:t>
            </a:r>
            <a:r>
              <a:rPr lang="es-CL" sz="2400" dirty="0" smtClean="0">
                <a:latin typeface="Goudy Old Style" panose="02020502050305020303" pitchFamily="18" charset="0"/>
                <a:hlinkClick r:id="rId2" tooltip="Confederación Perú-Boliviana"/>
              </a:rPr>
              <a:t>onfederación </a:t>
            </a:r>
            <a:r>
              <a:rPr lang="es-CL" sz="2400" dirty="0">
                <a:latin typeface="Goudy Old Style" panose="02020502050305020303" pitchFamily="18" charset="0"/>
                <a:hlinkClick r:id="rId2" tooltip="Confederación Perú-Boliviana"/>
              </a:rPr>
              <a:t>Perú-Boliviana</a:t>
            </a:r>
            <a:r>
              <a:rPr lang="es-CL" sz="2400" dirty="0">
                <a:latin typeface="Goudy Old Style" panose="02020502050305020303" pitchFamily="18" charset="0"/>
              </a:rPr>
              <a:t> bajo el mando de </a:t>
            </a:r>
            <a:r>
              <a:rPr lang="es-CL" sz="2400" dirty="0">
                <a:latin typeface="Goudy Old Style" panose="02020502050305020303" pitchFamily="18" charset="0"/>
                <a:hlinkClick r:id="rId3" tooltip="Andrés de Santa Cruz"/>
              </a:rPr>
              <a:t>Andrés de Santa </a:t>
            </a:r>
            <a:r>
              <a:rPr lang="es-CL" sz="2400" dirty="0" smtClean="0">
                <a:latin typeface="Goudy Old Style" panose="02020502050305020303" pitchFamily="18" charset="0"/>
                <a:hlinkClick r:id="rId3" tooltip="Andrés de Santa Cruz"/>
              </a:rPr>
              <a:t>Cruz</a:t>
            </a:r>
            <a:endParaRPr lang="es-CL" sz="2400" dirty="0" smtClean="0">
              <a:latin typeface="Goudy Old Style" panose="02020502050305020303" pitchFamily="18" charset="0"/>
            </a:endParaRPr>
          </a:p>
          <a:p>
            <a:r>
              <a:rPr lang="es-CL" sz="2400" dirty="0">
                <a:latin typeface="Goudy Old Style" panose="02020502050305020303" pitchFamily="18" charset="0"/>
              </a:rPr>
              <a:t>La decisión de declarar la guerra a la Confederación tenía muchos enemigos, ni el mismo presidente estaba convencido, pero para Portales era razón de supervivencia de </a:t>
            </a:r>
            <a:r>
              <a:rPr lang="es-CL" sz="2400" dirty="0" smtClean="0">
                <a:latin typeface="Goudy Old Style" panose="02020502050305020303" pitchFamily="18" charset="0"/>
              </a:rPr>
              <a:t>Chile</a:t>
            </a:r>
          </a:p>
          <a:p>
            <a:r>
              <a:rPr lang="es-CL" sz="2400" dirty="0">
                <a:latin typeface="Goudy Old Style" panose="02020502050305020303" pitchFamily="18" charset="0"/>
              </a:rPr>
              <a:t>La declaración de guerra a la Confederación no fue bien recibida por los chilenos. </a:t>
            </a:r>
            <a:endParaRPr lang="es-ES" sz="2400" dirty="0">
              <a:latin typeface="Goudy Old Style" panose="02020502050305020303" pitchFamily="18" charset="0"/>
            </a:endParaRPr>
          </a:p>
        </p:txBody>
      </p:sp>
      <p:sp>
        <p:nvSpPr>
          <p:cNvPr id="4" name="Marcador de contenido 3"/>
          <p:cNvSpPr>
            <a:spLocks noGrp="1"/>
          </p:cNvSpPr>
          <p:nvPr>
            <p:ph sz="half" idx="2"/>
          </p:nvPr>
        </p:nvSpPr>
        <p:spPr>
          <a:xfrm>
            <a:off x="5789083" y="1085851"/>
            <a:ext cx="5499518" cy="3615266"/>
          </a:xfrm>
        </p:spPr>
        <p:txBody>
          <a:bodyPr>
            <a:noAutofit/>
          </a:bodyPr>
          <a:lstStyle/>
          <a:p>
            <a:r>
              <a:rPr lang="es-CL" sz="2400" dirty="0">
                <a:latin typeface="Goudy Old Style" panose="02020502050305020303" pitchFamily="18" charset="0"/>
              </a:rPr>
              <a:t>El descontento generalizado se tradujo en el desprestigio de Diego </a:t>
            </a:r>
            <a:r>
              <a:rPr lang="es-CL" sz="2400" dirty="0" smtClean="0">
                <a:latin typeface="Goudy Old Style" panose="02020502050305020303" pitchFamily="18" charset="0"/>
              </a:rPr>
              <a:t>Portales</a:t>
            </a:r>
          </a:p>
          <a:p>
            <a:r>
              <a:rPr lang="es-CL" sz="2400" dirty="0" smtClean="0">
                <a:latin typeface="Goudy Old Style" panose="02020502050305020303" pitchFamily="18" charset="0"/>
              </a:rPr>
              <a:t>Mientras organizaba la expedición militar </a:t>
            </a:r>
            <a:r>
              <a:rPr lang="es-CL" sz="2400" dirty="0">
                <a:latin typeface="Goudy Old Style" panose="02020502050305020303" pitchFamily="18" charset="0"/>
              </a:rPr>
              <a:t>fue apresado y fusilado por un grupo de oficiales que buscaba impedir la guerra el 6 de junio de </a:t>
            </a:r>
            <a:r>
              <a:rPr lang="es-CL" sz="2400" dirty="0" smtClean="0">
                <a:latin typeface="Goudy Old Style" panose="02020502050305020303" pitchFamily="18" charset="0"/>
              </a:rPr>
              <a:t>1837</a:t>
            </a:r>
          </a:p>
          <a:p>
            <a:r>
              <a:rPr lang="es-CL" sz="2400" dirty="0">
                <a:latin typeface="Goudy Old Style" panose="02020502050305020303" pitchFamily="18" charset="0"/>
              </a:rPr>
              <a:t>Este hecho fue interpretado por el pueblo como parte de un complot del gobierno peruano, y adhirió con mayor fuerza al proyecto de guerra. </a:t>
            </a:r>
            <a:endParaRPr lang="es-ES" sz="2400" dirty="0">
              <a:latin typeface="Goudy Old Style" panose="02020502050305020303" pitchFamily="18" charset="0"/>
            </a:endParaRPr>
          </a:p>
        </p:txBody>
      </p:sp>
    </p:spTree>
    <p:extLst>
      <p:ext uri="{BB962C8B-B14F-4D97-AF65-F5344CB8AC3E}">
        <p14:creationId xmlns="" xmlns:p14="http://schemas.microsoft.com/office/powerpoint/2010/main" val="23724374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32696" y="528035"/>
            <a:ext cx="11228746" cy="5743978"/>
          </a:xfrm>
        </p:spPr>
        <p:txBody>
          <a:bodyPr>
            <a:normAutofit/>
          </a:bodyPr>
          <a:lstStyle/>
          <a:p>
            <a:pPr marL="0" indent="0" algn="just">
              <a:buNone/>
            </a:pPr>
            <a:r>
              <a:rPr lang="es-ES" sz="2400" dirty="0">
                <a:solidFill>
                  <a:schemeClr val="bg1"/>
                </a:solidFill>
              </a:rPr>
              <a:t>“(...) La posición de Chile frente a la Confederación Perú Boliviana es insostenible. No puede ser tolerada ni por el pueblo ni por el Gobierno porque ello equivale a su suicidio. No podemos mirar sin inquietud y la mayor alarma, la existencia de dos pueblos, y que, a la larga, por la comunidad de origen, lengua, hábitos, religión, ideas, costumbres, formarán, como es natural, un solo </a:t>
            </a:r>
            <a:r>
              <a:rPr lang="es-ES" sz="2400" dirty="0" smtClean="0">
                <a:solidFill>
                  <a:schemeClr val="bg1"/>
                </a:solidFill>
              </a:rPr>
              <a:t>núcleo (...) </a:t>
            </a:r>
            <a:r>
              <a:rPr lang="es-ES" sz="2400" dirty="0">
                <a:solidFill>
                  <a:schemeClr val="bg1"/>
                </a:solidFill>
              </a:rPr>
              <a:t>La confederación debe desaparecer para siempre jamás del escenario de América por su extensión geográfica; por su mayor población blanca; por las riquezas conjuntas del Perú y Bolivia, apenas explotadas ahora; por el dominio que la nueva organización trataría de ejercer en el Pacífico arrebatándonoslo; por el mayor número también de gente ilustrada de la raza blanca, muy vinculadas a las familias de influjo de España que se encuentran en Lima; por la mayor inteligencia de sus hombres públicos, si bien de menos carácter que los chilenos; por todas estas razones, la Confederación ahogaría a Chile ante de muy poco(...) Debemos dominar para siempre en el Pacífico: ésta debe ser su máxima ahora, y ojalá fuera la de Chile para siempre (...)”.</a:t>
            </a:r>
          </a:p>
          <a:p>
            <a:endParaRPr lang="es-ES" dirty="0"/>
          </a:p>
        </p:txBody>
      </p:sp>
      <p:sp>
        <p:nvSpPr>
          <p:cNvPr id="5" name="CuadroTexto 4"/>
          <p:cNvSpPr txBox="1"/>
          <p:nvPr/>
        </p:nvSpPr>
        <p:spPr>
          <a:xfrm>
            <a:off x="1832846" y="5946017"/>
            <a:ext cx="8021907" cy="677108"/>
          </a:xfrm>
          <a:prstGeom prst="rect">
            <a:avLst/>
          </a:prstGeom>
          <a:noFill/>
        </p:spPr>
        <p:txBody>
          <a:bodyPr wrap="square" rtlCol="0">
            <a:spAutoFit/>
          </a:bodyPr>
          <a:lstStyle/>
          <a:p>
            <a:r>
              <a:rPr lang="es-ES" sz="2000" i="1" dirty="0"/>
              <a:t>Carta de Diego Portales a Blanco Encalada, 10 de setiembre de 1836.</a:t>
            </a:r>
            <a:r>
              <a:rPr lang="es-ES" dirty="0"/>
              <a:t/>
            </a:r>
            <a:br>
              <a:rPr lang="es-ES" dirty="0"/>
            </a:br>
            <a:endParaRPr lang="es-ES" dirty="0"/>
          </a:p>
        </p:txBody>
      </p:sp>
    </p:spTree>
    <p:extLst>
      <p:ext uri="{BB962C8B-B14F-4D97-AF65-F5344CB8AC3E}">
        <p14:creationId xmlns="" xmlns:p14="http://schemas.microsoft.com/office/powerpoint/2010/main" val="3701442369"/>
      </p:ext>
    </p:extLst>
  </p:cSld>
  <p:clrMapOvr>
    <a:masterClrMapping/>
  </p:clrMapOvr>
  <p:timing>
    <p:tnLst>
      <p:par>
        <p:cTn id="1" dur="indefinite" restart="never" nodeType="tmRoot"/>
      </p:par>
    </p:tnLst>
  </p:timing>
</p:sld>
</file>

<file path=ppt/theme/theme1.xml><?xml version="1.0" encoding="utf-8"?>
<a:theme xmlns:a="http://schemas.openxmlformats.org/drawingml/2006/main" name="Sector">
  <a:themeElements>
    <a:clrScheme name="Personalizado 1">
      <a:dk1>
        <a:sysClr val="windowText" lastClr="000000"/>
      </a:dk1>
      <a:lt1>
        <a:sysClr val="window" lastClr="FFFFFF"/>
      </a:lt1>
      <a:dk2>
        <a:srgbClr val="AD2E03"/>
      </a:dk2>
      <a:lt2>
        <a:srgbClr val="D75626"/>
      </a:lt2>
      <a:accent1>
        <a:srgbClr val="3B0301"/>
      </a:accent1>
      <a:accent2>
        <a:srgbClr val="580402"/>
      </a:accent2>
      <a:accent3>
        <a:srgbClr val="F9211B"/>
      </a:accent3>
      <a:accent4>
        <a:srgbClr val="FB6B67"/>
      </a:accent4>
      <a:accent5>
        <a:srgbClr val="58A28B"/>
      </a:accent5>
      <a:accent6>
        <a:srgbClr val="426480"/>
      </a:accent6>
      <a:hlink>
        <a:srgbClr val="460402"/>
      </a:hlink>
      <a:folHlink>
        <a:srgbClr val="991111"/>
      </a:folHlink>
    </a:clrScheme>
    <a:fontScheme name="Candara">
      <a:majorFont>
        <a:latin typeface="Candara"/>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ndara"/>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42000"/>
                <a:satMod val="200000"/>
                <a:lumMod val="118000"/>
              </a:schemeClr>
            </a:gs>
            <a:gs pos="100000">
              <a:schemeClr val="phClr">
                <a:shade val="94000"/>
                <a:hueMod val="22000"/>
                <a:satMod val="220000"/>
                <a:lumMod val="6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 xmlns:thm15="http://schemas.microsoft.com/office/thememl/2012/main" name="Slice" id="{0507925B-6AC9-4358-8E18-C330545D08F8}" vid="{2903AAAE-3EA5-424A-B142-CC51DC1F897D}"/>
    </a:ext>
  </a:extLst>
</a:theme>
</file>

<file path=docProps/app.xml><?xml version="1.0" encoding="utf-8"?>
<Properties xmlns="http://schemas.openxmlformats.org/officeDocument/2006/extended-properties" xmlns:vt="http://schemas.openxmlformats.org/officeDocument/2006/docPropsVTypes">
  <Template>Slice</Template>
  <TotalTime>651</TotalTime>
  <Words>845</Words>
  <Application>Microsoft Office PowerPoint</Application>
  <PresentationFormat>Personalizado</PresentationFormat>
  <Paragraphs>51</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Sector</vt:lpstr>
      <vt:lpstr>DIEGO PORTALES PALAZUELOS</vt:lpstr>
      <vt:lpstr>Objetivos de la clase: </vt:lpstr>
      <vt:lpstr>Mentor de la República</vt:lpstr>
      <vt:lpstr>Antes de la política…</vt:lpstr>
      <vt:lpstr>Solución Portaliana</vt:lpstr>
      <vt:lpstr>Diapositiva 6</vt:lpstr>
      <vt:lpstr>Diapositiva 7</vt:lpstr>
      <vt:lpstr>Diapositiva 8</vt:lpstr>
      <vt:lpstr>Diapositiva 9</vt:lpstr>
      <vt:lpstr>El peligro del norte</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DIEGO PORTALES PALAZUELOS</dc:title>
  <dc:creator>ricardo quezada espinosa</dc:creator>
  <cp:lastModifiedBy>PACKARD BELL</cp:lastModifiedBy>
  <cp:revision>12</cp:revision>
  <dcterms:created xsi:type="dcterms:W3CDTF">2015-08-08T17:43:31Z</dcterms:created>
  <dcterms:modified xsi:type="dcterms:W3CDTF">2015-08-20T11:40:20Z</dcterms:modified>
</cp:coreProperties>
</file>