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80" r:id="rId4"/>
    <p:sldId id="278" r:id="rId5"/>
    <p:sldId id="279" r:id="rId6"/>
    <p:sldId id="282" r:id="rId7"/>
    <p:sldId id="283" r:id="rId8"/>
    <p:sldId id="284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10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B4880-7330-420F-8004-FD2049A8EB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8B98D-C35E-41D8-B894-56BE6938D871}" type="datetimeFigureOut">
              <a:rPr lang="es-CL" smtClean="0"/>
              <a:pPr/>
              <a:t>19-10-2015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EA8A5-D778-4C46-A502-6123F05D2B6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548680"/>
            <a:ext cx="39604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/>
              <a:t>Colegio de los </a:t>
            </a:r>
            <a:r>
              <a:rPr lang="es-MX" sz="1100" dirty="0" smtClean="0"/>
              <a:t> SS.CC - Providencia</a:t>
            </a:r>
            <a:endParaRPr lang="es-MX" sz="1100" dirty="0" smtClean="0"/>
          </a:p>
          <a:p>
            <a:r>
              <a:rPr lang="es-MX" sz="1100" dirty="0" smtClean="0"/>
              <a:t>Sector:</a:t>
            </a:r>
            <a:r>
              <a:rPr lang="es-MX" sz="1100" dirty="0" smtClean="0"/>
              <a:t> Historia, Geografía  </a:t>
            </a:r>
            <a:r>
              <a:rPr lang="es-MX" sz="1100" dirty="0" smtClean="0"/>
              <a:t>y </a:t>
            </a:r>
            <a:r>
              <a:rPr lang="es-MX" sz="1100" dirty="0" smtClean="0"/>
              <a:t>C. </a:t>
            </a:r>
            <a:r>
              <a:rPr lang="es-MX" sz="1100" dirty="0" smtClean="0"/>
              <a:t>Sociales</a:t>
            </a:r>
          </a:p>
          <a:p>
            <a:r>
              <a:rPr lang="es-MX" sz="1100" dirty="0" smtClean="0"/>
              <a:t>Nivel: III°PDH2</a:t>
            </a:r>
            <a:endParaRPr lang="es-CL" sz="11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763688" y="2060848"/>
            <a:ext cx="47525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dirty="0" smtClean="0">
                <a:latin typeface="Times New Roman" pitchFamily="18" charset="0"/>
                <a:cs typeface="Times New Roman" pitchFamily="18" charset="0"/>
              </a:rPr>
              <a:t>Diego  Portales</a:t>
            </a:r>
            <a:endParaRPr lang="es-CL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23850" y="260350"/>
            <a:ext cx="3455988" cy="647700"/>
          </a:xfrm>
          <a:prstGeom prst="rect">
            <a:avLst/>
          </a:prstGeom>
          <a:solidFill>
            <a:srgbClr val="C2D0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400" b="1">
                <a:latin typeface="Calibri" pitchFamily="34" charset="0"/>
              </a:rPr>
              <a:t>La solución portaliana</a:t>
            </a:r>
          </a:p>
        </p:txBody>
      </p:sp>
      <p:cxnSp>
        <p:nvCxnSpPr>
          <p:cNvPr id="38917" name="AutoShape 5"/>
          <p:cNvCxnSpPr>
            <a:cxnSpLocks noChangeShapeType="1"/>
          </p:cNvCxnSpPr>
          <p:nvPr/>
        </p:nvCxnSpPr>
        <p:spPr bwMode="auto">
          <a:xfrm>
            <a:off x="4140200" y="765175"/>
            <a:ext cx="865188" cy="142875"/>
          </a:xfrm>
          <a:prstGeom prst="curvedConnector3">
            <a:avLst>
              <a:gd name="adj1" fmla="val 4990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5435600" y="260350"/>
            <a:ext cx="3240088" cy="1295400"/>
          </a:xfrm>
          <a:prstGeom prst="rect">
            <a:avLst/>
          </a:prstGeom>
          <a:solidFill>
            <a:srgbClr val="C2D0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400" b="1">
                <a:latin typeface="Calibri" pitchFamily="34" charset="0"/>
              </a:rPr>
              <a:t>¿Cuál era el </a:t>
            </a:r>
          </a:p>
          <a:p>
            <a:r>
              <a:rPr lang="es-ES" sz="2400" b="1">
                <a:latin typeface="Calibri" pitchFamily="34" charset="0"/>
              </a:rPr>
              <a:t>pensamiento político </a:t>
            </a:r>
          </a:p>
          <a:p>
            <a:r>
              <a:rPr lang="es-ES" sz="2400" b="1">
                <a:latin typeface="Calibri" pitchFamily="34" charset="0"/>
              </a:rPr>
              <a:t>de Portales?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95288" y="1916113"/>
            <a:ext cx="8135937" cy="3941762"/>
            <a:chOff x="249" y="1207"/>
            <a:chExt cx="5125" cy="2483"/>
          </a:xfrm>
        </p:grpSpPr>
        <p:pic>
          <p:nvPicPr>
            <p:cNvPr id="14342" name="Picture 7" descr="articles-2780_foto_portad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9" y="2568"/>
              <a:ext cx="852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3" name="AutoShape 10"/>
            <p:cNvSpPr>
              <a:spLocks noChangeArrowheads="1"/>
            </p:cNvSpPr>
            <p:nvPr/>
          </p:nvSpPr>
          <p:spPr bwMode="auto">
            <a:xfrm>
              <a:off x="1383" y="1207"/>
              <a:ext cx="3991" cy="1655"/>
            </a:xfrm>
            <a:prstGeom prst="wedgeRoundRectCallout">
              <a:avLst>
                <a:gd name="adj1" fmla="val -53759"/>
                <a:gd name="adj2" fmla="val 78699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s-ES" sz="2400">
                  <a:latin typeface="Calibri" pitchFamily="34" charset="0"/>
                </a:rPr>
                <a:t>“Cuando se hayan moralizado, venga el gobierno completamente liberal, libre y lleno de ideales, donde tengan parte todos los ciudadanos. Esto es lo que pienso y todo hombre de mediano criterio pensará igual”.</a:t>
              </a:r>
            </a:p>
            <a:p>
              <a:endParaRPr lang="es-ES" sz="200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 autoUpdateAnimBg="0"/>
      <p:bldP spid="389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L" smtClean="0">
                <a:latin typeface="Broadway" pitchFamily="82" charset="0"/>
              </a:rPr>
              <a:t>Constitución de 1833</a:t>
            </a:r>
            <a:endParaRPr lang="es-ES" smtClean="0">
              <a:latin typeface="Broadway" pitchFamily="82" charset="0"/>
            </a:endParaRPr>
          </a:p>
        </p:txBody>
      </p:sp>
      <p:sp>
        <p:nvSpPr>
          <p:cNvPr id="4" name="3 Pergamino vertical"/>
          <p:cNvSpPr/>
          <p:nvPr/>
        </p:nvSpPr>
        <p:spPr>
          <a:xfrm>
            <a:off x="3643313" y="1357313"/>
            <a:ext cx="5214937" cy="4929187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800" dirty="0"/>
              <a:t>El pensamiento político de Diego Portales y de la aristocracia conservadora es representado jurídicamente a través de la Carta Fundamental de 1833. </a:t>
            </a:r>
            <a:endParaRPr lang="es-ES" sz="2800" dirty="0"/>
          </a:p>
          <a:p>
            <a:pPr algn="ctr">
              <a:defRPr/>
            </a:pPr>
            <a:endParaRPr lang="es-ES" sz="2800" dirty="0"/>
          </a:p>
        </p:txBody>
      </p:sp>
      <p:pic>
        <p:nvPicPr>
          <p:cNvPr id="22532" name="4 Imagen" descr="portada constitució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1785938"/>
            <a:ext cx="2857500" cy="425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1042988" y="404813"/>
            <a:ext cx="72739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/>
              <a:t>Diego Portales y la Constitución de 1833</a:t>
            </a: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3275856" y="1052736"/>
            <a:ext cx="5003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Luego de la batalla de </a:t>
            </a:r>
            <a:r>
              <a:rPr lang="es-E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Lircay</a:t>
            </a:r>
            <a:r>
              <a:rPr lang="es-E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(1830),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 el general José Joaquín Prieto es nombrado Presidente de la República.</a:t>
            </a:r>
          </a:p>
          <a:p>
            <a:pPr algn="just">
              <a:spcBef>
                <a:spcPct val="50000"/>
              </a:spcBef>
            </a:pP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solicita a don Diego Portales </a:t>
            </a:r>
            <a:r>
              <a:rPr lang="es-ES" sz="2400" b="1" dirty="0" err="1">
                <a:latin typeface="Times New Roman" pitchFamily="18" charset="0"/>
                <a:cs typeface="Times New Roman" pitchFamily="18" charset="0"/>
              </a:rPr>
              <a:t>Palazuelos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 que sea:</a:t>
            </a:r>
          </a:p>
          <a:p>
            <a:pPr algn="just">
              <a:spcBef>
                <a:spcPct val="50000"/>
              </a:spcBef>
            </a:pP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Ministro del </a:t>
            </a:r>
            <a:r>
              <a:rPr lang="es-E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Interior y Relaciones </a:t>
            </a:r>
            <a:r>
              <a:rPr lang="es-E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xteriores.</a:t>
            </a:r>
            <a:endParaRPr lang="es-E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s-E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Ministro de Guerra y Marina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spcBef>
                <a:spcPct val="50000"/>
              </a:spcBef>
            </a:pP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Este 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desempeñará 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ambos cargos desde 1830 a 1831.</a:t>
            </a: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395536" y="4077072"/>
            <a:ext cx="2448271" cy="804813"/>
          </a:xfrm>
          <a:prstGeom prst="rect">
            <a:avLst/>
          </a:prstGeom>
          <a:noFill/>
          <a:ln w="25400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dirty="0"/>
              <a:t>José Joaquín Prieto</a:t>
            </a:r>
          </a:p>
          <a:p>
            <a:pPr algn="ctr">
              <a:spcBef>
                <a:spcPct val="50000"/>
              </a:spcBef>
            </a:pPr>
            <a:r>
              <a:rPr lang="es-ES" b="1" dirty="0"/>
              <a:t>1831 - 1841</a:t>
            </a:r>
          </a:p>
        </p:txBody>
      </p:sp>
      <p:pic>
        <p:nvPicPr>
          <p:cNvPr id="10242" name="Picture 2" descr="http://images-thumbs.thefullwiki.org/J/o/s/Jos@C3@A9_Joaqu@C3@ADn_Prie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72816"/>
            <a:ext cx="2214566" cy="20955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95536" y="333375"/>
            <a:ext cx="84969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>
                <a:solidFill>
                  <a:srgbClr val="C00000"/>
                </a:solidFill>
              </a:rPr>
              <a:t>Diego Portales </a:t>
            </a:r>
            <a:r>
              <a:rPr lang="es-ES" sz="3200" b="1" dirty="0" err="1" smtClean="0">
                <a:solidFill>
                  <a:srgbClr val="C00000"/>
                </a:solidFill>
              </a:rPr>
              <a:t>Palazuelos</a:t>
            </a:r>
            <a:r>
              <a:rPr lang="es-ES" sz="3200" b="1" dirty="0" smtClean="0">
                <a:solidFill>
                  <a:srgbClr val="C00000"/>
                </a:solidFill>
              </a:rPr>
              <a:t> 1793 </a:t>
            </a:r>
            <a:r>
              <a:rPr lang="es-ES" sz="3200" b="1" dirty="0">
                <a:solidFill>
                  <a:srgbClr val="C00000"/>
                </a:solidFill>
              </a:rPr>
              <a:t>- 1837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4139952" y="980728"/>
            <a:ext cx="424815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Diego Portales nació en Santiago el 15 de junio de 1793. </a:t>
            </a:r>
          </a:p>
          <a:p>
            <a:pPr algn="just">
              <a:spcBef>
                <a:spcPct val="50000"/>
              </a:spcBef>
            </a:pP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ontrajo 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matrimonio en 1819 con </a:t>
            </a:r>
            <a:r>
              <a:rPr lang="es-E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Josefa Portales Larraín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, quien murió dos años después, al igual que las dos hijas del matrimonio. Pasado algún tiempo, se relacionó con </a:t>
            </a:r>
            <a:r>
              <a:rPr lang="es-E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Constanza </a:t>
            </a:r>
            <a:r>
              <a:rPr lang="es-E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Nordenflycht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, madre de sus tres hijos. </a:t>
            </a:r>
          </a:p>
          <a:p>
            <a:pPr algn="just">
              <a:spcBef>
                <a:spcPct val="50000"/>
              </a:spcBef>
            </a:pP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Muere fusilado  durante una revuelta en 1837</a:t>
            </a:r>
            <a:r>
              <a:rPr lang="es-ES" b="1" dirty="0"/>
              <a:t>.</a:t>
            </a:r>
          </a:p>
        </p:txBody>
      </p:sp>
      <p:pic>
        <p:nvPicPr>
          <p:cNvPr id="9218" name="Picture 2" descr="http://static.icarito.cl/200912/616984_2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071678"/>
            <a:ext cx="3667132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755650" y="333375"/>
            <a:ext cx="741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Ideas de Portales que perduran en los Gobiernos Conservadores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79512" y="1412776"/>
            <a:ext cx="871296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FFFF66"/>
              </a:buClr>
            </a:pPr>
            <a:r>
              <a:rPr lang="es-ES" sz="2400" dirty="0" smtClean="0"/>
              <a:t>-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La base de cualquier sistema Político es el </a:t>
            </a:r>
            <a:r>
              <a:rPr lang="es-E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Orden.</a:t>
            </a:r>
            <a:endParaRPr lang="es-E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Clr>
                <a:srgbClr val="FFFF66"/>
              </a:buClr>
            </a:pP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oblación chilena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poco instruida no estaba </a:t>
            </a: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preparada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 para un gobierno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democrático.</a:t>
            </a:r>
            <a:endParaRPr lang="es-ES" sz="2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Clr>
                <a:srgbClr val="FFFF66"/>
              </a:buClr>
            </a:pP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-Mientras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no existiese una institucionalidad sólida y una cultura cívica bien cimentada, lo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más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conveniente era imponer una </a:t>
            </a: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autoridad fuerte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buClr>
                <a:srgbClr val="FFFF66"/>
              </a:buClr>
            </a:pP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-La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autoridad debía ser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sobria,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con vocación de servicio público y sin ánimo de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personalizar. </a:t>
            </a:r>
            <a:r>
              <a:rPr lang="es-E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funciones </a:t>
            </a:r>
            <a:r>
              <a:rPr lang="es-ES" b="1" dirty="0">
                <a:solidFill>
                  <a:schemeClr val="bg1"/>
                </a:solidFill>
              </a:rPr>
              <a:t>de estado.</a:t>
            </a:r>
          </a:p>
          <a:p>
            <a:pPr>
              <a:spcBef>
                <a:spcPct val="50000"/>
              </a:spcBef>
              <a:buClr>
                <a:srgbClr val="FFFF66"/>
              </a:buClr>
              <a:buFont typeface="Wingdings" pitchFamily="2" charset="2"/>
              <a:buChar char="v"/>
            </a:pPr>
            <a:endParaRPr lang="es-ES" b="1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  <a:buClr>
                <a:srgbClr val="FFFF66"/>
              </a:buClr>
              <a:buFont typeface="Wingdings" pitchFamily="2" charset="2"/>
              <a:buNone/>
            </a:pPr>
            <a:endParaRPr lang="es-E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395536" y="260648"/>
            <a:ext cx="8280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Algunas medidas en su primer </a:t>
            </a:r>
            <a:r>
              <a:rPr lang="es-E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período </a:t>
            </a:r>
            <a:r>
              <a:rPr lang="es-E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 Ministro</a:t>
            </a: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323528" y="1340768"/>
            <a:ext cx="8064896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Clr>
                <a:srgbClr val="FFFF66"/>
              </a:buClr>
              <a:buFont typeface="Wingdings" pitchFamily="2" charset="2"/>
              <a:buChar char="Ø"/>
            </a:pP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 Sometió a los bandidos y cuatreros que asolaban los 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campos.</a:t>
            </a:r>
            <a:endParaRPr lang="es-E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FFFF66"/>
              </a:buClr>
              <a:buFont typeface="Wingdings" pitchFamily="2" charset="2"/>
              <a:buChar char="Ø"/>
            </a:pP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 Llamó a retiro a los oficiales de ideas 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liberales.</a:t>
            </a:r>
            <a:endParaRPr lang="es-E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FFFF66"/>
              </a:buClr>
              <a:buFont typeface="Wingdings" pitchFamily="2" charset="2"/>
              <a:buChar char="Ø"/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Apresó 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exilió 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a líderes 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pipiolos.</a:t>
            </a:r>
            <a:endParaRPr lang="es-E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FFFF66"/>
              </a:buClr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smtClean="0">
                <a:solidFill>
                  <a:schemeClr val="bg1"/>
                </a:solidFill>
              </a:rPr>
              <a:t>ciudades</a:t>
            </a:r>
            <a:endParaRPr lang="es-ES" b="1" dirty="0"/>
          </a:p>
        </p:txBody>
      </p: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395536" y="4005064"/>
            <a:ext cx="432072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 1831 se retira de Ministro y asume como Intendente de Valparaíso en donde logra colocar orden y controlar la delincuencia del </a:t>
            </a:r>
            <a:r>
              <a:rPr lang="es-E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puerto</a:t>
            </a:r>
            <a:endParaRPr lang="es-E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9" name="Picture 9" descr="VALPO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5148064" y="3356992"/>
            <a:ext cx="3673475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187450" y="0"/>
            <a:ext cx="6337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Portales vuelve a ser ministro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23528" y="764704"/>
            <a:ext cx="518408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1835 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el Presidente Prieto le nombra </a:t>
            </a:r>
            <a:r>
              <a:rPr lang="es-E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Ministro de </a:t>
            </a:r>
            <a:r>
              <a:rPr lang="es-E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Guerra; 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más 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adelante se le agrega el 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cargo </a:t>
            </a:r>
            <a:r>
              <a:rPr lang="es-E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 Ministro del Interior.</a:t>
            </a:r>
          </a:p>
          <a:p>
            <a:pPr algn="just">
              <a:spcBef>
                <a:spcPct val="50000"/>
              </a:spcBef>
            </a:pP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Su mayor preocupación será demostrar el peligro que existía en la formación de la “Confederación 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Perú-Boliviana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”. Le exige al Presidente de 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Bolivia, 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el General 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Andrés 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de Santa Cruz: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 La Disolución de la 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Confederación.</a:t>
            </a:r>
            <a:endParaRPr lang="es-ES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Reconocimiento de la deuda que 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tenía 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el Perú con 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Chile.</a:t>
            </a:r>
            <a:endParaRPr lang="es-ES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Garantías comerciales a los exportadores de trigo chileno.</a:t>
            </a:r>
          </a:p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Las peticiones no son aceptadas y Chile en 1836 declara la </a:t>
            </a:r>
            <a:r>
              <a:rPr lang="es-E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Guerra a la Confederación </a:t>
            </a:r>
            <a:r>
              <a:rPr lang="es-E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Perú-Boliviana</a:t>
            </a:r>
            <a:r>
              <a:rPr lang="es-E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6" descr="andres santa cru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980728"/>
            <a:ext cx="3042418" cy="4636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5940152" y="5805264"/>
            <a:ext cx="3563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General Andrés de Santa Cruz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85720" y="3500438"/>
            <a:ext cx="8568952" cy="309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None/>
            </a:pP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junio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de 1837 unos militares chilenos sublevados  dan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muerte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al ministro Portales.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Esto,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en vez de terminar el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conflicto,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provoca un malestar en la población chilena que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pasa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a apoyar en pleno la guerra, la cual gana Chile después 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ES" sz="2800" b="1" dirty="0">
                <a:latin typeface="Times New Roman" pitchFamily="18" charset="0"/>
                <a:cs typeface="Times New Roman" pitchFamily="18" charset="0"/>
              </a:rPr>
              <a:t>la Batalla de </a:t>
            </a:r>
            <a:r>
              <a:rPr lang="es-E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Yungay en 1839</a:t>
            </a:r>
            <a:r>
              <a:rPr lang="es-ES" b="1" dirty="0"/>
              <a:t>.</a:t>
            </a:r>
          </a:p>
          <a:p>
            <a:pPr>
              <a:spcBef>
                <a:spcPct val="50000"/>
              </a:spcBef>
            </a:pPr>
            <a:endParaRPr lang="es-ES" dirty="0"/>
          </a:p>
        </p:txBody>
      </p:sp>
      <p:pic>
        <p:nvPicPr>
          <p:cNvPr id="5122" name="Picture 2" descr="http://static.lacuarta.com/20100726/10138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0"/>
            <a:ext cx="8501122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23850" y="476250"/>
            <a:ext cx="3455988" cy="647700"/>
          </a:xfrm>
          <a:prstGeom prst="rect">
            <a:avLst/>
          </a:prstGeom>
          <a:solidFill>
            <a:srgbClr val="C2D0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400" b="1">
                <a:latin typeface="Calibri" pitchFamily="34" charset="0"/>
              </a:rPr>
              <a:t>La solución portaliana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5435600" y="260350"/>
            <a:ext cx="3240088" cy="1295400"/>
          </a:xfrm>
          <a:prstGeom prst="rect">
            <a:avLst/>
          </a:prstGeom>
          <a:solidFill>
            <a:srgbClr val="C2D0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400" b="1">
                <a:latin typeface="Calibri" pitchFamily="34" charset="0"/>
              </a:rPr>
              <a:t>¿Cuál era el </a:t>
            </a:r>
          </a:p>
          <a:p>
            <a:r>
              <a:rPr lang="es-ES" sz="2400" b="1">
                <a:latin typeface="Calibri" pitchFamily="34" charset="0"/>
              </a:rPr>
              <a:t>pensamiento político </a:t>
            </a:r>
          </a:p>
          <a:p>
            <a:r>
              <a:rPr lang="es-ES" sz="2400" b="1">
                <a:latin typeface="Calibri" pitchFamily="34" charset="0"/>
              </a:rPr>
              <a:t>de Portales?</a:t>
            </a:r>
          </a:p>
        </p:txBody>
      </p:sp>
      <p:cxnSp>
        <p:nvCxnSpPr>
          <p:cNvPr id="30728" name="AutoShape 8"/>
          <p:cNvCxnSpPr>
            <a:cxnSpLocks noChangeShapeType="1"/>
          </p:cNvCxnSpPr>
          <p:nvPr/>
        </p:nvCxnSpPr>
        <p:spPr bwMode="auto">
          <a:xfrm>
            <a:off x="4140200" y="765175"/>
            <a:ext cx="865188" cy="142875"/>
          </a:xfrm>
          <a:prstGeom prst="curvedConnector3">
            <a:avLst>
              <a:gd name="adj1" fmla="val 4990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684213" y="1844675"/>
            <a:ext cx="7850187" cy="4445000"/>
            <a:chOff x="431" y="1162"/>
            <a:chExt cx="4945" cy="2800"/>
          </a:xfrm>
        </p:grpSpPr>
        <p:pic>
          <p:nvPicPr>
            <p:cNvPr id="12294" name="Picture 16" descr="articles-2780_foto_portad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1" y="2840"/>
              <a:ext cx="852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7" name="AutoShape 25"/>
            <p:cNvSpPr>
              <a:spLocks noChangeArrowheads="1"/>
            </p:cNvSpPr>
            <p:nvPr/>
          </p:nvSpPr>
          <p:spPr bwMode="auto">
            <a:xfrm>
              <a:off x="1429" y="1162"/>
              <a:ext cx="3947" cy="1724"/>
            </a:xfrm>
            <a:prstGeom prst="wedgeRoundRectCallout">
              <a:avLst>
                <a:gd name="adj1" fmla="val -46352"/>
                <a:gd name="adj2" fmla="val 88111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2800" dirty="0">
                  <a:latin typeface="+mj-lt"/>
                  <a:cs typeface="+mn-cs"/>
                </a:rPr>
                <a:t>“A mí las cosas políticas no me interesan, pero como buen ciudadano puedo opinar con toda libertad y aun censurar los actos de Gobierno”.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 autoUpdateAnimBg="0"/>
      <p:bldP spid="307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323850" y="476250"/>
            <a:ext cx="3455988" cy="647700"/>
          </a:xfrm>
          <a:prstGeom prst="rect">
            <a:avLst/>
          </a:prstGeom>
          <a:solidFill>
            <a:srgbClr val="C2D0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400" b="1">
                <a:latin typeface="Calibri" pitchFamily="34" charset="0"/>
              </a:rPr>
              <a:t>La solución portaliana</a:t>
            </a:r>
          </a:p>
        </p:txBody>
      </p:sp>
      <p:cxnSp>
        <p:nvCxnSpPr>
          <p:cNvPr id="40966" name="AutoShape 6"/>
          <p:cNvCxnSpPr>
            <a:cxnSpLocks noChangeShapeType="1"/>
          </p:cNvCxnSpPr>
          <p:nvPr/>
        </p:nvCxnSpPr>
        <p:spPr bwMode="auto">
          <a:xfrm>
            <a:off x="4140200" y="765175"/>
            <a:ext cx="865188" cy="142875"/>
          </a:xfrm>
          <a:prstGeom prst="curvedConnector3">
            <a:avLst>
              <a:gd name="adj1" fmla="val 4990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5435600" y="260350"/>
            <a:ext cx="3240088" cy="1295400"/>
          </a:xfrm>
          <a:prstGeom prst="rect">
            <a:avLst/>
          </a:prstGeom>
          <a:solidFill>
            <a:srgbClr val="C2D0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400" b="1">
                <a:latin typeface="Calibri" pitchFamily="34" charset="0"/>
              </a:rPr>
              <a:t>¿Cuál era el </a:t>
            </a:r>
          </a:p>
          <a:p>
            <a:r>
              <a:rPr lang="es-ES" sz="2400" b="1">
                <a:latin typeface="Calibri" pitchFamily="34" charset="0"/>
              </a:rPr>
              <a:t>pensamiento Político </a:t>
            </a:r>
          </a:p>
          <a:p>
            <a:r>
              <a:rPr lang="es-ES" sz="2400" b="1">
                <a:latin typeface="Calibri" pitchFamily="34" charset="0"/>
              </a:rPr>
              <a:t>de Portales?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23850" y="1700213"/>
            <a:ext cx="8567738" cy="4878387"/>
            <a:chOff x="204" y="1071"/>
            <a:chExt cx="5397" cy="3073"/>
          </a:xfrm>
        </p:grpSpPr>
        <p:pic>
          <p:nvPicPr>
            <p:cNvPr id="13318" name="Picture 4" descr="articles-2780_foto_portad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04" y="3022"/>
              <a:ext cx="852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19" name="AutoShape 8"/>
            <p:cNvSpPr>
              <a:spLocks noChangeArrowheads="1"/>
            </p:cNvSpPr>
            <p:nvPr/>
          </p:nvSpPr>
          <p:spPr bwMode="auto">
            <a:xfrm>
              <a:off x="1156" y="1071"/>
              <a:ext cx="4445" cy="2359"/>
            </a:xfrm>
            <a:prstGeom prst="wedgeRoundRectCallout">
              <a:avLst>
                <a:gd name="adj1" fmla="val -47662"/>
                <a:gd name="adj2" fmla="val 75477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s-ES" sz="2400" dirty="0">
                  <a:latin typeface="Calibri" pitchFamily="34" charset="0"/>
                </a:rPr>
                <a:t>“La democracia que tanto pregonan los ilusos es un absurdo en los países como los americanos, llenos de </a:t>
              </a:r>
              <a:r>
                <a:rPr lang="es-ES" sz="2400" b="1" dirty="0">
                  <a:solidFill>
                    <a:srgbClr val="C00000"/>
                  </a:solidFill>
                  <a:latin typeface="Calibri" pitchFamily="34" charset="0"/>
                </a:rPr>
                <a:t>vicios</a:t>
              </a:r>
              <a:r>
                <a:rPr lang="es-ES" sz="2400" dirty="0">
                  <a:solidFill>
                    <a:srgbClr val="C00000"/>
                  </a:solidFill>
                  <a:latin typeface="Calibri" pitchFamily="34" charset="0"/>
                </a:rPr>
                <a:t> </a:t>
              </a:r>
              <a:r>
                <a:rPr lang="es-ES" sz="2400" dirty="0">
                  <a:latin typeface="Calibri" pitchFamily="34" charset="0"/>
                </a:rPr>
                <a:t>y donde los ciudadanos </a:t>
              </a:r>
              <a:r>
                <a:rPr lang="es-ES" sz="2400" b="1" dirty="0">
                  <a:solidFill>
                    <a:srgbClr val="C00000"/>
                  </a:solidFill>
                  <a:latin typeface="Calibri" pitchFamily="34" charset="0"/>
                </a:rPr>
                <a:t>carecen de toda virtud, </a:t>
              </a:r>
              <a:r>
                <a:rPr lang="es-ES" sz="2400" dirty="0">
                  <a:latin typeface="Calibri" pitchFamily="34" charset="0"/>
                </a:rPr>
                <a:t>como es necesario para establecer una verdadera República. La Monarquía no es tampoco el ideal americano: salimos de una terrible para volver a otra y ¿qué ganamos</a:t>
              </a:r>
              <a:r>
                <a:rPr lang="es-ES" sz="2400" dirty="0" smtClean="0">
                  <a:latin typeface="Calibri" pitchFamily="34" charset="0"/>
                </a:rPr>
                <a:t>?”.</a:t>
              </a:r>
              <a:endParaRPr lang="es-ES" sz="2400" dirty="0">
                <a:latin typeface="Calibri" pitchFamily="34" charset="0"/>
              </a:endParaRPr>
            </a:p>
            <a:p>
              <a:endParaRPr lang="es-ES" sz="2400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animBg="1" autoUpdateAnimBg="0"/>
      <p:bldP spid="4096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644</Words>
  <Application>Microsoft Office PowerPoint</Application>
  <PresentationFormat>Presentación en pantalla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Constitución de 1833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mane</dc:creator>
  <cp:lastModifiedBy>PACKARD BELL</cp:lastModifiedBy>
  <cp:revision>9</cp:revision>
  <dcterms:created xsi:type="dcterms:W3CDTF">2015-10-18T02:18:34Z</dcterms:created>
  <dcterms:modified xsi:type="dcterms:W3CDTF">2015-10-19T17:40:21Z</dcterms:modified>
</cp:coreProperties>
</file>