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366" r:id="rId3"/>
    <p:sldId id="367" r:id="rId4"/>
    <p:sldId id="359" r:id="rId5"/>
    <p:sldId id="368" r:id="rId6"/>
    <p:sldId id="361" r:id="rId7"/>
    <p:sldId id="362" r:id="rId8"/>
    <p:sldId id="372" r:id="rId9"/>
    <p:sldId id="363" r:id="rId10"/>
    <p:sldId id="364" r:id="rId11"/>
    <p:sldId id="373" r:id="rId12"/>
    <p:sldId id="374" r:id="rId13"/>
    <p:sldId id="376" r:id="rId14"/>
    <p:sldId id="377" r:id="rId15"/>
    <p:sldId id="378" r:id="rId16"/>
    <p:sldId id="379" r:id="rId17"/>
    <p:sldId id="380" r:id="rId18"/>
    <p:sldId id="381" r:id="rId19"/>
  </p:sldIdLst>
  <p:sldSz cx="9144000" cy="6858000" type="screen4x3"/>
  <p:notesSz cx="6858000" cy="9144000"/>
  <p:defaultTextStyle>
    <a:defPPr>
      <a:defRPr lang="es-E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606" autoAdjust="0"/>
  </p:normalViewPr>
  <p:slideViewPr>
    <p:cSldViewPr snapToGrid="0" snapToObjects="1">
      <p:cViewPr>
        <p:scale>
          <a:sx n="70" d="100"/>
          <a:sy n="70" d="100"/>
        </p:scale>
        <p:origin x="-516" y="6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2D6BDC4F-3D1C-441D-BF20-EB5D2B89C8A8}" type="datetimeFigureOut">
              <a:rPr lang="es-ES"/>
              <a:pPr>
                <a:defRPr/>
              </a:pPr>
              <a:t>11/08/2015</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noProof="0" smtClean="0"/>
              <a:t>Haga clic para modificar el estilo de texto del patrón</a:t>
            </a:r>
          </a:p>
          <a:p>
            <a:pPr lvl="1"/>
            <a:r>
              <a:rPr lang="es-ES_tradnl" noProof="0" smtClean="0"/>
              <a:t>Segundo nivel</a:t>
            </a:r>
          </a:p>
          <a:p>
            <a:pPr lvl="2"/>
            <a:r>
              <a:rPr lang="es-ES_tradnl" noProof="0" smtClean="0"/>
              <a:t>Tercer nivel</a:t>
            </a:r>
          </a:p>
          <a:p>
            <a:pPr lvl="3"/>
            <a:r>
              <a:rPr lang="es-ES_tradnl" noProof="0" smtClean="0"/>
              <a:t>Cuarto nivel</a:t>
            </a:r>
          </a:p>
          <a:p>
            <a:pPr lvl="4"/>
            <a:r>
              <a:rPr lang="es-ES_tradnl" noProof="0" smtClean="0"/>
              <a:t>Quinto nivel</a:t>
            </a:r>
            <a:endParaRPr lang="es-ES" noProof="0"/>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99073C80-F97B-4BCF-8725-A92B14D146C3}" type="slidenum">
              <a:rPr lang="es-ES"/>
              <a:pPr>
                <a:defRPr/>
              </a:pPr>
              <a:t>‹Nº›</a:t>
            </a:fld>
            <a:endParaRPr lang="es-ES"/>
          </a:p>
        </p:txBody>
      </p:sp>
    </p:spTree>
    <p:extLst>
      <p:ext uri="{BB962C8B-B14F-4D97-AF65-F5344CB8AC3E}">
        <p14:creationId xmlns="" xmlns:p14="http://schemas.microsoft.com/office/powerpoint/2010/main" val="453878203"/>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fld id="{59449B64-DBB6-44B0-B364-410EE3F2CF2D}" type="datetimeFigureOut">
              <a:rPr lang="es-ES"/>
              <a:pPr>
                <a:defRPr/>
              </a:pPr>
              <a:t>11/08/2015</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D94134BB-75F6-4803-AD74-5731A4088FA4}" type="slidenum">
              <a:rPr lang="es-ES"/>
              <a:pPr>
                <a:defRPr/>
              </a:pPr>
              <a:t>‹Nº›</a:t>
            </a:fld>
            <a:endParaRPr lang="es-ES"/>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C37FD6D1-4D7B-44AB-8013-2EF343B3912E}" type="datetimeFigureOut">
              <a:rPr lang="es-ES"/>
              <a:pPr>
                <a:defRPr/>
              </a:pPr>
              <a:t>11/08/2015</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F04A1F01-0865-46AF-B2A8-779EABD06EA0}" type="slidenum">
              <a:rPr lang="es-ES"/>
              <a:pPr>
                <a:defRPr/>
              </a:pPr>
              <a:t>‹Nº›</a:t>
            </a:fld>
            <a:endParaRPr lang="es-ES"/>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4FB66EC7-B945-442E-A5A0-D3134A12FCD7}" type="datetimeFigureOut">
              <a:rPr lang="es-ES"/>
              <a:pPr>
                <a:defRPr/>
              </a:pPr>
              <a:t>11/08/2015</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F01E1335-AF11-43D0-8D5F-7607DD739F16}" type="slidenum">
              <a:rPr lang="es-ES"/>
              <a:pPr>
                <a:defRPr/>
              </a:pPr>
              <a:t>‹Nº›</a:t>
            </a:fld>
            <a:endParaRPr lang="es-ES"/>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C99D44C8-05E5-4BDA-A2B8-3E62D38B9B70}" type="datetimeFigureOut">
              <a:rPr lang="es-ES"/>
              <a:pPr>
                <a:defRPr/>
              </a:pPr>
              <a:t>11/08/2015</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90E1C770-0F36-4C17-9E52-76FA76BFBDA5}" type="slidenum">
              <a:rPr lang="es-ES"/>
              <a:pPr>
                <a:defRPr/>
              </a:pPr>
              <a:t>‹Nº›</a:t>
            </a:fld>
            <a:endParaRPr lang="es-ES"/>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E100F476-D8F8-426B-902D-770945585925}" type="datetimeFigureOut">
              <a:rPr lang="es-ES"/>
              <a:pPr>
                <a:defRPr/>
              </a:pPr>
              <a:t>11/08/2015</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79CB0307-440C-4638-AC4A-C3B7F56DEB30}" type="slidenum">
              <a:rPr lang="es-ES"/>
              <a:pPr>
                <a:defRPr/>
              </a:pPr>
              <a:t>‹Nº›</a:t>
            </a:fld>
            <a:endParaRPr lang="es-ES"/>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3"/>
          <p:cNvSpPr>
            <a:spLocks noGrp="1"/>
          </p:cNvSpPr>
          <p:nvPr>
            <p:ph type="dt" sz="half" idx="10"/>
          </p:nvPr>
        </p:nvSpPr>
        <p:spPr/>
        <p:txBody>
          <a:bodyPr/>
          <a:lstStyle>
            <a:lvl1pPr>
              <a:defRPr/>
            </a:lvl1pPr>
          </a:lstStyle>
          <a:p>
            <a:pPr>
              <a:defRPr/>
            </a:pPr>
            <a:fld id="{DF59C4C5-ED99-4707-8A2B-85EB25718DEB}" type="datetimeFigureOut">
              <a:rPr lang="es-ES"/>
              <a:pPr>
                <a:defRPr/>
              </a:pPr>
              <a:t>11/08/2015</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A55F1027-07CF-48DF-88F4-C316BE611922}" type="slidenum">
              <a:rPr lang="es-ES"/>
              <a:pPr>
                <a:defRPr/>
              </a:pPr>
              <a:t>‹Nº›</a:t>
            </a:fld>
            <a:endParaRPr lang="es-ES"/>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3"/>
          <p:cNvSpPr>
            <a:spLocks noGrp="1"/>
          </p:cNvSpPr>
          <p:nvPr>
            <p:ph type="dt" sz="half" idx="10"/>
          </p:nvPr>
        </p:nvSpPr>
        <p:spPr/>
        <p:txBody>
          <a:bodyPr/>
          <a:lstStyle>
            <a:lvl1pPr>
              <a:defRPr/>
            </a:lvl1pPr>
          </a:lstStyle>
          <a:p>
            <a:pPr>
              <a:defRPr/>
            </a:pPr>
            <a:fld id="{593639E8-F8DD-423C-8BCD-FE0D1BE45F91}" type="datetimeFigureOut">
              <a:rPr lang="es-ES"/>
              <a:pPr>
                <a:defRPr/>
              </a:pPr>
              <a:t>11/08/2015</a:t>
            </a:fld>
            <a:endParaRPr lang="es-ES"/>
          </a:p>
        </p:txBody>
      </p:sp>
      <p:sp>
        <p:nvSpPr>
          <p:cNvPr id="8" name="Marcador de pie de página 4"/>
          <p:cNvSpPr>
            <a:spLocks noGrp="1"/>
          </p:cNvSpPr>
          <p:nvPr>
            <p:ph type="ftr" sz="quarter" idx="11"/>
          </p:nvPr>
        </p:nvSpPr>
        <p:spPr/>
        <p:txBody>
          <a:bodyPr/>
          <a:lstStyle>
            <a:lvl1pPr>
              <a:defRPr/>
            </a:lvl1pPr>
          </a:lstStyle>
          <a:p>
            <a:pPr>
              <a:defRPr/>
            </a:pPr>
            <a:endParaRPr lang="es-ES"/>
          </a:p>
        </p:txBody>
      </p:sp>
      <p:sp>
        <p:nvSpPr>
          <p:cNvPr id="9" name="Marcador de número de diapositiva 5"/>
          <p:cNvSpPr>
            <a:spLocks noGrp="1"/>
          </p:cNvSpPr>
          <p:nvPr>
            <p:ph type="sldNum" sz="quarter" idx="12"/>
          </p:nvPr>
        </p:nvSpPr>
        <p:spPr/>
        <p:txBody>
          <a:bodyPr/>
          <a:lstStyle>
            <a:lvl1pPr>
              <a:defRPr/>
            </a:lvl1pPr>
          </a:lstStyle>
          <a:p>
            <a:pPr>
              <a:defRPr/>
            </a:pPr>
            <a:fld id="{A1CCCA59-ADD8-487D-8896-3EE10A7A44E0}" type="slidenum">
              <a:rPr lang="es-ES"/>
              <a:pPr>
                <a:defRPr/>
              </a:pPr>
              <a:t>‹Nº›</a:t>
            </a:fld>
            <a:endParaRPr lang="es-ES"/>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3"/>
          <p:cNvSpPr>
            <a:spLocks noGrp="1"/>
          </p:cNvSpPr>
          <p:nvPr>
            <p:ph type="dt" sz="half" idx="10"/>
          </p:nvPr>
        </p:nvSpPr>
        <p:spPr/>
        <p:txBody>
          <a:bodyPr/>
          <a:lstStyle>
            <a:lvl1pPr>
              <a:defRPr/>
            </a:lvl1pPr>
          </a:lstStyle>
          <a:p>
            <a:pPr>
              <a:defRPr/>
            </a:pPr>
            <a:fld id="{45F30489-8EEC-4C93-964F-26CC52A20CAF}" type="datetimeFigureOut">
              <a:rPr lang="es-ES"/>
              <a:pPr>
                <a:defRPr/>
              </a:pPr>
              <a:t>11/08/2015</a:t>
            </a:fld>
            <a:endParaRPr lang="es-ES"/>
          </a:p>
        </p:txBody>
      </p:sp>
      <p:sp>
        <p:nvSpPr>
          <p:cNvPr id="4" name="Marcador de pie de página 4"/>
          <p:cNvSpPr>
            <a:spLocks noGrp="1"/>
          </p:cNvSpPr>
          <p:nvPr>
            <p:ph type="ftr" sz="quarter" idx="11"/>
          </p:nvPr>
        </p:nvSpPr>
        <p:spPr/>
        <p:txBody>
          <a:bodyPr/>
          <a:lstStyle>
            <a:lvl1pPr>
              <a:defRPr/>
            </a:lvl1pPr>
          </a:lstStyle>
          <a:p>
            <a:pPr>
              <a:defRPr/>
            </a:pPr>
            <a:endParaRPr lang="es-ES"/>
          </a:p>
        </p:txBody>
      </p:sp>
      <p:sp>
        <p:nvSpPr>
          <p:cNvPr id="5" name="Marcador de número de diapositiva 5"/>
          <p:cNvSpPr>
            <a:spLocks noGrp="1"/>
          </p:cNvSpPr>
          <p:nvPr>
            <p:ph type="sldNum" sz="quarter" idx="12"/>
          </p:nvPr>
        </p:nvSpPr>
        <p:spPr/>
        <p:txBody>
          <a:bodyPr/>
          <a:lstStyle>
            <a:lvl1pPr>
              <a:defRPr/>
            </a:lvl1pPr>
          </a:lstStyle>
          <a:p>
            <a:pPr>
              <a:defRPr/>
            </a:pPr>
            <a:fld id="{6006D6E0-AFA4-45F5-A3EB-7E4F8194400F}" type="slidenum">
              <a:rPr lang="es-ES"/>
              <a:pPr>
                <a:defRPr/>
              </a:pPr>
              <a:t>‹Nº›</a:t>
            </a:fld>
            <a:endParaRPr lang="es-ES"/>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66E0E026-57E9-4780-9A52-04D6B59DF2CD}" type="datetimeFigureOut">
              <a:rPr lang="es-ES"/>
              <a:pPr>
                <a:defRPr/>
              </a:pPr>
              <a:t>11/08/2015</a:t>
            </a:fld>
            <a:endParaRPr lang="es-ES"/>
          </a:p>
        </p:txBody>
      </p:sp>
      <p:sp>
        <p:nvSpPr>
          <p:cNvPr id="3" name="Marcador de pie de página 4"/>
          <p:cNvSpPr>
            <a:spLocks noGrp="1"/>
          </p:cNvSpPr>
          <p:nvPr>
            <p:ph type="ftr" sz="quarter" idx="11"/>
          </p:nvPr>
        </p:nvSpPr>
        <p:spPr/>
        <p:txBody>
          <a:bodyPr/>
          <a:lstStyle>
            <a:lvl1pPr>
              <a:defRPr/>
            </a:lvl1pPr>
          </a:lstStyle>
          <a:p>
            <a:pPr>
              <a:defRPr/>
            </a:pPr>
            <a:endParaRPr lang="es-ES"/>
          </a:p>
        </p:txBody>
      </p:sp>
      <p:sp>
        <p:nvSpPr>
          <p:cNvPr id="4" name="Marcador de número de diapositiva 5"/>
          <p:cNvSpPr>
            <a:spLocks noGrp="1"/>
          </p:cNvSpPr>
          <p:nvPr>
            <p:ph type="sldNum" sz="quarter" idx="12"/>
          </p:nvPr>
        </p:nvSpPr>
        <p:spPr/>
        <p:txBody>
          <a:bodyPr/>
          <a:lstStyle>
            <a:lvl1pPr>
              <a:defRPr/>
            </a:lvl1pPr>
          </a:lstStyle>
          <a:p>
            <a:pPr>
              <a:defRPr/>
            </a:pPr>
            <a:fld id="{226E7822-0E5D-497C-B4F3-7C7A585D4502}" type="slidenum">
              <a:rPr lang="es-ES"/>
              <a:pPr>
                <a:defRPr/>
              </a:pPr>
              <a:t>‹Nº›</a:t>
            </a:fld>
            <a:endParaRPr lang="es-ES"/>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3705A4B6-4DCF-40B4-BC78-A3B2F062DB03}" type="datetimeFigureOut">
              <a:rPr lang="es-ES"/>
              <a:pPr>
                <a:defRPr/>
              </a:pPr>
              <a:t>11/08/2015</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57242523-6BCA-4AF0-AE04-503263D46084}" type="slidenum">
              <a:rPr lang="es-ES"/>
              <a:pPr>
                <a:defRPr/>
              </a:pPr>
              <a:t>‹Nº›</a:t>
            </a:fld>
            <a:endParaRPr lang="es-ES"/>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CCAA5D14-F456-43C7-AB46-609B98AA398B}" type="datetimeFigureOut">
              <a:rPr lang="es-ES"/>
              <a:pPr>
                <a:defRPr/>
              </a:pPr>
              <a:t>11/08/2015</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B1062F40-B71B-46BD-8C16-6FF44329E6AF}" type="slidenum">
              <a:rPr lang="es-ES"/>
              <a:pPr>
                <a:defRPr/>
              </a:pPr>
              <a:t>‹Nº›</a:t>
            </a:fld>
            <a:endParaRPr lang="es-ES"/>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Clic para editar título</a:t>
            </a:r>
            <a:endParaRPr lang="es-ES" smtClean="0"/>
          </a:p>
        </p:txBody>
      </p:sp>
      <p:sp>
        <p:nvSpPr>
          <p:cNvPr id="1027" name="Marcador de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smtClean="0"/>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EB06B53-3CC2-4FB1-BCCB-3FE1B13E2E5F}" type="datetimeFigureOut">
              <a:rPr lang="es-ES"/>
              <a:pPr>
                <a:defRPr/>
              </a:pPr>
              <a:t>11/08/2015</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48EAA54-459A-4156-9E5D-0A7AD9063FE7}"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spd="slow">
    <p:wipe dir="r"/>
  </p:transition>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uadroTexto 1"/>
          <p:cNvSpPr txBox="1">
            <a:spLocks noChangeArrowheads="1"/>
          </p:cNvSpPr>
          <p:nvPr/>
        </p:nvSpPr>
        <p:spPr bwMode="auto">
          <a:xfrm>
            <a:off x="174364" y="1693104"/>
            <a:ext cx="8805862" cy="1446212"/>
          </a:xfrm>
          <a:prstGeom prst="rect">
            <a:avLst/>
          </a:prstGeom>
          <a:solidFill>
            <a:schemeClr val="tx1"/>
          </a:solidFill>
          <a:ln w="9525">
            <a:noFill/>
            <a:miter lim="800000"/>
            <a:headEnd/>
            <a:tailEnd/>
          </a:ln>
        </p:spPr>
        <p:txBody>
          <a:bodyPr>
            <a:spAutoFit/>
          </a:bodyPr>
          <a:lstStyle/>
          <a:p>
            <a:pPr algn="ctr"/>
            <a:r>
              <a:rPr lang="es-ES" sz="4400" i="1" dirty="0">
                <a:solidFill>
                  <a:srgbClr val="FFFFFF"/>
                </a:solidFill>
                <a:latin typeface="Didot"/>
                <a:ea typeface="Didot"/>
                <a:cs typeface="Didot"/>
              </a:rPr>
              <a:t>El camino al quiebre institucional de 1973</a:t>
            </a:r>
          </a:p>
        </p:txBody>
      </p:sp>
      <p:pic>
        <p:nvPicPr>
          <p:cNvPr id="15362" name="Picture 2"/>
          <p:cNvPicPr>
            <a:picLocks noChangeAspect="1" noChangeArrowheads="1"/>
          </p:cNvPicPr>
          <p:nvPr/>
        </p:nvPicPr>
        <p:blipFill>
          <a:blip r:embed="rId2"/>
          <a:srcRect/>
          <a:stretch>
            <a:fillRect/>
          </a:stretch>
        </p:blipFill>
        <p:spPr bwMode="auto">
          <a:xfrm>
            <a:off x="3124200" y="3139316"/>
            <a:ext cx="4914900" cy="3440113"/>
          </a:xfrm>
          <a:prstGeom prst="rect">
            <a:avLst/>
          </a:prstGeom>
          <a:noFill/>
          <a:ln w="9525">
            <a:noFill/>
            <a:miter lim="800000"/>
            <a:headEnd/>
            <a:tailEnd/>
          </a:ln>
        </p:spPr>
      </p:pic>
      <p:sp>
        <p:nvSpPr>
          <p:cNvPr id="4" name="3 Rectángulo"/>
          <p:cNvSpPr/>
          <p:nvPr/>
        </p:nvSpPr>
        <p:spPr>
          <a:xfrm>
            <a:off x="338137" y="137934"/>
            <a:ext cx="6472095" cy="954107"/>
          </a:xfrm>
          <a:prstGeom prst="rect">
            <a:avLst/>
          </a:prstGeom>
        </p:spPr>
        <p:txBody>
          <a:bodyPr wrap="square">
            <a:spAutoFit/>
          </a:bodyPr>
          <a:lstStyle/>
          <a:p>
            <a:r>
              <a:rPr lang="es-MX" sz="1400" b="1" dirty="0" smtClean="0"/>
              <a:t>Colegio de los SS.CC - Providencia</a:t>
            </a:r>
          </a:p>
          <a:p>
            <a:r>
              <a:rPr lang="es-MX" sz="1400" b="1" dirty="0" smtClean="0"/>
              <a:t>Sector : Historia, Geografía y Ciencias Sociales</a:t>
            </a:r>
          </a:p>
          <a:p>
            <a:r>
              <a:rPr lang="es-MX" sz="1400" b="1" dirty="0" smtClean="0"/>
              <a:t>Nivel: III° PC</a:t>
            </a:r>
            <a:endParaRPr lang="es-CL" sz="1400" b="1" dirty="0" smtClean="0"/>
          </a:p>
          <a:p>
            <a:r>
              <a:rPr lang="es-CL" sz="1400" b="1" dirty="0" smtClean="0"/>
              <a:t>Unidad temática: Cambios estructurales</a:t>
            </a:r>
            <a:endParaRPr lang="es-CL" sz="1400" b="1" dirty="0"/>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2 Marcador de contenido"/>
          <p:cNvSpPr>
            <a:spLocks noGrp="1"/>
          </p:cNvSpPr>
          <p:nvPr>
            <p:ph idx="1"/>
          </p:nvPr>
        </p:nvSpPr>
        <p:spPr>
          <a:xfrm>
            <a:off x="457200" y="423863"/>
            <a:ext cx="8229600" cy="5702300"/>
          </a:xfrm>
        </p:spPr>
        <p:txBody>
          <a:bodyPr/>
          <a:lstStyle/>
          <a:p>
            <a:pPr algn="just"/>
            <a:r>
              <a:rPr lang="es-CL" b="1" dirty="0" smtClean="0"/>
              <a:t>Profundización Reforma Agraria</a:t>
            </a:r>
            <a:r>
              <a:rPr lang="es-CL" dirty="0" smtClean="0"/>
              <a:t>: Se expropia a campos con más de 40 HRB (hectáreas de riego básico).</a:t>
            </a:r>
          </a:p>
          <a:p>
            <a:endParaRPr lang="es-CL" dirty="0" smtClean="0"/>
          </a:p>
          <a:p>
            <a:pPr algn="just">
              <a:buFont typeface="Arial" charset="0"/>
              <a:buNone/>
            </a:pPr>
            <a:r>
              <a:rPr lang="es-CL" dirty="0" smtClean="0"/>
              <a:t>           Tomas ilegales de predios (campos): Los campesinos, al ver que podían tener tierras, comenzaron a presionar para obtenerlas.</a:t>
            </a:r>
          </a:p>
          <a:p>
            <a:pPr>
              <a:buFont typeface="Arial" charset="0"/>
              <a:buNone/>
            </a:pPr>
            <a:endParaRPr lang="es-CL" dirty="0" smtClean="0"/>
          </a:p>
          <a:p>
            <a:pPr algn="just"/>
            <a:r>
              <a:rPr lang="es-CL" b="1" dirty="0" smtClean="0"/>
              <a:t>Redistribución de la renta</a:t>
            </a:r>
            <a:r>
              <a:rPr lang="es-CL" dirty="0" smtClean="0"/>
              <a:t>: Subió sueldos, imprimió más dinero.</a:t>
            </a:r>
          </a:p>
        </p:txBody>
      </p:sp>
      <p:sp>
        <p:nvSpPr>
          <p:cNvPr id="4" name="3 Flecha derecha"/>
          <p:cNvSpPr/>
          <p:nvPr/>
        </p:nvSpPr>
        <p:spPr>
          <a:xfrm>
            <a:off x="457200" y="2667000"/>
            <a:ext cx="977900" cy="48418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CL"/>
          </a:p>
        </p:txBody>
      </p:sp>
    </p:spTree>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p:txBody>
          <a:bodyPr/>
          <a:lstStyle/>
          <a:p>
            <a:pPr algn="just"/>
            <a:r>
              <a:rPr lang="es-CL" b="1" dirty="0" smtClean="0">
                <a:solidFill>
                  <a:srgbClr val="FF0000"/>
                </a:solidFill>
              </a:rPr>
              <a:t>Crisis económica: Inflación, déficit fiscal y desabastecimiento.</a:t>
            </a:r>
          </a:p>
          <a:p>
            <a:pPr>
              <a:buFont typeface="Arial" charset="0"/>
              <a:buNone/>
            </a:pPr>
            <a:endParaRPr lang="es-CL" dirty="0" smtClean="0"/>
          </a:p>
        </p:txBody>
      </p:sp>
      <p:sp>
        <p:nvSpPr>
          <p:cNvPr id="45059" name="CuadroTexto 13"/>
          <p:cNvSpPr>
            <a:spLocks noGrp="1"/>
          </p:cNvSpPr>
          <p:nvPr>
            <p:ph type="title" idx="4294967295"/>
          </p:nvPr>
        </p:nvSpPr>
        <p:spPr>
          <a:xfrm>
            <a:off x="457200" y="274638"/>
            <a:ext cx="8229600" cy="1077912"/>
          </a:xfrm>
          <a:solidFill>
            <a:schemeClr val="tx1"/>
          </a:solidFill>
          <a:ln/>
        </p:spPr>
        <p:txBody>
          <a:bodyPr>
            <a:spAutoFit/>
          </a:bodyPr>
          <a:lstStyle/>
          <a:p>
            <a:r>
              <a:rPr lang="es-ES_tradnl" sz="3200" smtClean="0">
                <a:solidFill>
                  <a:schemeClr val="bg1"/>
                </a:solidFill>
                <a:latin typeface="Didot"/>
              </a:rPr>
              <a:t>Crisis del Gobierno</a:t>
            </a:r>
            <a:br>
              <a:rPr lang="es-ES_tradnl" sz="3200" smtClean="0">
                <a:solidFill>
                  <a:schemeClr val="bg1"/>
                </a:solidFill>
                <a:latin typeface="Didot"/>
              </a:rPr>
            </a:br>
            <a:endParaRPr lang="es-ES_tradnl" sz="3200" smtClean="0">
              <a:solidFill>
                <a:schemeClr val="bg1"/>
              </a:solidFill>
              <a:latin typeface="Didot"/>
            </a:endParaRPr>
          </a:p>
        </p:txBody>
      </p:sp>
      <p:sp>
        <p:nvSpPr>
          <p:cNvPr id="5" name="4 Flecha abajo"/>
          <p:cNvSpPr/>
          <p:nvPr/>
        </p:nvSpPr>
        <p:spPr>
          <a:xfrm>
            <a:off x="1733550" y="2867025"/>
            <a:ext cx="519113" cy="573088"/>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CL"/>
          </a:p>
        </p:txBody>
      </p:sp>
      <p:sp>
        <p:nvSpPr>
          <p:cNvPr id="45061" name="5 CuadroTexto"/>
          <p:cNvSpPr txBox="1">
            <a:spLocks noChangeArrowheads="1"/>
          </p:cNvSpPr>
          <p:nvPr/>
        </p:nvSpPr>
        <p:spPr bwMode="auto">
          <a:xfrm>
            <a:off x="2252663" y="2682875"/>
            <a:ext cx="1760537" cy="368300"/>
          </a:xfrm>
          <a:prstGeom prst="rect">
            <a:avLst/>
          </a:prstGeom>
          <a:noFill/>
          <a:ln w="9525">
            <a:noFill/>
            <a:miter lim="800000"/>
            <a:headEnd/>
            <a:tailEnd/>
          </a:ln>
        </p:spPr>
        <p:txBody>
          <a:bodyPr>
            <a:spAutoFit/>
          </a:bodyPr>
          <a:lstStyle/>
          <a:p>
            <a:r>
              <a:rPr lang="es-CL">
                <a:latin typeface="Calibri" pitchFamily="34" charset="0"/>
              </a:rPr>
              <a:t>¿Por qué?</a:t>
            </a:r>
          </a:p>
        </p:txBody>
      </p:sp>
      <p:sp>
        <p:nvSpPr>
          <p:cNvPr id="7" name="Rectangle 3"/>
          <p:cNvSpPr txBox="1">
            <a:spLocks noChangeArrowheads="1"/>
          </p:cNvSpPr>
          <p:nvPr/>
        </p:nvSpPr>
        <p:spPr bwMode="auto">
          <a:xfrm>
            <a:off x="587375" y="3711575"/>
            <a:ext cx="2292350" cy="1092200"/>
          </a:xfrm>
          <a:prstGeom prst="rect">
            <a:avLst/>
          </a:prstGeom>
          <a:solidFill>
            <a:schemeClr val="bg2"/>
          </a:solidFill>
          <a:ln w="9525">
            <a:noFill/>
            <a:miter lim="800000"/>
            <a:headEnd/>
            <a:tailEnd/>
          </a:ln>
        </p:spPr>
        <p:txBody>
          <a:bodyPr/>
          <a:lstStyle/>
          <a:p>
            <a:pPr marL="342900" indent="-342900" algn="ctr">
              <a:lnSpc>
                <a:spcPct val="90000"/>
              </a:lnSpc>
              <a:spcBef>
                <a:spcPct val="20000"/>
              </a:spcBef>
            </a:pPr>
            <a:r>
              <a:rPr lang="es-ES" sz="2400">
                <a:latin typeface="Calibri" pitchFamily="34" charset="0"/>
              </a:rPr>
              <a:t>   Gobierno emite mucho dinero</a:t>
            </a:r>
          </a:p>
          <a:p>
            <a:pPr marL="342900" indent="-342900">
              <a:lnSpc>
                <a:spcPct val="90000"/>
              </a:lnSpc>
              <a:spcBef>
                <a:spcPct val="20000"/>
              </a:spcBef>
            </a:pPr>
            <a:endParaRPr lang="es-ES" sz="2400">
              <a:latin typeface="Calibri" pitchFamily="34" charset="0"/>
            </a:endParaRPr>
          </a:p>
        </p:txBody>
      </p:sp>
      <p:sp>
        <p:nvSpPr>
          <p:cNvPr id="8" name="7 Flecha abajo"/>
          <p:cNvSpPr/>
          <p:nvPr/>
        </p:nvSpPr>
        <p:spPr>
          <a:xfrm>
            <a:off x="5168900" y="2765425"/>
            <a:ext cx="484188" cy="573088"/>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CL"/>
          </a:p>
        </p:txBody>
      </p:sp>
      <p:sp>
        <p:nvSpPr>
          <p:cNvPr id="9" name="Rectangle 3"/>
          <p:cNvSpPr txBox="1">
            <a:spLocks noChangeArrowheads="1"/>
          </p:cNvSpPr>
          <p:nvPr/>
        </p:nvSpPr>
        <p:spPr bwMode="auto">
          <a:xfrm>
            <a:off x="4494213" y="3711575"/>
            <a:ext cx="2046287" cy="1092200"/>
          </a:xfrm>
          <a:prstGeom prst="rect">
            <a:avLst/>
          </a:prstGeom>
          <a:solidFill>
            <a:schemeClr val="bg2"/>
          </a:solidFill>
          <a:ln w="9525">
            <a:noFill/>
            <a:miter lim="800000"/>
            <a:headEnd/>
            <a:tailEnd/>
          </a:ln>
        </p:spPr>
        <p:txBody>
          <a:bodyPr/>
          <a:lstStyle/>
          <a:p>
            <a:pPr marL="342900" indent="-342900">
              <a:lnSpc>
                <a:spcPct val="90000"/>
              </a:lnSpc>
              <a:spcBef>
                <a:spcPct val="20000"/>
              </a:spcBef>
            </a:pPr>
            <a:r>
              <a:rPr lang="es-ES" sz="2400">
                <a:latin typeface="Calibri" pitchFamily="34" charset="0"/>
              </a:rPr>
              <a:t>      Falta de producción</a:t>
            </a:r>
          </a:p>
          <a:p>
            <a:pPr marL="342900" indent="-342900">
              <a:lnSpc>
                <a:spcPct val="90000"/>
              </a:lnSpc>
              <a:spcBef>
                <a:spcPct val="20000"/>
              </a:spcBef>
            </a:pPr>
            <a:r>
              <a:rPr lang="es-ES" sz="2400">
                <a:latin typeface="Calibri" pitchFamily="34" charset="0"/>
              </a:rPr>
              <a:t>      debido a:</a:t>
            </a:r>
          </a:p>
        </p:txBody>
      </p:sp>
      <p:cxnSp>
        <p:nvCxnSpPr>
          <p:cNvPr id="11" name="10 Conector recto de flecha"/>
          <p:cNvCxnSpPr/>
          <p:nvPr/>
        </p:nvCxnSpPr>
        <p:spPr>
          <a:xfrm rot="10800000" flipV="1">
            <a:off x="4013200" y="4905375"/>
            <a:ext cx="1158875" cy="4238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13 Conector recto de flecha"/>
          <p:cNvCxnSpPr/>
          <p:nvPr/>
        </p:nvCxnSpPr>
        <p:spPr>
          <a:xfrm rot="5400000">
            <a:off x="4846638" y="5226050"/>
            <a:ext cx="642938"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14 CuadroTexto"/>
          <p:cNvSpPr txBox="1">
            <a:spLocks noChangeArrowheads="1"/>
          </p:cNvSpPr>
          <p:nvPr/>
        </p:nvSpPr>
        <p:spPr bwMode="auto">
          <a:xfrm>
            <a:off x="3684588" y="5548313"/>
            <a:ext cx="1187450" cy="646112"/>
          </a:xfrm>
          <a:prstGeom prst="rect">
            <a:avLst/>
          </a:prstGeom>
          <a:noFill/>
          <a:ln w="9525">
            <a:noFill/>
            <a:miter lim="800000"/>
            <a:headEnd/>
            <a:tailEnd/>
          </a:ln>
        </p:spPr>
        <p:txBody>
          <a:bodyPr>
            <a:spAutoFit/>
          </a:bodyPr>
          <a:lstStyle/>
          <a:p>
            <a:r>
              <a:rPr lang="es-CL" b="1">
                <a:latin typeface="Calibri" pitchFamily="34" charset="0"/>
              </a:rPr>
              <a:t>Tomas de fábricas</a:t>
            </a:r>
          </a:p>
        </p:txBody>
      </p:sp>
      <p:sp>
        <p:nvSpPr>
          <p:cNvPr id="16" name="15 CuadroTexto"/>
          <p:cNvSpPr txBox="1">
            <a:spLocks noChangeArrowheads="1"/>
          </p:cNvSpPr>
          <p:nvPr/>
        </p:nvSpPr>
        <p:spPr bwMode="auto">
          <a:xfrm>
            <a:off x="5051425" y="5768975"/>
            <a:ext cx="1208088" cy="646113"/>
          </a:xfrm>
          <a:prstGeom prst="rect">
            <a:avLst/>
          </a:prstGeom>
          <a:noFill/>
          <a:ln w="9525">
            <a:noFill/>
            <a:miter lim="800000"/>
            <a:headEnd/>
            <a:tailEnd/>
          </a:ln>
        </p:spPr>
        <p:txBody>
          <a:bodyPr>
            <a:spAutoFit/>
          </a:bodyPr>
          <a:lstStyle/>
          <a:p>
            <a:r>
              <a:rPr lang="es-CL" b="1">
                <a:latin typeface="Calibri" pitchFamily="34" charset="0"/>
              </a:rPr>
              <a:t>Paros laborales</a:t>
            </a:r>
          </a:p>
        </p:txBody>
      </p:sp>
      <p:cxnSp>
        <p:nvCxnSpPr>
          <p:cNvPr id="18" name="17 Conector recto de flecha"/>
          <p:cNvCxnSpPr/>
          <p:nvPr/>
        </p:nvCxnSpPr>
        <p:spPr>
          <a:xfrm>
            <a:off x="5172075" y="4906963"/>
            <a:ext cx="915988" cy="4222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18 CuadroTexto"/>
          <p:cNvSpPr txBox="1">
            <a:spLocks noChangeArrowheads="1"/>
          </p:cNvSpPr>
          <p:nvPr/>
        </p:nvSpPr>
        <p:spPr bwMode="auto">
          <a:xfrm>
            <a:off x="6088063" y="5548313"/>
            <a:ext cx="1500187" cy="923925"/>
          </a:xfrm>
          <a:prstGeom prst="rect">
            <a:avLst/>
          </a:prstGeom>
          <a:noFill/>
          <a:ln w="9525">
            <a:noFill/>
            <a:miter lim="800000"/>
            <a:headEnd/>
            <a:tailEnd/>
          </a:ln>
        </p:spPr>
        <p:txBody>
          <a:bodyPr>
            <a:spAutoFit/>
          </a:bodyPr>
          <a:lstStyle/>
          <a:p>
            <a:r>
              <a:rPr lang="es-CL" b="1">
                <a:latin typeface="Calibri" pitchFamily="34" charset="0"/>
              </a:rPr>
              <a:t>Empresas estatales mal dirigidas</a:t>
            </a:r>
          </a:p>
        </p:txBody>
      </p:sp>
      <p:sp>
        <p:nvSpPr>
          <p:cNvPr id="21" name="20 Cerrar llave"/>
          <p:cNvSpPr/>
          <p:nvPr/>
        </p:nvSpPr>
        <p:spPr>
          <a:xfrm>
            <a:off x="7183438" y="2600325"/>
            <a:ext cx="404812" cy="2224088"/>
          </a:xfrm>
          <a:prstGeom prst="rightBrace">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s-CL"/>
          </a:p>
        </p:txBody>
      </p:sp>
      <p:sp>
        <p:nvSpPr>
          <p:cNvPr id="22" name="21 CuadroTexto"/>
          <p:cNvSpPr txBox="1">
            <a:spLocks noChangeArrowheads="1"/>
          </p:cNvSpPr>
          <p:nvPr/>
        </p:nvSpPr>
        <p:spPr bwMode="auto">
          <a:xfrm>
            <a:off x="7820025" y="3051175"/>
            <a:ext cx="1050925" cy="923925"/>
          </a:xfrm>
          <a:prstGeom prst="rect">
            <a:avLst/>
          </a:prstGeom>
          <a:noFill/>
          <a:ln w="9525">
            <a:noFill/>
            <a:miter lim="800000"/>
            <a:headEnd/>
            <a:tailEnd/>
          </a:ln>
        </p:spPr>
        <p:txBody>
          <a:bodyPr>
            <a:spAutoFit/>
          </a:bodyPr>
          <a:lstStyle/>
          <a:p>
            <a:r>
              <a:rPr lang="es-CL" b="1">
                <a:latin typeface="Calibri" pitchFamily="34" charset="0"/>
              </a:rPr>
              <a:t>Genera Mercado Negro</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ox(in)">
                                      <p:cBhvr>
                                        <p:cTn id="20" dur="500"/>
                                        <p:tgtEl>
                                          <p:spTgt spid="9"/>
                                        </p:tgtEl>
                                      </p:cBhvr>
                                    </p:animEffect>
                                  </p:childTnLst>
                                </p:cTn>
                              </p:par>
                              <p:par>
                                <p:cTn id="21" presetID="4" presetClass="entr" presetSubtype="16"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ox(in)">
                                      <p:cBhvr>
                                        <p:cTn id="23" dur="500"/>
                                        <p:tgtEl>
                                          <p:spTgt spid="11"/>
                                        </p:tgtEl>
                                      </p:cBhvr>
                                    </p:animEffect>
                                  </p:childTnLst>
                                </p:cTn>
                              </p:par>
                              <p:par>
                                <p:cTn id="24" presetID="4" presetClass="entr" presetSubtype="16"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ox(in)">
                                      <p:cBhvr>
                                        <p:cTn id="26" dur="500"/>
                                        <p:tgtEl>
                                          <p:spTgt spid="14"/>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ox(in)">
                                      <p:cBhvr>
                                        <p:cTn id="29" dur="500"/>
                                        <p:tgtEl>
                                          <p:spTgt spid="15"/>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ox(in)">
                                      <p:cBhvr>
                                        <p:cTn id="32" dur="500"/>
                                        <p:tgtEl>
                                          <p:spTgt spid="16"/>
                                        </p:tgtEl>
                                      </p:cBhvr>
                                    </p:animEffect>
                                  </p:childTnLst>
                                </p:cTn>
                              </p:par>
                              <p:par>
                                <p:cTn id="33" presetID="4" presetClass="entr" presetSubtype="16"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ox(in)">
                                      <p:cBhvr>
                                        <p:cTn id="35" dur="500"/>
                                        <p:tgtEl>
                                          <p:spTgt spid="18"/>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ox(in)">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box(in)">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5" grpId="0"/>
      <p:bldP spid="16" grpId="0"/>
      <p:bldP spid="19"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3 Imagen"/>
          <p:cNvPicPr>
            <a:picLocks noChangeAspect="1" noChangeArrowheads="1"/>
          </p:cNvPicPr>
          <p:nvPr/>
        </p:nvPicPr>
        <p:blipFill>
          <a:blip r:embed="rId2"/>
          <a:srcRect/>
          <a:stretch>
            <a:fillRect/>
          </a:stretch>
        </p:blipFill>
        <p:spPr bwMode="auto">
          <a:xfrm>
            <a:off x="0" y="272955"/>
            <a:ext cx="5145088" cy="6130131"/>
          </a:xfrm>
          <a:prstGeom prst="rect">
            <a:avLst/>
          </a:prstGeom>
          <a:noFill/>
          <a:ln w="9525">
            <a:noFill/>
            <a:miter lim="800000"/>
            <a:headEnd/>
            <a:tailEnd/>
          </a:ln>
        </p:spPr>
      </p:pic>
      <p:sp>
        <p:nvSpPr>
          <p:cNvPr id="46084" name="4 CuadroTexto"/>
          <p:cNvSpPr txBox="1">
            <a:spLocks noChangeArrowheads="1"/>
          </p:cNvSpPr>
          <p:nvPr/>
        </p:nvSpPr>
        <p:spPr bwMode="auto">
          <a:xfrm>
            <a:off x="5335588" y="1065213"/>
            <a:ext cx="2443162" cy="2554287"/>
          </a:xfrm>
          <a:prstGeom prst="rect">
            <a:avLst/>
          </a:prstGeom>
          <a:noFill/>
          <a:ln w="9525">
            <a:noFill/>
            <a:miter lim="800000"/>
            <a:headEnd/>
            <a:tailEnd/>
          </a:ln>
        </p:spPr>
        <p:txBody>
          <a:bodyPr>
            <a:spAutoFit/>
          </a:bodyPr>
          <a:lstStyle/>
          <a:p>
            <a:pPr algn="ctr"/>
            <a:r>
              <a:rPr lang="es-CL" sz="3200" b="1" dirty="0">
                <a:latin typeface="Calibri" pitchFamily="34" charset="0"/>
              </a:rPr>
              <a:t>“Marcha de las Cacerolas Vacías”</a:t>
            </a:r>
          </a:p>
          <a:p>
            <a:pPr algn="ctr"/>
            <a:r>
              <a:rPr lang="es-CL" sz="3200" b="1" dirty="0">
                <a:latin typeface="Calibri" pitchFamily="34" charset="0"/>
              </a:rPr>
              <a:t>(</a:t>
            </a:r>
            <a:r>
              <a:rPr lang="es-CL" sz="3200" b="1" dirty="0" smtClean="0">
                <a:latin typeface="Calibri" pitchFamily="34" charset="0"/>
              </a:rPr>
              <a:t>Diciembre </a:t>
            </a:r>
            <a:r>
              <a:rPr lang="es-CL" sz="3200" b="1" dirty="0">
                <a:latin typeface="Calibri" pitchFamily="34" charset="0"/>
              </a:rPr>
              <a:t>1971)</a:t>
            </a:r>
          </a:p>
        </p:txBody>
      </p:sp>
      <p:pic>
        <p:nvPicPr>
          <p:cNvPr id="5" name="Picture 2"/>
          <p:cNvPicPr>
            <a:picLocks noGrp="1" noChangeAspect="1" noChangeArrowheads="1"/>
          </p:cNvPicPr>
          <p:nvPr>
            <p:ph idx="4294967295"/>
          </p:nvPr>
        </p:nvPicPr>
        <p:blipFill>
          <a:blip r:embed="rId3"/>
          <a:srcRect/>
          <a:stretch>
            <a:fillRect/>
          </a:stretch>
        </p:blipFill>
        <p:spPr bwMode="auto">
          <a:xfrm>
            <a:off x="5335588" y="3863181"/>
            <a:ext cx="2400300" cy="2266950"/>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srcRect/>
          <a:stretch>
            <a:fillRect/>
          </a:stretch>
        </p:blipFill>
        <p:spPr bwMode="auto">
          <a:xfrm>
            <a:off x="996286" y="608438"/>
            <a:ext cx="7192371" cy="4564063"/>
          </a:xfrm>
          <a:prstGeom prst="rect">
            <a:avLst/>
          </a:prstGeom>
          <a:noFill/>
          <a:ln w="9525">
            <a:noFill/>
            <a:miter lim="800000"/>
            <a:headEnd/>
            <a:tailEnd/>
          </a:ln>
        </p:spPr>
      </p:pic>
      <p:sp>
        <p:nvSpPr>
          <p:cNvPr id="48131" name="4 CuadroTexto"/>
          <p:cNvSpPr txBox="1">
            <a:spLocks noChangeArrowheads="1"/>
          </p:cNvSpPr>
          <p:nvPr/>
        </p:nvSpPr>
        <p:spPr bwMode="auto">
          <a:xfrm>
            <a:off x="1693010" y="5172501"/>
            <a:ext cx="5854036" cy="1200329"/>
          </a:xfrm>
          <a:prstGeom prst="rect">
            <a:avLst/>
          </a:prstGeom>
          <a:noFill/>
          <a:ln w="9525">
            <a:noFill/>
            <a:miter lim="800000"/>
            <a:headEnd/>
            <a:tailEnd/>
          </a:ln>
        </p:spPr>
        <p:txBody>
          <a:bodyPr wrap="square">
            <a:spAutoFit/>
          </a:bodyPr>
          <a:lstStyle/>
          <a:p>
            <a:r>
              <a:rPr lang="es-CL" sz="3200" b="1" dirty="0">
                <a:latin typeface="Calibri" pitchFamily="34" charset="0"/>
              </a:rPr>
              <a:t>Paro general de octubre de 1972</a:t>
            </a:r>
            <a:r>
              <a:rPr lang="es-CL" dirty="0">
                <a:latin typeface="Calibri" pitchFamily="34" charset="0"/>
              </a:rPr>
              <a:t>: </a:t>
            </a:r>
            <a:endParaRPr lang="es-CL" dirty="0" smtClean="0">
              <a:latin typeface="Calibri" pitchFamily="34" charset="0"/>
            </a:endParaRPr>
          </a:p>
          <a:p>
            <a:r>
              <a:rPr lang="es-CL" sz="2000" dirty="0" smtClean="0">
                <a:latin typeface="Calibri" pitchFamily="34" charset="0"/>
              </a:rPr>
              <a:t>camioneros</a:t>
            </a:r>
            <a:r>
              <a:rPr lang="es-CL" sz="2000" dirty="0">
                <a:latin typeface="Calibri" pitchFamily="34" charset="0"/>
              </a:rPr>
              <a:t>, comerciantes, estudiantes, transportistas, etc.</a:t>
            </a:r>
          </a:p>
        </p:txBody>
      </p:sp>
    </p:spTree>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457200" y="641445"/>
            <a:ext cx="8229600" cy="1692275"/>
          </a:xfrm>
        </p:spPr>
        <p:txBody>
          <a:bodyPr/>
          <a:lstStyle/>
          <a:p>
            <a:pPr algn="ctr"/>
            <a:r>
              <a:rPr lang="es-CL" b="1" dirty="0" smtClean="0">
                <a:solidFill>
                  <a:srgbClr val="FF0000"/>
                </a:solidFill>
              </a:rPr>
              <a:t>Intervención de Estados Unidos por medio de la Agencia Central de Inteligencia estadounidense (CIA)</a:t>
            </a:r>
          </a:p>
        </p:txBody>
      </p:sp>
      <p:sp>
        <p:nvSpPr>
          <p:cNvPr id="4" name="3 Flecha abajo"/>
          <p:cNvSpPr/>
          <p:nvPr/>
        </p:nvSpPr>
        <p:spPr>
          <a:xfrm>
            <a:off x="1938338" y="2635250"/>
            <a:ext cx="627062" cy="709612"/>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CL"/>
          </a:p>
        </p:txBody>
      </p:sp>
      <p:sp>
        <p:nvSpPr>
          <p:cNvPr id="5" name="4 CuadroTexto"/>
          <p:cNvSpPr txBox="1">
            <a:spLocks noChangeArrowheads="1"/>
          </p:cNvSpPr>
          <p:nvPr/>
        </p:nvSpPr>
        <p:spPr bwMode="auto">
          <a:xfrm>
            <a:off x="2892993" y="2635250"/>
            <a:ext cx="1146175" cy="369887"/>
          </a:xfrm>
          <a:prstGeom prst="rect">
            <a:avLst/>
          </a:prstGeom>
          <a:noFill/>
          <a:ln w="9525">
            <a:noFill/>
            <a:miter lim="800000"/>
            <a:headEnd/>
            <a:tailEnd/>
          </a:ln>
        </p:spPr>
        <p:txBody>
          <a:bodyPr>
            <a:spAutoFit/>
          </a:bodyPr>
          <a:lstStyle/>
          <a:p>
            <a:r>
              <a:rPr lang="es-CL" dirty="0">
                <a:latin typeface="Calibri" pitchFamily="34" charset="0"/>
              </a:rPr>
              <a:t>objetivo</a:t>
            </a:r>
          </a:p>
        </p:txBody>
      </p:sp>
      <p:sp>
        <p:nvSpPr>
          <p:cNvPr id="6" name="Rectangle 3"/>
          <p:cNvSpPr txBox="1">
            <a:spLocks noChangeArrowheads="1"/>
          </p:cNvSpPr>
          <p:nvPr/>
        </p:nvSpPr>
        <p:spPr bwMode="auto">
          <a:xfrm>
            <a:off x="1023938" y="3698543"/>
            <a:ext cx="2251075" cy="1582737"/>
          </a:xfrm>
          <a:prstGeom prst="rect">
            <a:avLst/>
          </a:prstGeom>
          <a:solidFill>
            <a:schemeClr val="bg2"/>
          </a:solidFill>
          <a:ln w="9525">
            <a:noFill/>
            <a:miter lim="800000"/>
            <a:headEnd/>
            <a:tailEnd/>
          </a:ln>
        </p:spPr>
        <p:txBody>
          <a:bodyPr/>
          <a:lstStyle/>
          <a:p>
            <a:pPr marL="342900" indent="-342900" algn="ctr">
              <a:lnSpc>
                <a:spcPct val="90000"/>
              </a:lnSpc>
              <a:spcBef>
                <a:spcPct val="20000"/>
              </a:spcBef>
            </a:pPr>
            <a:r>
              <a:rPr lang="es-ES" sz="2400" dirty="0">
                <a:latin typeface="Calibri" pitchFamily="34" charset="0"/>
              </a:rPr>
              <a:t>   Detener préstamos e inversiones a Chile</a:t>
            </a:r>
          </a:p>
          <a:p>
            <a:pPr marL="342900" indent="-342900">
              <a:lnSpc>
                <a:spcPct val="90000"/>
              </a:lnSpc>
              <a:spcBef>
                <a:spcPct val="20000"/>
              </a:spcBef>
            </a:pPr>
            <a:endParaRPr lang="es-ES" sz="2400" dirty="0">
              <a:latin typeface="Calibri" pitchFamily="34" charset="0"/>
            </a:endParaRPr>
          </a:p>
        </p:txBody>
      </p:sp>
      <p:pic>
        <p:nvPicPr>
          <p:cNvPr id="4098" name="Picture 2"/>
          <p:cNvPicPr>
            <a:picLocks noChangeAspect="1" noChangeArrowheads="1"/>
          </p:cNvPicPr>
          <p:nvPr/>
        </p:nvPicPr>
        <p:blipFill>
          <a:blip r:embed="rId2"/>
          <a:srcRect/>
          <a:stretch>
            <a:fillRect/>
          </a:stretch>
        </p:blipFill>
        <p:spPr bwMode="auto">
          <a:xfrm>
            <a:off x="5216525" y="2784475"/>
            <a:ext cx="2698750" cy="2698750"/>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ox(i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4098"/>
                                        </p:tgtEl>
                                        <p:attrNameLst>
                                          <p:attrName>style.visibility</p:attrName>
                                        </p:attrNameLst>
                                      </p:cBhvr>
                                      <p:to>
                                        <p:strVal val="visible"/>
                                      </p:to>
                                    </p:set>
                                    <p:animEffect transition="in" filter="box(in)">
                                      <p:cBhvr>
                                        <p:cTn id="25"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457200" y="1146412"/>
            <a:ext cx="8229600" cy="3998913"/>
          </a:xfrm>
        </p:spPr>
        <p:txBody>
          <a:bodyPr/>
          <a:lstStyle/>
          <a:p>
            <a:pPr algn="just"/>
            <a:r>
              <a:rPr lang="es-CL" b="1" dirty="0" smtClean="0">
                <a:solidFill>
                  <a:srgbClr val="FF0000"/>
                </a:solidFill>
              </a:rPr>
              <a:t>Polarización: Democracia Cristiana y Partido Nacional se unen contra el gobierno, formando una “Confederación Democrática”.</a:t>
            </a:r>
          </a:p>
          <a:p>
            <a:endParaRPr lang="es-CL" b="1" dirty="0" smtClean="0">
              <a:solidFill>
                <a:srgbClr val="FF0000"/>
              </a:solidFill>
            </a:endParaRPr>
          </a:p>
          <a:p>
            <a:pPr algn="just"/>
            <a:r>
              <a:rPr lang="es-CL" b="1" dirty="0" smtClean="0">
                <a:solidFill>
                  <a:srgbClr val="FF0000"/>
                </a:solidFill>
              </a:rPr>
              <a:t>EL Gobierno es declarado inconstitucional por el Poder Judicial y la Cámara de Diputados.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2"/>
          <p:cNvPicPr>
            <a:picLocks noGrp="1" noChangeAspect="1" noChangeArrowheads="1"/>
          </p:cNvPicPr>
          <p:nvPr>
            <p:ph idx="4294967295"/>
          </p:nvPr>
        </p:nvPicPr>
        <p:blipFill>
          <a:blip r:embed="rId2"/>
          <a:srcRect/>
          <a:stretch>
            <a:fillRect/>
          </a:stretch>
        </p:blipFill>
        <p:spPr>
          <a:xfrm>
            <a:off x="1082675" y="1009934"/>
            <a:ext cx="7119938" cy="4554537"/>
          </a:xfrm>
          <a:ln/>
        </p:spPr>
      </p:pic>
    </p:spTree>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p:cNvSpPr>
          <p:nvPr>
            <p:ph type="body" idx="1"/>
          </p:nvPr>
        </p:nvSpPr>
        <p:spPr>
          <a:xfrm>
            <a:off x="457200" y="941696"/>
            <a:ext cx="8229600" cy="4108450"/>
          </a:xfrm>
        </p:spPr>
        <p:txBody>
          <a:bodyPr/>
          <a:lstStyle/>
          <a:p>
            <a:pPr algn="just"/>
            <a:r>
              <a:rPr lang="es-ES_tradnl" dirty="0" smtClean="0"/>
              <a:t>La imagen anterior corresponde al </a:t>
            </a:r>
            <a:r>
              <a:rPr lang="es-ES_tradnl" b="1" dirty="0" smtClean="0">
                <a:solidFill>
                  <a:srgbClr val="FF0000"/>
                </a:solidFill>
              </a:rPr>
              <a:t>Golpe de Estado</a:t>
            </a:r>
            <a:r>
              <a:rPr lang="es-ES_tradnl" dirty="0" smtClean="0"/>
              <a:t> del 11 de septiembre de 1973. Las Fuerzas Armadas del país se unieron para derrocar el gobierno de Salvador Allende. Se bombardeó el Palacio de la Moneda y se presionó  al Presidente para que entregara el poder. No obstante, el Presidente murió en el Palacio. </a:t>
            </a:r>
          </a:p>
        </p:txBody>
      </p:sp>
    </p:spTree>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p:cNvSpPr>
          <p:nvPr>
            <p:ph type="body" idx="1"/>
          </p:nvPr>
        </p:nvSpPr>
        <p:spPr>
          <a:xfrm>
            <a:off x="457200" y="1187355"/>
            <a:ext cx="8229600" cy="4525962"/>
          </a:xfrm>
        </p:spPr>
        <p:txBody>
          <a:bodyPr/>
          <a:lstStyle/>
          <a:p>
            <a:pPr algn="just"/>
            <a:r>
              <a:rPr lang="es-ES_tradnl" sz="2800" dirty="0" smtClean="0"/>
              <a:t>Luego del golpe, se instaura una </a:t>
            </a:r>
            <a:r>
              <a:rPr lang="es-ES_tradnl" sz="2800" b="1" dirty="0" smtClean="0">
                <a:solidFill>
                  <a:srgbClr val="FF0000"/>
                </a:solidFill>
              </a:rPr>
              <a:t>dictadura</a:t>
            </a:r>
            <a:r>
              <a:rPr lang="es-ES_tradnl" sz="2800" dirty="0" smtClean="0"/>
              <a:t> en Chile, gobernada por la Junta de Gobierno. Los integrantes de la junta fueron el Comandante en Jefe del Ejercito, </a:t>
            </a:r>
            <a:r>
              <a:rPr lang="es-ES_tradnl" sz="2800" dirty="0" smtClean="0">
                <a:solidFill>
                  <a:srgbClr val="FF0000"/>
                </a:solidFill>
              </a:rPr>
              <a:t>Augusto Pinochet</a:t>
            </a:r>
            <a:r>
              <a:rPr lang="es-ES_tradnl" sz="2800" dirty="0" smtClean="0"/>
              <a:t>; el de la Marina, el almirante </a:t>
            </a:r>
            <a:r>
              <a:rPr lang="es-ES_tradnl" sz="2800" dirty="0" smtClean="0">
                <a:solidFill>
                  <a:srgbClr val="FF0000"/>
                </a:solidFill>
              </a:rPr>
              <a:t>José Toribio Merino</a:t>
            </a:r>
            <a:r>
              <a:rPr lang="es-ES_tradnl" sz="2800" dirty="0" smtClean="0"/>
              <a:t>; el de aviación </a:t>
            </a:r>
            <a:r>
              <a:rPr lang="es-ES_tradnl" sz="2800" dirty="0" smtClean="0">
                <a:solidFill>
                  <a:srgbClr val="FF0000"/>
                </a:solidFill>
              </a:rPr>
              <a:t>Gustavo </a:t>
            </a:r>
            <a:r>
              <a:rPr lang="es-ES_tradnl" sz="2800" dirty="0" err="1" smtClean="0">
                <a:solidFill>
                  <a:srgbClr val="FF0000"/>
                </a:solidFill>
              </a:rPr>
              <a:t>Leigh</a:t>
            </a:r>
            <a:r>
              <a:rPr lang="es-ES_tradnl" sz="2800" dirty="0" smtClean="0"/>
              <a:t> y el de Carabineros, </a:t>
            </a:r>
            <a:r>
              <a:rPr lang="es-ES_tradnl" sz="2800" dirty="0" smtClean="0">
                <a:solidFill>
                  <a:srgbClr val="FF0000"/>
                </a:solidFill>
              </a:rPr>
              <a:t>César Mendoza</a:t>
            </a:r>
            <a:r>
              <a:rPr lang="es-ES_tradnl" sz="2800" dirty="0" smtClean="0"/>
              <a:t>. En ese tiempo se  creía que la dictadura iba a durar sólo un tiempo, y que luego se iba a llamar a elecciones otra vez. Sin embargo, la dictadura duró 17 años (1973 – 1990).</a:t>
            </a:r>
          </a:p>
          <a:p>
            <a:endParaRPr lang="es-ES_tradnl" sz="2800" dirty="0" smtClean="0"/>
          </a:p>
        </p:txBody>
      </p:sp>
    </p:spTree>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p:cNvSpPr>
          <p:nvPr>
            <p:ph type="body" idx="1"/>
          </p:nvPr>
        </p:nvSpPr>
        <p:spPr>
          <a:xfrm>
            <a:off x="457200" y="777922"/>
            <a:ext cx="8229600" cy="5702300"/>
          </a:xfrm>
        </p:spPr>
        <p:txBody>
          <a:bodyPr/>
          <a:lstStyle/>
          <a:p>
            <a:pPr algn="just"/>
            <a:r>
              <a:rPr lang="es-ES_tradnl" dirty="0" smtClean="0">
                <a:solidFill>
                  <a:srgbClr val="FF0000"/>
                </a:solidFill>
              </a:rPr>
              <a:t>Organizaciones paramilitares</a:t>
            </a:r>
            <a:r>
              <a:rPr lang="es-ES_tradnl" dirty="0" smtClean="0"/>
              <a:t>:  gente que se arma y se organiza pero no forma parte de las Fuerzas Armadas de un Estado, es decir, es paralela.</a:t>
            </a:r>
          </a:p>
          <a:p>
            <a:pPr algn="just"/>
            <a:r>
              <a:rPr lang="es-ES_tradnl" dirty="0" smtClean="0"/>
              <a:t>El </a:t>
            </a:r>
            <a:r>
              <a:rPr lang="es-ES_tradnl" dirty="0" smtClean="0">
                <a:solidFill>
                  <a:srgbClr val="FF0000"/>
                </a:solidFill>
              </a:rPr>
              <a:t>Movimiento de Izquierda Revolucionaria</a:t>
            </a:r>
            <a:r>
              <a:rPr lang="es-ES_tradnl" dirty="0" smtClean="0"/>
              <a:t>, era partidario de realizar una revolución en Chile, con el fin de implantar un sistema económico socialista, pero por la vía de las armas (violenta).</a:t>
            </a:r>
          </a:p>
        </p:txBody>
      </p:sp>
    </p:spTree>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p:cNvSpPr>
          <p:nvPr>
            <p:ph type="body" idx="1"/>
          </p:nvPr>
        </p:nvSpPr>
        <p:spPr>
          <a:xfrm>
            <a:off x="457200" y="504825"/>
            <a:ext cx="8229600" cy="5621338"/>
          </a:xfrm>
        </p:spPr>
        <p:txBody>
          <a:bodyPr/>
          <a:lstStyle/>
          <a:p>
            <a:pPr algn="just"/>
            <a:r>
              <a:rPr lang="es-ES_tradnl" dirty="0" smtClean="0"/>
              <a:t>La organización </a:t>
            </a:r>
            <a:r>
              <a:rPr lang="es-ES_tradnl" dirty="0" smtClean="0">
                <a:solidFill>
                  <a:srgbClr val="FF0000"/>
                </a:solidFill>
              </a:rPr>
              <a:t>Patria y Libertad</a:t>
            </a:r>
            <a:r>
              <a:rPr lang="es-ES_tradnl" dirty="0" smtClean="0"/>
              <a:t>, en cambio, se identificaba con la derecha. El objetivo de la creación de este movimiento fue evitar la llegada al poder de Salvador Allende, que era socialista.</a:t>
            </a:r>
          </a:p>
          <a:p>
            <a:pPr algn="just"/>
            <a:r>
              <a:rPr lang="es-ES_tradnl" dirty="0" smtClean="0"/>
              <a:t>Ambos grupos realizaban demostraciones de fuerza y actos violentos en las calles, lo que generó un ambiente de tensión y conflicto en el país por esa época.</a:t>
            </a:r>
          </a:p>
        </p:txBody>
      </p:sp>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2 Marcador de contenido"/>
          <p:cNvSpPr>
            <a:spLocks noGrp="1"/>
          </p:cNvSpPr>
          <p:nvPr>
            <p:ph idx="1"/>
          </p:nvPr>
        </p:nvSpPr>
        <p:spPr>
          <a:xfrm>
            <a:off x="457200" y="1133475"/>
            <a:ext cx="8229600" cy="4992688"/>
          </a:xfrm>
        </p:spPr>
        <p:txBody>
          <a:bodyPr/>
          <a:lstStyle/>
          <a:p>
            <a:pPr algn="just"/>
            <a:r>
              <a:rPr lang="es-CL" dirty="0" smtClean="0"/>
              <a:t>Unidad Popular gana las elecciones con un 36% de los votos, ratificado por el Congreso.</a:t>
            </a:r>
          </a:p>
        </p:txBody>
      </p:sp>
      <p:sp>
        <p:nvSpPr>
          <p:cNvPr id="30722" name="CuadroTexto 13"/>
          <p:cNvSpPr>
            <a:spLocks noGrp="1"/>
          </p:cNvSpPr>
          <p:nvPr>
            <p:ph type="title"/>
          </p:nvPr>
        </p:nvSpPr>
        <p:spPr>
          <a:xfrm>
            <a:off x="457200" y="274638"/>
            <a:ext cx="8229600" cy="584200"/>
          </a:xfrm>
          <a:solidFill>
            <a:schemeClr val="tx1"/>
          </a:solidFill>
        </p:spPr>
        <p:txBody>
          <a:bodyPr>
            <a:spAutoFit/>
          </a:bodyPr>
          <a:lstStyle/>
          <a:p>
            <a:r>
              <a:rPr lang="es-ES_tradnl" sz="3200" smtClean="0">
                <a:solidFill>
                  <a:schemeClr val="bg1"/>
                </a:solidFill>
                <a:latin typeface="Didot"/>
              </a:rPr>
              <a:t>Gobierno de Salvador Allende (1970 – 1973)</a:t>
            </a:r>
          </a:p>
        </p:txBody>
      </p:sp>
      <p:pic>
        <p:nvPicPr>
          <p:cNvPr id="30723" name="Picture 2" descr="C:\Users\colomba colors\Documents\CEAH\Tercero Medio\Siglo XX Chileno\eleccion de Allende.jpg"/>
          <p:cNvPicPr>
            <a:picLocks noChangeAspect="1" noChangeArrowheads="1"/>
          </p:cNvPicPr>
          <p:nvPr/>
        </p:nvPicPr>
        <p:blipFill>
          <a:blip r:embed="rId2"/>
          <a:srcRect/>
          <a:stretch>
            <a:fillRect/>
          </a:stretch>
        </p:blipFill>
        <p:spPr bwMode="auto">
          <a:xfrm>
            <a:off x="457200" y="2430463"/>
            <a:ext cx="4567238" cy="3070225"/>
          </a:xfrm>
          <a:prstGeom prst="rect">
            <a:avLst/>
          </a:prstGeom>
          <a:noFill/>
          <a:ln w="9525">
            <a:noFill/>
            <a:miter lim="800000"/>
            <a:headEnd/>
            <a:tailEnd/>
          </a:ln>
        </p:spPr>
      </p:pic>
      <p:pic>
        <p:nvPicPr>
          <p:cNvPr id="30724" name="Picture 3"/>
          <p:cNvPicPr>
            <a:picLocks noChangeAspect="1" noChangeArrowheads="1"/>
          </p:cNvPicPr>
          <p:nvPr/>
        </p:nvPicPr>
        <p:blipFill>
          <a:blip r:embed="rId3"/>
          <a:srcRect/>
          <a:stretch>
            <a:fillRect/>
          </a:stretch>
        </p:blipFill>
        <p:spPr bwMode="auto">
          <a:xfrm>
            <a:off x="5502275" y="2163763"/>
            <a:ext cx="2779713" cy="3336925"/>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p:cNvSpPr>
          <p:nvPr>
            <p:ph type="body" idx="1"/>
          </p:nvPr>
        </p:nvSpPr>
        <p:spPr>
          <a:xfrm>
            <a:off x="457200" y="395288"/>
            <a:ext cx="8229600" cy="5730875"/>
          </a:xfrm>
        </p:spPr>
        <p:txBody>
          <a:bodyPr/>
          <a:lstStyle/>
          <a:p>
            <a:pPr algn="just">
              <a:lnSpc>
                <a:spcPct val="90000"/>
              </a:lnSpc>
            </a:pPr>
            <a:r>
              <a:rPr lang="es-ES_tradnl" dirty="0" smtClean="0">
                <a:solidFill>
                  <a:srgbClr val="FF0000"/>
                </a:solidFill>
              </a:rPr>
              <a:t>¿Por qué salió elegido solo con un 36%?</a:t>
            </a:r>
            <a:r>
              <a:rPr lang="es-ES_tradnl" dirty="0" smtClean="0"/>
              <a:t> Como dijimos en clases, en ese tiempo no existía la segunda vuelta electoral como ahora (es decir, que los candidatos más votados pero que no obtuvieron mayoría absoluta, deben competir en una segunda vuelta).</a:t>
            </a:r>
          </a:p>
          <a:p>
            <a:pPr algn="just">
              <a:lnSpc>
                <a:spcPct val="90000"/>
              </a:lnSpc>
            </a:pPr>
            <a:r>
              <a:rPr lang="es-ES_tradnl" dirty="0" smtClean="0"/>
              <a:t>Entonces, en ese tiempo, sino se obtenía mayoría absoluta por ningún candidato, era el Congreso (senadores y diputados) quien decidía quien ganaba.</a:t>
            </a:r>
          </a:p>
          <a:p>
            <a:pPr>
              <a:lnSpc>
                <a:spcPct val="90000"/>
              </a:lnSpc>
              <a:buFont typeface="Arial" charset="0"/>
              <a:buNone/>
            </a:pPr>
            <a:endParaRPr lang="es-ES_tradnl" dirty="0" smtClean="0"/>
          </a:p>
          <a:p>
            <a:pPr>
              <a:lnSpc>
                <a:spcPct val="90000"/>
              </a:lnSpc>
              <a:buFont typeface="Arial" charset="0"/>
              <a:buNone/>
            </a:pPr>
            <a:r>
              <a:rPr lang="es-ES_tradnl" sz="2000" dirty="0" smtClean="0">
                <a:solidFill>
                  <a:srgbClr val="FF0000"/>
                </a:solidFill>
              </a:rPr>
              <a:t>         Mayoría absoluta: Obtener más de la mitad de los votos.</a:t>
            </a:r>
          </a:p>
        </p:txBody>
      </p:sp>
    </p:spTree>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979488"/>
          </a:xfrm>
        </p:spPr>
        <p:txBody>
          <a:bodyPr rtlCol="0">
            <a:normAutofit lnSpcReduction="10000"/>
          </a:bodyPr>
          <a:lstStyle/>
          <a:p>
            <a:pPr algn="just" fontAlgn="auto">
              <a:spcAft>
                <a:spcPts val="0"/>
              </a:spcAft>
              <a:buFont typeface="Arial"/>
              <a:buChar char="•"/>
              <a:defRPr/>
            </a:pPr>
            <a:r>
              <a:rPr lang="es-CL" dirty="0" smtClean="0"/>
              <a:t>Nacionalización del cobre: Empresas del cobre  pasan a manos del Estado en su totalidad.</a:t>
            </a:r>
            <a:endParaRPr lang="es-CL" dirty="0"/>
          </a:p>
        </p:txBody>
      </p:sp>
      <p:sp>
        <p:nvSpPr>
          <p:cNvPr id="32770" name="CuadroTexto 13"/>
          <p:cNvSpPr>
            <a:spLocks noGrp="1"/>
          </p:cNvSpPr>
          <p:nvPr>
            <p:ph type="title"/>
          </p:nvPr>
        </p:nvSpPr>
        <p:spPr>
          <a:xfrm>
            <a:off x="457200" y="274638"/>
            <a:ext cx="8229600" cy="1077912"/>
          </a:xfrm>
          <a:solidFill>
            <a:schemeClr val="tx1"/>
          </a:solidFill>
        </p:spPr>
        <p:txBody>
          <a:bodyPr>
            <a:spAutoFit/>
          </a:bodyPr>
          <a:lstStyle/>
          <a:p>
            <a:r>
              <a:rPr lang="es-ES_tradnl" sz="3200" smtClean="0">
                <a:solidFill>
                  <a:schemeClr val="bg1"/>
                </a:solidFill>
                <a:latin typeface="Didot"/>
              </a:rPr>
              <a:t>“Vía Chilena al Socialismo”</a:t>
            </a:r>
            <a:br>
              <a:rPr lang="es-ES_tradnl" sz="3200" smtClean="0">
                <a:solidFill>
                  <a:schemeClr val="bg1"/>
                </a:solidFill>
                <a:latin typeface="Didot"/>
              </a:rPr>
            </a:br>
            <a:endParaRPr lang="es-ES_tradnl" sz="3200" smtClean="0">
              <a:solidFill>
                <a:schemeClr val="bg1"/>
              </a:solidFill>
              <a:latin typeface="Didot"/>
            </a:endParaRPr>
          </a:p>
        </p:txBody>
      </p:sp>
      <p:pic>
        <p:nvPicPr>
          <p:cNvPr id="32771" name="Picture 2" descr="C:\Users\colomba colors\Documents\CEAH\Tercero Medio\Siglo XX Chileno\cobre chileno.jpg"/>
          <p:cNvPicPr>
            <a:picLocks noChangeAspect="1" noChangeArrowheads="1"/>
          </p:cNvPicPr>
          <p:nvPr/>
        </p:nvPicPr>
        <p:blipFill>
          <a:blip r:embed="rId2"/>
          <a:srcRect/>
          <a:stretch>
            <a:fillRect/>
          </a:stretch>
        </p:blipFill>
        <p:spPr bwMode="auto">
          <a:xfrm>
            <a:off x="3251200" y="2784475"/>
            <a:ext cx="2452688" cy="3636963"/>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7838"/>
            <a:ext cx="8229600" cy="2716212"/>
          </a:xfrm>
        </p:spPr>
        <p:txBody>
          <a:bodyPr>
            <a:normAutofit fontScale="62500" lnSpcReduction="20000"/>
          </a:bodyPr>
          <a:lstStyle/>
          <a:p>
            <a:pPr>
              <a:lnSpc>
                <a:spcPct val="80000"/>
              </a:lnSpc>
            </a:pPr>
            <a:r>
              <a:rPr lang="es-CL" sz="3600" b="1" dirty="0" smtClean="0">
                <a:latin typeface="Times New Roman" pitchFamily="18" charset="0"/>
                <a:cs typeface="Times New Roman" pitchFamily="18" charset="0"/>
              </a:rPr>
              <a:t>Estatización de industrias y bancos</a:t>
            </a:r>
            <a:r>
              <a:rPr lang="es-CL" sz="3600" dirty="0" smtClean="0">
                <a:latin typeface="Times New Roman" pitchFamily="18" charset="0"/>
                <a:cs typeface="Times New Roman" pitchFamily="18" charset="0"/>
              </a:rPr>
              <a:t>: “área de propiedad social”</a:t>
            </a:r>
          </a:p>
          <a:p>
            <a:pPr>
              <a:lnSpc>
                <a:spcPct val="80000"/>
              </a:lnSpc>
            </a:pPr>
            <a:endParaRPr lang="es-CL" sz="3600" dirty="0" smtClean="0">
              <a:latin typeface="Times New Roman" pitchFamily="18" charset="0"/>
              <a:cs typeface="Times New Roman" pitchFamily="18" charset="0"/>
            </a:endParaRPr>
          </a:p>
          <a:p>
            <a:pPr algn="just">
              <a:lnSpc>
                <a:spcPct val="80000"/>
              </a:lnSpc>
            </a:pPr>
            <a:r>
              <a:rPr lang="es-CL" sz="3600" dirty="0" smtClean="0">
                <a:latin typeface="Times New Roman" pitchFamily="18" charset="0"/>
                <a:cs typeface="Times New Roman" pitchFamily="18" charset="0"/>
              </a:rPr>
              <a:t>Uso de “resquicios legales” para lograrlo: legislación expropiatoria que quedó de la corta “República Socialista” de 1932, que permitía expropiar empresas según varios motivos, por ejemplo, que no estuvieran produciendo bien. Incentivó a los obreros a tomarse las empresas, lo cual era fácil ya que bastaba que hicieran huelga para que la empresa dejara de producir y así el Estado tuviese un motivo para expropiarla</a:t>
            </a:r>
            <a:r>
              <a:rPr lang="es-CL" sz="2500" dirty="0" smtClean="0"/>
              <a:t>.</a:t>
            </a:r>
          </a:p>
        </p:txBody>
      </p:sp>
      <p:pic>
        <p:nvPicPr>
          <p:cNvPr id="33794" name="Picture 2" descr="C:\Users\colomba colors\Documents\CEAH\Tercero Medio\Siglo XX Chileno\magueras schiaffino.jpg"/>
          <p:cNvPicPr>
            <a:picLocks noChangeAspect="1" noChangeArrowheads="1"/>
          </p:cNvPicPr>
          <p:nvPr/>
        </p:nvPicPr>
        <p:blipFill>
          <a:blip r:embed="rId2"/>
          <a:srcRect/>
          <a:stretch>
            <a:fillRect/>
          </a:stretch>
        </p:blipFill>
        <p:spPr bwMode="auto">
          <a:xfrm>
            <a:off x="2101755" y="2961564"/>
            <a:ext cx="5240741" cy="3289111"/>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p:cNvSpPr>
          <p:nvPr>
            <p:ph type="body" idx="1"/>
          </p:nvPr>
        </p:nvSpPr>
        <p:spPr>
          <a:xfrm>
            <a:off x="457200" y="968991"/>
            <a:ext cx="8229600" cy="4517409"/>
          </a:xfrm>
        </p:spPr>
        <p:txBody>
          <a:bodyPr/>
          <a:lstStyle/>
          <a:p>
            <a:r>
              <a:rPr lang="es-ES_tradnl" dirty="0" smtClean="0">
                <a:solidFill>
                  <a:srgbClr val="FF0000"/>
                </a:solidFill>
              </a:rPr>
              <a:t>Vocabulario</a:t>
            </a:r>
            <a:r>
              <a:rPr lang="es-ES_tradnl" dirty="0" smtClean="0"/>
              <a:t>:</a:t>
            </a:r>
          </a:p>
          <a:p>
            <a:pPr algn="just"/>
            <a:r>
              <a:rPr lang="es-ES_tradnl" b="1" dirty="0" smtClean="0"/>
              <a:t>“Estatizar”</a:t>
            </a:r>
            <a:r>
              <a:rPr lang="es-ES_tradnl" dirty="0" smtClean="0"/>
              <a:t> quiere decir que una propiedad pasa a manos del Estado.</a:t>
            </a:r>
          </a:p>
          <a:p>
            <a:pPr algn="just"/>
            <a:r>
              <a:rPr lang="es-ES_tradnl" b="1" dirty="0" smtClean="0"/>
              <a:t>Expropiar</a:t>
            </a:r>
            <a:r>
              <a:rPr lang="es-ES_tradnl" dirty="0" smtClean="0"/>
              <a:t>: Quitar una cosa a su propietario. Se justifica quitar una propiedad cuando se realiza por el bien común, y generalmente la persona expropiada recibe una indemnización (pago).</a:t>
            </a:r>
          </a:p>
        </p:txBody>
      </p:sp>
    </p:spTree>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2" descr="C:\Users\colomba colors\Documents\CEAH\Tercero Medio\Siglo XX Chileno\toma de fábrica.jpg"/>
          <p:cNvPicPr>
            <a:picLocks noChangeAspect="1" noChangeArrowheads="1"/>
          </p:cNvPicPr>
          <p:nvPr/>
        </p:nvPicPr>
        <p:blipFill>
          <a:blip r:embed="rId2"/>
          <a:srcRect/>
          <a:stretch>
            <a:fillRect/>
          </a:stretch>
        </p:blipFill>
        <p:spPr bwMode="auto">
          <a:xfrm>
            <a:off x="682388" y="545910"/>
            <a:ext cx="7765576" cy="5008729"/>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1938</TotalTime>
  <Words>775</Words>
  <Application>Microsoft Office PowerPoint</Application>
  <PresentationFormat>Presentación en pantalla (4:3)</PresentationFormat>
  <Paragraphs>50</Paragraphs>
  <Slides>18</Slides>
  <Notes>0</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Tema de Office</vt:lpstr>
      <vt:lpstr>Diapositiva 1</vt:lpstr>
      <vt:lpstr>Diapositiva 2</vt:lpstr>
      <vt:lpstr>Diapositiva 3</vt:lpstr>
      <vt:lpstr>Gobierno de Salvador Allende (1970 – 1973)</vt:lpstr>
      <vt:lpstr>Diapositiva 5</vt:lpstr>
      <vt:lpstr>“Vía Chilena al Socialismo” </vt:lpstr>
      <vt:lpstr>Diapositiva 7</vt:lpstr>
      <vt:lpstr>Diapositiva 8</vt:lpstr>
      <vt:lpstr>Diapositiva 9</vt:lpstr>
      <vt:lpstr>Diapositiva 10</vt:lpstr>
      <vt:lpstr>Crisis del Gobierno </vt:lpstr>
      <vt:lpstr>Diapositiva 12</vt:lpstr>
      <vt:lpstr>Diapositiva 13</vt:lpstr>
      <vt:lpstr>Diapositiva 14</vt:lpstr>
      <vt:lpstr>Diapositiva 15</vt:lpstr>
      <vt:lpstr>Diapositiva 16</vt:lpstr>
      <vt:lpstr>Diapositiva 17</vt:lpstr>
      <vt:lpstr>Diapositiva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Claudio Aravena</dc:creator>
  <cp:lastModifiedBy>PACKARD BELL</cp:lastModifiedBy>
  <cp:revision>183</cp:revision>
  <dcterms:created xsi:type="dcterms:W3CDTF">2011-10-26T22:55:21Z</dcterms:created>
  <dcterms:modified xsi:type="dcterms:W3CDTF">2015-08-11T19:21:21Z</dcterms:modified>
</cp:coreProperties>
</file>