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6" r:id="rId2"/>
    <p:sldId id="290" r:id="rId3"/>
    <p:sldId id="287" r:id="rId4"/>
    <p:sldId id="288" r:id="rId5"/>
    <p:sldId id="289" r:id="rId6"/>
    <p:sldId id="291" r:id="rId7"/>
    <p:sldId id="302" r:id="rId8"/>
    <p:sldId id="301" r:id="rId9"/>
    <p:sldId id="280" r:id="rId10"/>
    <p:sldId id="282" r:id="rId11"/>
    <p:sldId id="284" r:id="rId12"/>
    <p:sldId id="283" r:id="rId13"/>
    <p:sldId id="285" r:id="rId14"/>
    <p:sldId id="286" r:id="rId15"/>
    <p:sldId id="298" r:id="rId16"/>
    <p:sldId id="303" r:id="rId17"/>
    <p:sldId id="295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02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D7FE3-84E0-4509-8089-2E522713A910}" type="datetimeFigureOut">
              <a:rPr lang="es-CL" smtClean="0"/>
              <a:pPr/>
              <a:t>21-08-2016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5EF29-90D3-49A7-A5D1-83420617769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18927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3BD-CDE8-4311-AF7D-3262C78C7E0E}" type="datetimeFigureOut">
              <a:rPr lang="es-CL" smtClean="0"/>
              <a:pPr/>
              <a:t>21-08-2016</a:t>
            </a:fld>
            <a:endParaRPr lang="es-CL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5C8603-5242-4F95-B812-8F1B158387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3BD-CDE8-4311-AF7D-3262C78C7E0E}" type="datetimeFigureOut">
              <a:rPr lang="es-CL" smtClean="0"/>
              <a:pPr/>
              <a:t>21-08-2016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8603-5242-4F95-B812-8F1B158387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3BD-CDE8-4311-AF7D-3262C78C7E0E}" type="datetimeFigureOut">
              <a:rPr lang="es-CL" smtClean="0"/>
              <a:pPr/>
              <a:t>21-08-2016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8603-5242-4F95-B812-8F1B158387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3BD-CDE8-4311-AF7D-3262C78C7E0E}" type="datetimeFigureOut">
              <a:rPr lang="es-CL" smtClean="0"/>
              <a:pPr/>
              <a:t>21-08-2016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C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5C8603-5242-4F95-B812-8F1B158387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3BD-CDE8-4311-AF7D-3262C78C7E0E}" type="datetimeFigureOut">
              <a:rPr lang="es-CL" smtClean="0"/>
              <a:pPr/>
              <a:t>21-08-2016</a:t>
            </a:fld>
            <a:endParaRPr lang="es-CL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8603-5242-4F95-B812-8F1B1583876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3BD-CDE8-4311-AF7D-3262C78C7E0E}" type="datetimeFigureOut">
              <a:rPr lang="es-CL" smtClean="0"/>
              <a:pPr/>
              <a:t>21-08-2016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8603-5242-4F95-B812-8F1B158387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3BD-CDE8-4311-AF7D-3262C78C7E0E}" type="datetimeFigureOut">
              <a:rPr lang="es-CL" smtClean="0"/>
              <a:pPr/>
              <a:t>21-08-2016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5C8603-5242-4F95-B812-8F1B1583876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3BD-CDE8-4311-AF7D-3262C78C7E0E}" type="datetimeFigureOut">
              <a:rPr lang="es-CL" smtClean="0"/>
              <a:pPr/>
              <a:t>21-08-2016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8603-5242-4F95-B812-8F1B158387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3BD-CDE8-4311-AF7D-3262C78C7E0E}" type="datetimeFigureOut">
              <a:rPr lang="es-CL" smtClean="0"/>
              <a:pPr/>
              <a:t>21-08-2016</a:t>
            </a:fld>
            <a:endParaRPr lang="es-CL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8603-5242-4F95-B812-8F1B158387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3BD-CDE8-4311-AF7D-3262C78C7E0E}" type="datetimeFigureOut">
              <a:rPr lang="es-CL" smtClean="0"/>
              <a:pPr/>
              <a:t>21-08-2016</a:t>
            </a:fld>
            <a:endParaRPr lang="es-CL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8603-5242-4F95-B812-8F1B1583876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03BD-CDE8-4311-AF7D-3262C78C7E0E}" type="datetimeFigureOut">
              <a:rPr lang="es-CL" smtClean="0"/>
              <a:pPr/>
              <a:t>21-08-2016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8603-5242-4F95-B812-8F1B1583876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1003BD-CDE8-4311-AF7D-3262C78C7E0E}" type="datetimeFigureOut">
              <a:rPr lang="es-CL" smtClean="0"/>
              <a:pPr/>
              <a:t>21-08-2016</a:t>
            </a:fld>
            <a:endParaRPr lang="es-CL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5C8603-5242-4F95-B812-8F1B1583876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57158" y="1928802"/>
            <a:ext cx="85011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800" b="1" dirty="0" smtClean="0">
                <a:solidFill>
                  <a:srgbClr val="C00000"/>
                </a:solidFill>
              </a:rPr>
              <a:t>CHILE    ENTRE 1973 Y 1990 (4)</a:t>
            </a:r>
            <a:endParaRPr lang="es-CL" sz="8800" b="1" dirty="0">
              <a:solidFill>
                <a:srgbClr val="C00000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-342792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14282" y="283539"/>
            <a:ext cx="86439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COLEGIO DE LOS SAGRADOS </a:t>
            </a:r>
            <a:r>
              <a:rPr kumimoji="0" lang="es-ES" sz="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CORAZONES-</a:t>
            </a:r>
            <a:r>
              <a:rPr kumimoji="0" lang="es-ES" sz="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PROVIDENCIA</a:t>
            </a:r>
            <a:endParaRPr kumimoji="0" lang="es-CL" sz="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Sector: Historia, Geografía y C. </a:t>
            </a:r>
            <a:r>
              <a:rPr kumimoji="0" lang="es-ES" sz="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Sociales</a:t>
            </a:r>
            <a:endParaRPr kumimoji="0" lang="es-CL" sz="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Nivel: IIIº Plan común</a:t>
            </a:r>
            <a:endParaRPr kumimoji="0" lang="es-CL" sz="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Unidad temática: El régimen militar y el proceso de recuperación de la democracia</a:t>
            </a:r>
            <a:endParaRPr kumimoji="0" lang="es-ES" sz="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000496" y="214290"/>
            <a:ext cx="471490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situación internacional de Chile</a:t>
            </a:r>
            <a:endParaRPr kumimoji="0" lang="es-CL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-Los países socialistas,  rompieron relaciones diplomáticas con 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Chile.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-P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aíses como Suecia, Francia y Alemania tuvieron una actitud crítica al gobierno militar y apoyaron a los exiliados.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-En 1978, Bolivia rompió sus vínculos con nuestro 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país.</a:t>
            </a:r>
            <a:endParaRPr kumimoji="0" lang="es-C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://www.memoriachilena.cl/602/articles-99234_thumbnail.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3286124"/>
          </a:xfrm>
          <a:prstGeom prst="rect">
            <a:avLst/>
          </a:prstGeom>
          <a:noFill/>
        </p:spPr>
      </p:pic>
      <p:pic>
        <p:nvPicPr>
          <p:cNvPr id="19461" name="Picture 5" descr="http://www.memoriachilena.cl/602/articles-78700_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3857652" cy="3643314"/>
          </a:xfrm>
          <a:prstGeom prst="rect">
            <a:avLst/>
          </a:prstGeom>
          <a:noFill/>
        </p:spPr>
      </p:pic>
      <p:pic>
        <p:nvPicPr>
          <p:cNvPr id="19463" name="Picture 7" descr="https://encrypted-tbn1.gstatic.com/images?q=tbn:ANd9GcT-PT6X9kR81rmY7AUDdOcX_L0a7BGUIL9YLtDTEHpTItvQtUg8W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0"/>
            <a:ext cx="2000264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285728"/>
            <a:ext cx="8143932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 nuevo escenario político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-En 1983 se iniciaron las primeras protestas masivas en contra del gobierno</a:t>
            </a:r>
            <a:r>
              <a:rPr lang="es-E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s-E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 jornadas comenzaban en la mañana con tomas de establecimientos educacionales, secundarios  y universitarios, luego marchas hacia el centro de las principales ciudades, donde los manifestantes arrojaban panfletos y rayaban consignas contrarias al gobierno.</a:t>
            </a:r>
            <a:endParaRPr kumimoji="0" lang="es-C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-Al terminar el día, la protesta se trasladaba a los barrios populares. Cada jornada  implicaba un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caceroleo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-L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jornadas de protestas concluían con muertos, heridos y  detenidos.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http://3.bp.blogspot.com/-64gUWeNcQVg/Ta8ac_HmhOI/AAAAAAAAAg0/2UsZWDUfI2M/s1600/CACEROLA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1942"/>
            <a:ext cx="4429124" cy="2786058"/>
          </a:xfrm>
          <a:prstGeom prst="rect">
            <a:avLst/>
          </a:prstGeom>
          <a:noFill/>
        </p:spPr>
      </p:pic>
      <p:pic>
        <p:nvPicPr>
          <p:cNvPr id="18437" name="Picture 5" descr="https://encrypted-tbn0.gstatic.com/images?q=tbn:ANd9GcRDWzMzav912aN0FXbacDyTlRo4d47kwXtrq7eX1FksEamNY6-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071942"/>
            <a:ext cx="4714876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428604"/>
            <a:ext cx="835824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Apertura y rearticulación de la oposición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creciente presión política y social se tradujo en: 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-Retorno de algunos exiliados, entre ellos dirigentes 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políticos.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s-E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 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uspendió 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parcialmente la censura informativa (surgiendo medios de comunicación opuestos al régimen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-Se a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utorizó 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formación de asociaciones gremiales como las de médicos, abogados y profesores.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28572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-</a:t>
            </a:r>
            <a:endParaRPr lang="es-C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71604" y="1857364"/>
            <a:ext cx="60007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Fuerzas opositoras en los ochenta: ver</a:t>
            </a:r>
            <a:r>
              <a:rPr kumimoji="0" lang="es-ES" sz="4800" b="1" i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documento  4</a:t>
            </a:r>
            <a:endParaRPr kumimoji="0" lang="es-ES" sz="48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214290"/>
            <a:ext cx="5072098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Organización política de los adherentes al régimen militar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-En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1983 resurgió el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Partido Nacional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 se formó el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Movimiento Unión Nacional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(UN).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Jaime Guzmán, uno de los ideólogos más influyentes del gobierno militar, impulsó la formación de la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Unión Demócrata Independiente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(UDI).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-Además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se organizó el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Partido Avanzada Nacional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caracterizado por un extremo nacionalismo y  lealtad al régimen. Por último, dos años después se formó el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Frente Nacional del Trabajo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(FNT). </a:t>
            </a:r>
            <a:endParaRPr kumimoji="0" lang="es-CL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https://i.ytimg.com/vi/UL3mqbpaAQg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14290"/>
            <a:ext cx="3214710" cy="2285992"/>
          </a:xfrm>
          <a:prstGeom prst="rect">
            <a:avLst/>
          </a:prstGeom>
          <a:noFill/>
        </p:spPr>
      </p:pic>
      <p:pic>
        <p:nvPicPr>
          <p:cNvPr id="15365" name="Picture 5" descr="http://www.jaimeguzman.cl/wp-content/uploads/2012/01/jaime_guzman19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500306"/>
            <a:ext cx="3810000" cy="2600325"/>
          </a:xfrm>
          <a:prstGeom prst="rect">
            <a:avLst/>
          </a:prstGeom>
          <a:noFill/>
        </p:spPr>
      </p:pic>
      <p:pic>
        <p:nvPicPr>
          <p:cNvPr id="15367" name="Picture 7" descr="http://static.quepasa.cl/20101118/1114274_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290" y="5072074"/>
            <a:ext cx="3214710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20" y="428604"/>
            <a:ext cx="850112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CULTURA Y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OPOSICIÓN</a:t>
            </a: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arte  se convirtió en un mecanismo para expresar el descontento.</a:t>
            </a:r>
            <a:r>
              <a:rPr kumimoji="0" lang="es-E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Canción protesta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desarrollada tanto en Chile como en el extranjero producto del 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exilio.</a:t>
            </a:r>
            <a:endParaRPr kumimoji="0" lang="es-C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Folclore chileno y latinoamericano, el rock y el punk, rechazan al gobierno.</a:t>
            </a:r>
            <a:endParaRPr kumimoji="0" lang="es-C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https://encrypted-tbn2.gstatic.com/images?q=tbn:ANd9GcRU5PlLMQRn7-hHEMuYsuS9POum1-QoFp66CyuwY5awCHWAgW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190"/>
            <a:ext cx="4643438" cy="3071810"/>
          </a:xfrm>
          <a:prstGeom prst="rect">
            <a:avLst/>
          </a:prstGeom>
          <a:noFill/>
        </p:spPr>
      </p:pic>
      <p:pic>
        <p:nvPicPr>
          <p:cNvPr id="9221" name="Picture 5" descr="http://image.slidesharecdn.com/cancionesdeprotesta-111221135856-phpapp02/95/canciones-de-protesta-1-728.jpg?cb=13244761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643314"/>
            <a:ext cx="4500562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214290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-Peñas folclóricas,  universidades y locales en los que se desarrollaban conciertos. Principales exponentes</a:t>
            </a:r>
            <a:r>
              <a:rPr lang="es-E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s-ES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Inti </a:t>
            </a:r>
            <a:r>
              <a:rPr lang="es-ES" sz="28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Illimani</a:t>
            </a:r>
            <a:r>
              <a:rPr lang="es-ES" sz="28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s-ES" sz="28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Quilapayún</a:t>
            </a:r>
            <a:r>
              <a:rPr lang="es-ES" sz="28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s-ES" sz="28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Illapu</a:t>
            </a:r>
            <a:r>
              <a:rPr lang="es-ES" sz="28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s-ES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Los </a:t>
            </a:r>
            <a:r>
              <a:rPr lang="es-ES" sz="28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Jaivas</a:t>
            </a:r>
            <a:r>
              <a:rPr lang="es-ES" sz="28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s-ES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 y Lluvia</a:t>
            </a:r>
            <a:r>
              <a:rPr lang="es-ES" sz="28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s-ES" sz="28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Schwenke&amp;Nilo</a:t>
            </a:r>
            <a:r>
              <a:rPr lang="es-ES" sz="28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 </a:t>
            </a:r>
            <a:r>
              <a:rPr lang="es-ES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Transporte Urbano</a:t>
            </a:r>
            <a:r>
              <a:rPr lang="es-ES" sz="28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lang="es-ES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Isabel Parra</a:t>
            </a:r>
            <a:r>
              <a:rPr lang="es-ES" sz="28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s-ES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Eduardo Peralta</a:t>
            </a:r>
            <a:r>
              <a:rPr lang="es-ES" sz="28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 </a:t>
            </a:r>
            <a:r>
              <a:rPr lang="es-ES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Patricio </a:t>
            </a:r>
            <a:r>
              <a:rPr lang="es-ES" sz="28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Manns</a:t>
            </a:r>
            <a:r>
              <a:rPr lang="es-ES" sz="28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lang="es-ES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http://www.24horas.cl/incoming/article304790.ece/BINARY/Los%20Jaivas%20en%20iTu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4"/>
            <a:ext cx="3214678" cy="2857496"/>
          </a:xfrm>
          <a:prstGeom prst="rect">
            <a:avLst/>
          </a:prstGeom>
          <a:noFill/>
        </p:spPr>
      </p:pic>
      <p:pic>
        <p:nvPicPr>
          <p:cNvPr id="38916" name="Picture 4" descr="http://inti-illimani.cl/wp-content/uploads/2012/06/Inti-IllimaniAntologiaVol3_1989-1998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071942"/>
            <a:ext cx="3000396" cy="2786058"/>
          </a:xfrm>
          <a:prstGeom prst="rect">
            <a:avLst/>
          </a:prstGeom>
          <a:noFill/>
        </p:spPr>
      </p:pic>
      <p:pic>
        <p:nvPicPr>
          <p:cNvPr id="38918" name="Picture 6" descr="http://www.recital.cl/wp-content/uploads/2015/01/ScreenShot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44"/>
            <a:ext cx="6215074" cy="1404946"/>
          </a:xfrm>
          <a:prstGeom prst="rect">
            <a:avLst/>
          </a:prstGeom>
          <a:noFill/>
        </p:spPr>
      </p:pic>
      <p:pic>
        <p:nvPicPr>
          <p:cNvPr id="38920" name="Picture 8" descr="http://1.bp.blogspot.com/-UvMd9bp4NJI/UMCanITbDNI/AAAAAAAADR4/MST7_tXIH6A/s1600/chuen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571744"/>
            <a:ext cx="2928926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285728"/>
            <a:ext cx="850112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-En 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1979 se formó el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Colectivo Acciones de Arte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(CADA), integrado por el sociólogo Fernando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Balcells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la escritora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Damiela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Eltit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el poeta Raúl Zurita y los artistas visuales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Lotty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Rosendolf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 Juan Castillo.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-Destacó la campaña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“No +”,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realizada entre 1983 y 1984, que consistió en rayar paredes de Santiago con esta expresión, la que se completó al poco tiempo con consignas como “No + tortura”, “No + desaparecidos”, entre otras.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-Desde 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mediados de los 80, bandas de rock como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Los Prisioneros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de fusión rock-jazz como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Fulano,</a:t>
            </a:r>
            <a:r>
              <a:rPr kumimoji="0" lang="es-E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etc.</a:t>
            </a:r>
            <a:endParaRPr kumimoji="0" lang="es-E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214942" y="571480"/>
            <a:ext cx="3571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CL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data:image/jpeg;base64,/9j/4AAQSkZJRgABAQAAAQABAAD/2wCEAAkGBxMSEhUTEhMVFhUXGBoYFxcYGBgdGhgdFxoaGhgaFxofHSggGhslHhcXIjEhJSorLi4uGB8zODMtNygtLisBCgoKDg0OGhAQGyslHyUtLS0tLS0tLS0tLS0tLS0tLS0tLS0tLS0tLS0tLS0tLS0tLS0tLS0tLS0tLS0tLS0tLf/AABEIALcBEwMBIgACEQEDEQH/xAAcAAABBQEBAQAAAAAAAAAAAAAFAAIDBAYHAQj/xABFEAABAwIEAgcECAQDCAMBAAABAgMRACEEEjFBBVEGEyJhcYGRMqGx0QcUI0JSYsHwcpLh8RUzghZDU3OissLSJETTF//EABkBAAMBAQEAAAAAAAAAAAAAAAABAgMEBf/EACYRAAICAgICAgICAwAAAAAAAAABAhESIQMxE0EEURRhIvBxgcH/2gAMAwEAAhEDEQA/AA2Slkq11dedXXuHkFfJSyVY6uveroAr5KWSrGSl1dMCvkr3LU/V0slAEGWvctT5K8y0AQ5aWWpslLLQBDlr3LUuSvctAEWWlFS5a9y0gIstOAp+WvctADIr2Kflr3LQAyKcBTstegUAeAU4CnBNOCaAGAU4Jp4TT0ikMiyV7lqwRNLJRY6IAK9ipCilloEMilFPy17FADIpRT4r2KQyPLXtPy0qAK3VUuqrWudFFRKFpV7qQ6Hv29i/5v6Vl54fZfhn9GR6ql1VaDH8AeZutBA5iCPUaUPLFaKafRDi12DurpdXV8sV51NPIVFLq6XV1c6mveposRS6uvOrq71VLqqdgUerpdXV3qqXU0WFFLJS6urnU0uqosKKnV0slW+rpdXRY6KmSl1dWurr3q6VhRVyUslW+rpdXRYUVclOCKs9VTg3RYUVginBFWOrr0N0rHRCE04IqcIpi3kJ1WkeJFS5JdjSPAmvajdx7SfvT4XodiePpAJSmY5kC5NoiZGs1nLn412zSPFN9IJ5aWWgeD6SBeYKGU5FFMdqVAjKDcQnWTr3VWc468dCkeA+ZNZv5fGivx5p0zS5KWSsqvjb/wCKPAJ+VOb4+8Bcg95SP0pfmQ/YfjyNRkr3LWSPSF8mxA/0D9aZ/jz+6x/Kn5UP5kP2H48jY5KVYhXHX/8AiK/lHzryl+ZH6Y/x39ncUoKdG198U5nGrQq4XPIpP6VnE9K0xHaPMAj9b1WPS0T7PqZ/8a56N8kblGOWbQQLyCmx/pQ3iWCaXByhJmSUg35iIoGx0rRvoBeBz5VYPS1gJEKV/DBn1sKFcXoHTWy89hMGoQiUnnmPwMihj3ByJhQMacz/AFqs90pw2eQy4obyQnxiDfzqwzxvCPWEsKH4iSlXnJymtI8jXtmbgn6RC3wtxWiCYqu5hiLEEHvFF+HY3CkkKxQSZixIHqoRSxjaSr7N1LidQQtJPnB1rVc26IfFqwMGacjDTpHmQPjR7CcGK0yVpT3GaTvA1jQpUOYPzp+aPVk+J/Rn+ppdTRh/hjiDCkEe8eotVzBcDJuvMByAv79Kp8sUrsFxtujNdTXhZrRYzB4ZAzfWAkfmjXyNDnHcMlBUcUg8gkKVJ8vjG9T54j8MgZ1NLqa8b4swo+1H8QIHqauBSTcKSfMVa5E+iHBop9VS6qpMbjWmhK1pHdqT4AXoJjuk6UyG0SYsVWH8ouR5iplzxj2xrjb6C/VVG6pKfaUlPiQKx2L4m86ZU4oAcuyBv+5qqlBKrmZOt5M8zr61zy+avSNV8f7ZrH+OYdP3s3gD/aqaukqTOVsnxIHuE0EdKQ2mBPbWNhsjX1quHDOg/fOsn8vkfRouCIeXx5wiyEpPmfdaqjnGXT9+PCBQwNXnNHhv+/CtPwl7DtuNqDeYyFBKolU5SJIEEEC06TWL5+R9yNI8UfSBay6pvrFklJJE5xqInszNpF43qot3YmPCtv0uewjzbuRfbYIBIRHaUrKoWSAEhUDf2baCsQjDz+JXL4Vm3ey3GtI9IUpFlWJH6/Kq7DICu17O4530q0UpHZM37VoBEAjWI1NU8a/kSTIBnnfa0eetNSFR6tlEzYWuJGvl86lS4nQWIrPrx4Kr6R/antY37wOloJ9+00pKTGGVlKbTbnb3GoxGnanwHwtavVkLQDEGJmPPbfvqFlgkmPCJgxpST1sCRS0AXBnuioVaEgab337xppULoIIlMTz/AHepEMKIEkZdRc1QhpR3R5n5GvatFLYt1aPMqryix0a7C8PdcBUhAj2ScqhuCIBT7xzr1PA8QZPVi3fzrO4bp88hOVLLUEyfbN/NVWE/SPiQCOpZE8s3zpxbTsbgmHzwR9KFEoEWPlMVC3wh9QkNqI8D4Wteg3/9FxJBCktwYE9qYBm0KroCMehJydYAbCCoAybxGskn31fkZPiM4ej+JgK6swe9I9xM008FxH/CPqn51ouM8TW03KIWAoAhWnaF++aCO9K3kSgNtwCUi5mBtTU2yXBFccIxH/CV7vnXquFPCCG1zvA0/Yg+dSf7av3JQ3fv9dqYjpq8CSG27xudQABtyAp5sMETMpxiQYS+LfmO4qniRihdaXoGphQ15mpB9ILqfutaRry8vH1ofxX6QMSoQ3kQZ1EHuOopZMMUWFYzFEjtu3sO2qeUC9OdaxShKkvkHchwgz3nWtJ0N4k69hwXFkrClAmBc2UNo0UKL8T4ylLS1IXKkJKylQgQi6pOW0AVLkVgc/bwLm6CI5pPwAJ91eOMrAEIUbn7iuSeYq+r6RRp9j5L8O7uFJ36RwiU5WTlJF13sd+zR/IeKArgcTPZUB/Cfl8Kr5p53n7qgLa7aUaV9JxFg20T3OH/ANai6L9J3ncSgOhvIo5SA2kXVZPPfLU4v2CSKaeGK9oLCUkD7pzTHI/D+1SYnhCyrsuJgwZPZieY/vXSeIcUyIUlMKcyFSUQe1ANpCd4isIfpSGvVNR/Gr/1pY30VSBOKwWQ9p1B8AbRcyaquKSlSQBNwJMnU6gXj0FHHfpLkSGW1EkgDMYBSE39j8wqDor0nW5imw41hwlZyyhoJIKrJv4ketPCgdegSpuGUEST1jgn/S2N9qrrlSbEbyJ5x7/Kum9LeMow7WcsocCFAKBkZc4EEHKZuUjzFY8/SAzthmyeUn/86KbFQAcwkjT1V4RO/wDWj/DMIs4rCqI1DdtbaE+Fj6VX4PxlKn2lOttpQZz5RHtEpk3iBAOnOifG8c9h8UptCgEoKerlCZAME6jWSfdSxYIhbazJxCYVmeUFhMKJ7LmYk2OXaPGhjnAnosDpoQvvnbworisfiM6Sp2TcWH4iJ27hR7o0pa0faKUSVwNPZyztvNUlQGA6Q9H3sGEF4p+0nLlzbRMykfiGk70DawnWG5gfiOluVdx6R5VNhb3aDaSRIgDSbgp5Dn4Vw9x4uuZokEyE8gdB41V60Ip4nClCigwSORn9+Br3DMZ9SRsLEidtBR/6y0Y+zbUd84VI0BhWYSYqk6RCiUCc0xmVCfLN4azS3Qx+E4lkSoWsNhy3Pupz2JJIcCTEXCe6+091VitKoHVpJ11O2pueQrw421kgetT40AcwxbcQEu2J7Uxe4FtqacI2YPWwBcdlUW5/29aDpx0Xy7Qe14cwY0q2jiLZASrPHl79PWpcJehqhzmSTCkxPNX/ALUqhSlgWzK8wmaVLBhorITTHBVioFmrKIsskV1x/h5cQzimypWcIUUhJOWABJiSdjpauTNiSPGiXRHEut4poJcWlKnEJUAoiQVaWNvKirBnaOL4PO31SuyFlNyk2haQImJ9ob6Vj+kfDGcMnrVqdUCo2S2nUpUsar5AjxraLKg6jMskGbFRIlPbn3e6g/TLA58JiQblIKk30yyCRNvZzU1KuiHBSezH4T6u4gODEYdsEey64hLg27SRMfKKmewrCSQrF4QEEgiVmCLEWbNY3Dvew2EtXITJbZKjJi6ikqnzqXF8TcStZHVe0qD1LBPtHU9VJPeSTV+RmT4EE+McKw+ZJTj2BIBygYi4Ps5fsokjYxtVFo4axLWIOc2BxDVoVlH/ANfe9e4/iDo7GYZQhAgJA/3aZ0Tzm1D8WiOr7m535qV+oqHKzWMaVG46FdJmWS4lxYbaUolvMZ9k5bqAAmI2GlaT/FMI44ooxOHhSTmBdFyqQoRqBBrlDTYOHanWD8DXmHwoKkgx2lZdPGhoo6Yr6PsIkiGUqBKYKXnSoA6mCoAkDx/SgnSvofg2iFgYztLWFZUtkTYz2liAcxjnlNhFb7h6yrBNOCJCUyZ3SQFfBVUvpGwXW4BxQiU5XB3QRm/6VKpWwqzluM4VhWAHEofWYkJdLQRJkALDa+s5HskeNeI4jKsrTTTZCpCkdbm7M7qcUNSNtqqWLqE2hJQCJ2SADv3Gn8EEuE7hI95k07HjRtv9t23FNq6t1LiICiEoUNQTHbG41jeqWEwnDH3UthpYK1gAFtKBcxBWlRIF/WgfDwMzpKdFcvzKqbhRl1ahbLdJvqCTPlYeVGg3RtMZ9H+GDSw0wOsRmKZdd1KBJ13yprmeDcUtQTYCAoQhANr6gA7j0rveHxSV5HE6ONg+BAzD4n0rkXFuGljHPgpOWSpBt7KzmHgBIF+VKwRdPS5x1OVzDpX91cqsvKdwUcxpeqeGx2EUpObANgz2lBcmJ7Ry5Bt8qgwLgAX3LV8TUeBP2mYkXFh3G8/D0qhG36SdG2/qrnVJSktkLhIABRv5aq8R31iMbxp5ZAcShRQAgKIVmIGhJCrnv3rqvRxanWEZhMILS53A9mTv2SP5jXMuOcCcw7iyv2QuARfYkb2tB86SDshw3FHFLByosqYAIB3Iuo8vfXQOMcWbwjTTqULU2VSCIHtJKkzcagx5VzvDMwuZvAtOkn9a3fBsO3icKcM4+hKoOQFSQqxzJgaGDOmxoYUDulfHxiMAtbfZWoZVJJulBWJkcyEnTY1gOHhKUqBBgi57gDYzp5cq3mP4R2XgwoKZLK05FEFSVQSiDcQSNiee9c9TKoSPT9apEsu4R9CCApAWk+1mibwJTbskRO9EmkYZZKYgRAUAbZvxE3nXXyoMMMrSPL9+BqBwkdn1o7AtcWwyAQpojKbRIkd8ToYN/wClUIq5iMQSlIUAYAjw0uZkm1RN5Msk7+zv8IimBWIpAVK0pJ1B10n9Y/SvA3Jtfe16Yhk0qRpUAdcb6B4bdbyvNI+CaxHTfhrOHeS0yFewFKKiSZJMeEAe+uxAnuriXS/F9Zi31TYLyj/QAj/xrj422zokkkCcKe2nxq7wvsvoPJc+hqjhT20+NXsGgFfff9a3IO247J9mQLhRGv4kLT+tM6RNJUxiSkpOZpyPNJI+NWMA0HW0rAtII1OhQdrbq8qm+rRAIsUgT2YBygQQdZ/Sgk4Dwx0KxDQmZWnfvmocShYICkLBOxSoH0roXSThrjOKaupClqcCkQgaJWUKSUzHsg2V5J0rEK4piFlIW+6QTeVn330oHo0HFeijiG1PO5gCRFkgRBvmJ0sPXWhHSngrjMqBC0FsZSkpNghIKgUkgie+e7epOmRPWtjMYLYsFyDDrsaW0qrw3pCEyziU9YyNDHaRcacx3a28qaQmzxB+ybGsT/2mpsExLiDm9kwBrcmVcydYq7xDheVCXGjnRMhQ0uD7XKLf3qvw/MEpSqD2pMgH2jeJoA6j0Rac6hTZBgKKbQbLAUJ5e2daNq4Y46ytpZkLQUKuIhQIIG9ZDoh0mfbX1IZbKCkKUslcpSkQLXAuRVbF9NOLuLUnDtBKZMFLJUe6SrNJ8qKAqdJsSjCKblkdWEkLSFqzErTc5QEhJjmo3FCWcE25mdwqgoHVIELTYQFJtJ1vvVbp1xXEvEIxKiVJQCUkIBCu0FTlSI00OlC+ji8qiQSCIuPCgaLQzJW4mNVETygmfjRXBjtykwNgQDynf9KsMY0PFQeSDslxNlgd+xFqa7gFJ7bZDiLk5dUi1sus0WBveBcdw7bDnWrI6qFQUK7KVE5QmE9q4NqD8a6U4B4EJQ6swYUW2wO6FZ8wjNyNVOG8SwzbSi+ypwL3Fk9ns5DJHb7UxyNSdL8CyEsqZYShsJF0FIUesSD29ScsD1NS5JGkOGUmqXZmxw5Dk9Q5m7UlCrK3kclXqusKSYXIMaGRsdtNeVTs4JZKgltRGYwTGk2lVgbcquoXlGV5xtSd0HtnT3U0yHGtBnokrFLDyWHUpMJAzZIBJVe6TeExbnVPjD+JC+oxTiMSB2pSuIIkkCAJKeUb1neI4lLa0hIOQmbySOcHNuJ17qKYVRcQ2A0IkALhCZBReSLmcoEm8iolJrSR0cfBGUcpSSIDh2yfs1hKvwrt/wBQtpVnhPEGsM8FYhjOoEBEuZct4KoEhdiLVYxDDrUSlLYVoUgXiJkmTuKB8YwxcUntmb3uf18PSqtmMVG99BXh60NZj7LjiDlJktwDYKnQiU+pjesLhcXkMJgEdmefy099bHAccwwDbbrCzASFEFCs2kqNgZq70h6KIxKeuwXVFsgdmLgp1jv5ixFCuti5Mcnj0ZbD47OYV8ByvI9fSh2IQAowRrpBEd2gqRrAusPBLiSknciQfA1HxPBONLBUk5V3SdjPfpsbURVMyKqxN591eX/YrwLg3tXhdFagTKXYC1v3enNOlI7KiO8WPqLmq5cr1ZI1osAy3xsgAFtpRAAzKFzFrwaVBQ5SpAd+zkINlEgWmLkDnMVwZ1ZJJV7RN557++voXGsmLn991cA6Quj61iI061z/ALjPvms4wS6KzbKmGxA6wJi9G+HtdoKHmKzTZ+0Cq0XC3bgbH3U5IcWdDPSd3DYJsIQkrITlJQVDLlSVEiIPvuaAv9PuIEhKHlCdkNNJ1n8k10fgGBaUyzmbC5aQe12tUHZUiLaVU6T9IEcPUwEsohxRTaExkBMi0akDzp2qEotukc0VjMW9jkNYp1xxTa1ABZUQDoSEyAJttyrOJTDiQdjG21dL6QYVl55niDaVIcdgrGfMnMFJbgAIgkpEk5h4Kvl5rjk5Xo0hXKPdtUJ319GkoOOn6YY6bph5r+AjSP8AeueuutZF8XX4GtJ01xP26Uj7iANZ+8o25Du+dBsNwh95R6ttSgR7UQm45mB6VoujJmg4HjlN5Qg2glYOirGAR+tFX8Gl5IWx2VTJbO2X8Hdb4aUPwnBA0JxD6EHdKTJiI/djRJjEMpH2SVL/ADExv8+7apuiuwp0b4wrDpU4WgQYbWVi7ap7I5iQrNMR2a2mF471+GCkuIadWFBKcwkEEibjkJ0rkePxSmXutic+okiNuWlHuCYXEKWwWkEpylR7K7WWn2yAjXaZgi1ZNzy0juhx8Hiyk9/4/vf/AAG9IFLeQ8t1KFO5TJEZjIJBEJIJn+H9KEcE4NiFX6soSYlS+zbwN/dWp4Z0Wx6myX87LmdOU9g2IULoSCYBCdYF5vEHGnEOdatDq1LUlRBkqIsYJE7SOQquNTSeRl8mXE5Lx/RqmMG2knM+Cfwt9qO6dBV1hxKD9m2qfxKUfgKAcLcSSe40baMgwedNmAD4k8tvEFQ++L63kBPPTxrUI6O41xrsFAGZtQkogiDmEhSjuBoNLUB4uySokxZBt561TYwykEqQVJJk2JHnIo8cXtm0flcsY4xerNN0g6OOMIK1OLIz5QCcwAOaDtHsi0bi9CGdO+PSt30b6UIfT9UxgTmUMoUYyuA2hX4V/HaDWc6Q9HVYNwpMlpf+Wsz5pP5h79ecVRhbfYB4gznUmQIv8Kkb4jikCEYh4DkVlQ8gSRTnmRIMnQ/pXi2ToCNqaEzR8J6Rt4ttLONhDv3HgAAT+b8JNraHusKFcYwTjD6UOARqDsq4uKD/AFc5RaifDekGRH1fFpLrE9lQ/wAxk82zuB+E7d1qGgToH4dtJcPZjT9Kv4TGuYZedlQExKTdKvEfrqKbiMMGncyVpcbWAptxJsoC1xqlQIgpOleOAEVNjNbhnsPxBJywh4CVNqMeaTv/ABDzFY7pJgVsqlZzJkQm+a1gCNIA3FV3GYIIkEEQUkgjwI0oTi3nFqPWOKXl0z9oiAd1An306sllpx9BACkiB91Q08NhULqcLB+xHeQXAeUAE2MkbaG1P4ZxktR9gyoEX/zAfPtlP/TRB3jeFWk9dg1IB3acBPoUp+NJRaCkUEcMadQEobUlWoIWFDaRc28YNNX0ZWoqQp1IKEggRIhW2aZnxG81Mn6l915xE3AdaJIPPMgq+FSvcIS6hSU4thStUjPBJ5QqCKrYAf8A2dWdM0f6PP79KrzPCOIIAShKwkaBK0x5Xr2nYqO7uoKiSUkCIIM/v0rhPT7gSsNi1zdLpU6gi3tKJKSOYPug713txBTO9r3n5e6qruGCrLQFJ5KEgz3Gk7Ql2fNhZHI1d4O7lWAd67TxbojgHDPVFKjqGyUj+UW9N6xvGOgbM/8Ax8QQ7qltcRre4E89jU5r2aKLI+j3SR9hLzaVJjPIKrlNogEnSALePM1e6XcezIQlxYOeSlMA9oxBECQb86g4F0GD4eQ8UB4KSQsAnLrmF4zJIKdLgx4HQcR+jFLxRmxKgETZLaQTZAEkqN+xrG9Z4Zbs64fKjDH+Cte37MmeJobcaQ6XPaSUpCV3ymbFUCOcVn+IcXwy1FacKpRJEFbpTlj8qZnzNdM430eaRgnAkBS2oUmVZoOcZlpskJOUqmBpzgRzHjXDVJRmCQAInLOh0kGY8afHBR0R8r5L5ZZf6WvXoE410rVPZtyG9Of4s9ly9asJAgAGBbwAJ8zUSD5mvFIroo47CHDCOzPf8K0uCSALW/vWO4e7lVl5aeBFafhbpyj971nJFplnivtDX2Fe8U3A9JcZhglKHypBsErAUAOQm4A7iKlfX9oi33SffFUuLNJ+ytEqINCBnZejnGUYxrNPbTAWifZVG35TsflXMPpR6OfV3xiGhCHST4L1UPP2v5uVNwHE3MI/1re1lJmy02lJ/Q7Gul4zDtcUwRCDZYlJOqFp0kDQg2PMTzpiZxLg2L1rR4Z4H+lZLE4dbDigUwpJKVp5EGD8KJ4PETcG1EkOLCvEtVGZ+z/U0/DtkE22PfF/Wq6llQVeeyLedX2EdomTvv30hkHFEJJ8uX7NaHgnSNDzf1PHmUKs28dUkeznJ3GyvI86E4tvMDofHxoJiEAGLi/iKYgnxrhq8O8Wl7AlKhooWhQ+WxquXLjyqfieMUOHMlaioJxCm0T91PVk5QdYsLdw5ChLGNBiigsItq7CaqLWJM1My/YCmqO8UAP4m6EMYSLT10x/zBrVdrEzuDRfE9HXMVhMOppSUqQXhCpE5l8wCPu789ay2O4dicP/AJrSgPxC6f5hKaKsFKguvEW0oe/9+2o/SqDXEPGnnGAgjnQlQN2NWyJGulLEtjJadqlTiBPl86biFA+oqiSsts28KTyO7ap4mk6130AUVoE6ClUykmaVAH0e5j8hNjG1uffVRZMXB5jYaydBVFbruaS2qT3iDGwP70qwMW5E9XrrKhr41nY6JEBNwZ8f3pVXGNpcRlcAVrc3IPMRoY3FPR1q9EgRyEgWtfuPxFep4RmMiQqLiRB8BFr/AA9CgMs+wcO+w62ohsuJQ4kTELlIVr+ItitoWu0FEk66mYnlOlrVneIsl1K21DKYKT3HYjwsbcqMcMx/WpSSMqikEjvsFD1keVDoEyw4yk2InurmGLwpQ+plYJhSkeKTdObu08zXVlI5ViOm/DD16FpEBxJSruUm6T5i3+momv4sfao5PxXAlh2L5SSUmIty8RpUDia1XGeBrfSkoWCpJIOYmAFRbc2gc6zeKY6tZbKgrLAkTBsDve0xWnDPKP7M10Un5BCxtr4VouEvgpEUDjan8KxGReQ6bfKrkios1ylSofwn4ioOJKuz/Ea8ZczEeH6in8STPVfxH9zUItlvEwSrY/2q50W6QKwTsmSyow4kX8Fp/MPePKKrwBmbeP7ihrySkmDF6BGu+k3gQXlx2HGZC0jrCm+3Zc8CLHlA765s08WzI03Hyrqv0eOqVhnApZKEuKARtCgkkRuJJMd9UOknQEOS7g4G5amEn/lk+yfym3hVJ+mSY5jGAgkbp/Wi+FxI/fjWTfw7jCylSVIUPaSoEEeINXsJxEE3seXyocRqRrFOgjWqDyZsRUDGKBtNPJOxi9SM1fBuj7eMwHVLKhD6lApiZygbiDYm1ZTiv0f4pgksEOgbCyv5D+hNaXBtYheABwxVnRiFKOUiSMgBsfauRan8M6cqSerxbRtYqAMj+JJuKeVCqznRxbjJyvNqQfzJKfjVrD8SCrAjzrsDfG8K4gqDzZQNUr+RE+6gGKRgHVdltkE7rQAk/wAMpn0tRkgphHomVHBNlABuuR/rNXnU8hlPn8BTOC4wYdHVthGTXKNpvaKsrAWC4hKBB7aFpHqCm8d9JgAOI8Dwzs9aw2onVQGVXqmDWexvQBhU9U440eSgFp/Q++tg4tM6ZDyzW8p+736VC9hovJExtr5pJFCkDic5xvQTFIktqbdHcrKfRUD30DxmDfY/zWnEd5SY/m0rriMSBAJInfUfvyqRAzSPbHiJHhFx51WQqOMIxVSDEV1DG8Cwzl1sJnfswfEqQQT5mguL6Asqu06tBPcFIHlIUPMmi0BiS4OdKj6+gWInsuskbE5wfTKY9aVPQHcOvBBsAdI5HzMfC1SZoVsE7ixuN5gR5UPKQq5XlCRm7RAECe6Lc9pFPaxCVAdWUqmbgyNIv+9qhMKJetWVEAZd5Gh919tKmBJBiVH0m9+70qq9iS0kmVrNgoIy5oUROWSBbU30mL2qTCMKKs0rywFAqKzpFspMA62oAe9g0LSZSRGhUCCL99ZnDqyLW3qpK5GwlRBnXQ2itWvGEm5HKBf+1B+kWESUly+YQDtbQSSNpJFTNa0JF1GJSCEKXJ/pNDukuE6xhYGohY78t48xIqjw5JdWMqEwCCbmTbUkzuLGPhWmcRzqYvJFHM0wJE2WkK30IAN5538FCs+jgKMS8VKcUiLKGUEyN9ba99abiOGUFrZCoyLzIOkpJkJ00AMetDVMQ6MoI8dCNQQb/m8cxrKDwkyqRl+kfAFYVSZVnQq6VgRMbEbHzNAH0TcaiuwHDM4tssrMpMZVjVCosqNxtfWua8d4M7hXS26mDsR7Kh+JJ3HwrsjK0ZtUN4Xjs0TqJBom9iZ6v+L4issSUGR+/GijOJCshB3uOVJoaZrQoH0qDqQZi94vUbbkivE4qLnTXvqSjZdBmT9VfAF+sn3J09KPYHiOXsrF+XM0M+jd1KmXIMy5/wCKaP8AE+HBQttQBU4rwvD4tIS8gKH3V6KT4K1HhpXPeO/Ru8iVYZQdT+Ewlfv7KvG3hW3Q+towo2n71tfHXb1FXcNjQrQj4/ChSE0cVfwWKYMOsupj8SFR5KiDTmOJjSYM6V29x4R9p2eRn9mqDuGbd7JSlQ/EUIUfJKgQfSnkFMzvBsUv6iktryK69V5j7gt37WrziWL65OR7qVuCEpWQpC0k75hqPIA1UxgTh3FMAQgGUToQYvEABWs2qVTgKApIkad48J8OcVzTlK9GiWgbguGOLJbWvspBhJOomZHPnRIJQAUFEgWOUgidQCPa91SYc5og3BkESI8Y0NvD0qPENtAjWZuCNL3um4k/OsnJtlLYGxWABOZtQQQZ7IhfhYjSo8Nx7GMnsPFQGywD5Gb++jgQyQrMlAIMpgkkTcAmZUNvlVHEIAPtyD+LT+bY+NbRk62KkNwfS54rPXKShJ5N5kg+GafjR1jEEpzJWlxO5aVbldJn31lMaiRYC1syQLkc413vTDw4WUlRQsAezPK9xcG08uVaZr2TVGmRjEGxRkV6T6a+IpF8TAAna9/LvrPo4mptRC3FOtne0jnmCtT3Eipm8Q24qUhw/mSF27zOnkSKdqgNGnHLBy5ieQIzeU60hjcwhab6HL+oMGs7/iiMxSskkT2lJMjzF6IYfH5h2XAfOT6G9VZLQUPEEi0n+VXypUJ/xdv7xRO9lfOlQKjo6uFA9oqJVsJkC/L8Q0kDarTGHCSbkzYXFv133r1ggA5ZgazF4nlod6lbAIuBJk5Trpty2vTRJ6OyCogcxcW2v+96d9aBUQZvr2e6fGPnUbnaBSRAgC17eG4FUWXwFJScwEkEwNvZkjnF/KmIuvNCxSNe7eARIGm4PlUiGgQQYOxkbG1wdRTMK0VFRsbxNtNU2/r+lLCoIEqIUZiRIk72M5RpudKQwAOFKw6vsbJJkW84USNe+iSVlQv8aKPuJUmNoIBm0jyttQZwHTQ92vdrapxropMBdJsFbrgJKJB70n5G/rQBrDBY9qEmSCNhYmQLanXurdxKAFxMQeVYfG4YsqU3BySCkpGxsB6yL8vXHkj7RaBLJUy4ClUBSspB9/lqa2K8I1jmOqfTJGh0Uk6ZknntyO9ZN9JggpkTY7Eco1BFiPDWrPBeKKSU2ukXOmYTEgeGWRzqoSCSsx/Snou9g1doZ2iYS4BY9yvwq7t9qzQ7JkG9fRba28Q2QQFJUIUkgEHxG4rn3Gfo2C1kMOJRN0pXMd6QoSQPEGuhSsyaMjw/iOa2h5fKiCSYkUL4h0VxbCoU3MaFBB9ND7q8w2OW3Z1Kk95BHrIpNfQ0/s6d9H72TDPqsCHdf9KK22C4iFgTY86yX0dLC8G9EGXLd/ZT60SRCSUpTlJ8T/KdqllBDizIIVBQTaQSDrpbUTBoAl7qzZsg72IgxyM+tX3goQQYV+bkdpgkVYS5e151nn3GpasadAXD8SNyVSZ1ULwdu7T3VKjEGSUAA+OpjbzohxLggV209hQEkGyecyPj8KEt4NSZSVQsRcnbunWmkFknGmxim+qUU5wZCikSPDccjVHh/DiB1bqYUkWckFKryARHx8a8fwzrZlUkkwDNwImU7aTvRPEZm+1nSpJ5G/fIqdNj6QJxPCHEGUQcx0BmPXQVQW/mEGE39oC6T3/l7q0byGnsqhZQESkwbxqP3rUb2EbWmPa5zqPPbxqXxpjyM9igSkKETpf4iB/eaqFx1qSq6VjUiUnYfs0wqLftJULlGbL+E+8xBirxdIELBg6na/4rXHf31n1plbKBxuUgAkoNosIm1tgfGrDvGJhOdCIFpSZPcVJTPfuL01SG9MqfMQfXeh63ClQSpvNyBFyPynYirQaJlqOyQoayNjue8GO40QTixEDKlMAm0AmPxjT4ULDqCoZQtFoKZAv3KVM+BAqVPDHFeyiFiT2DeOcTBnumarFPslj3UNqIdC1JWq9l3G3aJm1vSmO4VsmVOGQbjIgEfxZSM3jrQ9YUlRKkQUiCCNfEHyqz9ZaEEIKDAMTmT6aifSk40tAEkNMAR2fMJHupVTR1ahKXEQdJJHu2pVn4ws7VlKETY7g+N71K2oEwNf2fWKVKutGJ6MKCqZk7DYHmB+xUT2EOawCRoY1PjSpVIEOBwGRayh1cLvlMEAgRrE3ImrDiykEEalMkGDcxbzr2lTAov48glISBabgRPMAHQeUwbc6zL+YKvJBgnnyNKlU2Ukel3Y0H6Q4TMjMB2kSZt7P3hfuv5ClSpSWikZjBYtKcyeY0vt/QEwaHYtWbtBOWO0k2JSTbzBiPCvKVYJbLCHR/j5Q71arK3AkidbdxF63KocTIty7jXlKuhdGckUX2Q5IUAdvPT5XrO4/BlFxodDOndG9KlTBE/DX8oUnKBmvI7Jnnax031qynHmOqzgmRJyq0O3eba99KlUSdFqKZc4UfrAI0y3IN9+e47qa+Sk9WRmgxsJ8DHuNKlT9E+wtw/iCQMgkpE3OqSbx367VInCi89oGSBpl8K9pUoO0E1TBHF2ATlSoiLxt5cqDsg3InNPd50qVWIupdJhK0gTv8oNRKUgL7JOa9tNLkzzivaVDBFPieG+sIlKyCgyLCJHMWmhDuOBOVNlDaSAY2pUqy5Ip7NIMhL7a4BOVW1jB7raV6rDgjKonLrFpBG6TE+tKlWfRZCMKFGZ9wvFr6etNdxDuHUCFGDtNjM6j96UqVUuwfQURx/DOgJfb7s0SR53NC+McHyKPVnsntJB3G/p3xSpVqtmXXQHThSRIHwpUqVViS5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124" name="AutoShape 4" descr="data:image/jpeg;base64,/9j/4AAQSkZJRgABAQAAAQABAAD/2wCEAAkGBxMSEhUTEhMVFhUXGBoYFxcYGBgdGhgdFxoaGhgaFxofHSggGhslHhcXIjEhJSorLi4uGB8zODMtNygtLisBCgoKDg0OGhAQGyslHyUtLS0tLS0tLS0tLS0tLS0tLS0tLS0tLS0tLS0tLS0tLS0tLS0tLS0tLS0tLS0tLS0tLf/AABEIALcBEwMBIgACEQEDEQH/xAAcAAABBQEBAQAAAAAAAAAAAAAFAAIDBAYHAQj/xABFEAABAwIEAgcECAQDCAMBAAABAgMRACEEEjFBBVEGEyJhcYGRMqGx0QcUI0JSYsHwcpLh8RUzghZDU3OissLSJETTF//EABkBAAMBAQEAAAAAAAAAAAAAAAABAgMEBf/EACYRAAICAgICAgICAwAAAAAAAAABAhESIQMxE0EEURRhIvBxgcH/2gAMAwEAAhEDEQA/AA2Slkq11dedXXuHkFfJSyVY6uveroAr5KWSrGSl1dMCvkr3LU/V0slAEGWvctT5K8y0AQ5aWWpslLLQBDlr3LUuSvctAEWWlFS5a9y0gIstOAp+WvctADIr2Kflr3LQAyKcBTstegUAeAU4CnBNOCaAGAU4Jp4TT0ikMiyV7lqwRNLJRY6IAK9ipCilloEMilFPy17FADIpRT4r2KQyPLXtPy0qAK3VUuqrWudFFRKFpV7qQ6Hv29i/5v6Vl54fZfhn9GR6ql1VaDH8AeZutBA5iCPUaUPLFaKafRDi12DurpdXV8sV51NPIVFLq6XV1c6mveposRS6uvOrq71VLqqdgUerpdXV3qqXU0WFFLJS6urnU0uqosKKnV0slW+rpdXRY6KmSl1dWurr3q6VhRVyUslW+rpdXRYUVclOCKs9VTg3RYUVginBFWOrr0N0rHRCE04IqcIpi3kJ1WkeJFS5JdjSPAmvajdx7SfvT4XodiePpAJSmY5kC5NoiZGs1nLn412zSPFN9IJ5aWWgeD6SBeYKGU5FFMdqVAjKDcQnWTr3VWc468dCkeA+ZNZv5fGivx5p0zS5KWSsqvjb/wCKPAJ+VOb4+8Bcg95SP0pfmQ/YfjyNRkr3LWSPSF8mxA/0D9aZ/jz+6x/Kn5UP5kP2H48jY5KVYhXHX/8AiK/lHzryl+ZH6Y/x39ncUoKdG198U5nGrQq4XPIpP6VnE9K0xHaPMAj9b1WPS0T7PqZ/8a56N8kblGOWbQQLyCmx/pQ3iWCaXByhJmSUg35iIoGx0rRvoBeBz5VYPS1gJEKV/DBn1sKFcXoHTWy89hMGoQiUnnmPwMihj3ByJhQMacz/AFqs90pw2eQy4obyQnxiDfzqwzxvCPWEsKH4iSlXnJymtI8jXtmbgn6RC3wtxWiCYqu5hiLEEHvFF+HY3CkkKxQSZixIHqoRSxjaSr7N1LidQQtJPnB1rVc26IfFqwMGacjDTpHmQPjR7CcGK0yVpT3GaTvA1jQpUOYPzp+aPVk+J/Rn+ppdTRh/hjiDCkEe8eotVzBcDJuvMByAv79Kp8sUrsFxtujNdTXhZrRYzB4ZAzfWAkfmjXyNDnHcMlBUcUg8gkKVJ8vjG9T54j8MgZ1NLqa8b4swo+1H8QIHqauBSTcKSfMVa5E+iHBop9VS6qpMbjWmhK1pHdqT4AXoJjuk6UyG0SYsVWH8ouR5iplzxj2xrjb6C/VVG6pKfaUlPiQKx2L4m86ZU4oAcuyBv+5qqlBKrmZOt5M8zr61zy+avSNV8f7ZrH+OYdP3s3gD/aqaukqTOVsnxIHuE0EdKQ2mBPbWNhsjX1quHDOg/fOsn8vkfRouCIeXx5wiyEpPmfdaqjnGXT9+PCBQwNXnNHhv+/CtPwl7DtuNqDeYyFBKolU5SJIEEEC06TWL5+R9yNI8UfSBay6pvrFklJJE5xqInszNpF43qot3YmPCtv0uewjzbuRfbYIBIRHaUrKoWSAEhUDf2baCsQjDz+JXL4Vm3ey3GtI9IUpFlWJH6/Kq7DICu17O4530q0UpHZM37VoBEAjWI1NU8a/kSTIBnnfa0eetNSFR6tlEzYWuJGvl86lS4nQWIrPrx4Kr6R/antY37wOloJ9+00pKTGGVlKbTbnb3GoxGnanwHwtavVkLQDEGJmPPbfvqFlgkmPCJgxpST1sCRS0AXBnuioVaEgab337xppULoIIlMTz/AHepEMKIEkZdRc1QhpR3R5n5GvatFLYt1aPMqryix0a7C8PdcBUhAj2ScqhuCIBT7xzr1PA8QZPVi3fzrO4bp88hOVLLUEyfbN/NVWE/SPiQCOpZE8s3zpxbTsbgmHzwR9KFEoEWPlMVC3wh9QkNqI8D4Wteg3/9FxJBCktwYE9qYBm0KroCMehJydYAbCCoAybxGskn31fkZPiM4ej+JgK6swe9I9xM008FxH/CPqn51ouM8TW03KIWAoAhWnaF++aCO9K3kSgNtwCUi5mBtTU2yXBFccIxH/CV7vnXquFPCCG1zvA0/Yg+dSf7av3JQ3fv9dqYjpq8CSG27xudQABtyAp5sMETMpxiQYS+LfmO4qniRihdaXoGphQ15mpB9ILqfutaRry8vH1ofxX6QMSoQ3kQZ1EHuOopZMMUWFYzFEjtu3sO2qeUC9OdaxShKkvkHchwgz3nWtJ0N4k69hwXFkrClAmBc2UNo0UKL8T4ylLS1IXKkJKylQgQi6pOW0AVLkVgc/bwLm6CI5pPwAJ91eOMrAEIUbn7iuSeYq+r6RRp9j5L8O7uFJ36RwiU5WTlJF13sd+zR/IeKArgcTPZUB/Cfl8Kr5p53n7qgLa7aUaV9JxFg20T3OH/ANai6L9J3ncSgOhvIo5SA2kXVZPPfLU4v2CSKaeGK9oLCUkD7pzTHI/D+1SYnhCyrsuJgwZPZieY/vXSeIcUyIUlMKcyFSUQe1ANpCd4isIfpSGvVNR/Gr/1pY30VSBOKwWQ9p1B8AbRcyaquKSlSQBNwJMnU6gXj0FHHfpLkSGW1EkgDMYBSE39j8wqDor0nW5imw41hwlZyyhoJIKrJv4ketPCgdegSpuGUEST1jgn/S2N9qrrlSbEbyJ5x7/Kum9LeMow7WcsocCFAKBkZc4EEHKZuUjzFY8/SAzthmyeUn/86KbFQAcwkjT1V4RO/wDWj/DMIs4rCqI1DdtbaE+Fj6VX4PxlKn2lOttpQZz5RHtEpk3iBAOnOifG8c9h8UptCgEoKerlCZAME6jWSfdSxYIhbazJxCYVmeUFhMKJ7LmYk2OXaPGhjnAnosDpoQvvnbworisfiM6Sp2TcWH4iJ27hR7o0pa0faKUSVwNPZyztvNUlQGA6Q9H3sGEF4p+0nLlzbRMykfiGk70DawnWG5gfiOluVdx6R5VNhb3aDaSRIgDSbgp5Dn4Vw9x4uuZokEyE8gdB41V60Ip4nClCigwSORn9+Br3DMZ9SRsLEidtBR/6y0Y+zbUd84VI0BhWYSYqk6RCiUCc0xmVCfLN4azS3Qx+E4lkSoWsNhy3Pupz2JJIcCTEXCe6+091VitKoHVpJ11O2pueQrw421kgetT40AcwxbcQEu2J7Uxe4FtqacI2YPWwBcdlUW5/29aDpx0Xy7Qe14cwY0q2jiLZASrPHl79PWpcJehqhzmSTCkxPNX/ALUqhSlgWzK8wmaVLBhorITTHBVioFmrKIsskV1x/h5cQzimypWcIUUhJOWABJiSdjpauTNiSPGiXRHEut4poJcWlKnEJUAoiQVaWNvKirBnaOL4PO31SuyFlNyk2haQImJ9ob6Vj+kfDGcMnrVqdUCo2S2nUpUsar5AjxraLKg6jMskGbFRIlPbn3e6g/TLA58JiQblIKk30yyCRNvZzU1KuiHBSezH4T6u4gODEYdsEey64hLg27SRMfKKmewrCSQrF4QEEgiVmCLEWbNY3Dvew2EtXITJbZKjJi6ikqnzqXF8TcStZHVe0qD1LBPtHU9VJPeSTV+RmT4EE+McKw+ZJTj2BIBygYi4Ps5fsokjYxtVFo4axLWIOc2BxDVoVlH/ANfe9e4/iDo7GYZQhAgJA/3aZ0Tzm1D8WiOr7m535qV+oqHKzWMaVG46FdJmWS4lxYbaUolvMZ9k5bqAAmI2GlaT/FMI44ooxOHhSTmBdFyqQoRqBBrlDTYOHanWD8DXmHwoKkgx2lZdPGhoo6Yr6PsIkiGUqBKYKXnSoA6mCoAkDx/SgnSvofg2iFgYztLWFZUtkTYz2liAcxjnlNhFb7h6yrBNOCJCUyZ3SQFfBVUvpGwXW4BxQiU5XB3QRm/6VKpWwqzluM4VhWAHEofWYkJdLQRJkALDa+s5HskeNeI4jKsrTTTZCpCkdbm7M7qcUNSNtqqWLqE2hJQCJ2SADv3Gn8EEuE7hI95k07HjRtv9t23FNq6t1LiICiEoUNQTHbG41jeqWEwnDH3UthpYK1gAFtKBcxBWlRIF/WgfDwMzpKdFcvzKqbhRl1ahbLdJvqCTPlYeVGg3RtMZ9H+GDSw0wOsRmKZdd1KBJ13yprmeDcUtQTYCAoQhANr6gA7j0rveHxSV5HE6ONg+BAzD4n0rkXFuGljHPgpOWSpBt7KzmHgBIF+VKwRdPS5x1OVzDpX91cqsvKdwUcxpeqeGx2EUpObANgz2lBcmJ7Ry5Bt8qgwLgAX3LV8TUeBP2mYkXFh3G8/D0qhG36SdG2/qrnVJSktkLhIABRv5aq8R31iMbxp5ZAcShRQAgKIVmIGhJCrnv3rqvRxanWEZhMILS53A9mTv2SP5jXMuOcCcw7iyv2QuARfYkb2tB86SDshw3FHFLByosqYAIB3Iuo8vfXQOMcWbwjTTqULU2VSCIHtJKkzcagx5VzvDMwuZvAtOkn9a3fBsO3icKcM4+hKoOQFSQqxzJgaGDOmxoYUDulfHxiMAtbfZWoZVJJulBWJkcyEnTY1gOHhKUqBBgi57gDYzp5cq3mP4R2XgwoKZLK05FEFSVQSiDcQSNiee9c9TKoSPT9apEsu4R9CCApAWk+1mibwJTbskRO9EmkYZZKYgRAUAbZvxE3nXXyoMMMrSPL9+BqBwkdn1o7AtcWwyAQpojKbRIkd8ToYN/wClUIq5iMQSlIUAYAjw0uZkm1RN5Msk7+zv8IimBWIpAVK0pJ1B10n9Y/SvA3Jtfe16Yhk0qRpUAdcb6B4bdbyvNI+CaxHTfhrOHeS0yFewFKKiSZJMeEAe+uxAnuriXS/F9Zi31TYLyj/QAj/xrj422zokkkCcKe2nxq7wvsvoPJc+hqjhT20+NXsGgFfff9a3IO247J9mQLhRGv4kLT+tM6RNJUxiSkpOZpyPNJI+NWMA0HW0rAtII1OhQdrbq8qm+rRAIsUgT2YBygQQdZ/Sgk4Dwx0KxDQmZWnfvmocShYICkLBOxSoH0roXSThrjOKaupClqcCkQgaJWUKSUzHsg2V5J0rEK4piFlIW+6QTeVn330oHo0HFeijiG1PO5gCRFkgRBvmJ0sPXWhHSngrjMqBC0FsZSkpNghIKgUkgie+e7epOmRPWtjMYLYsFyDDrsaW0qrw3pCEyziU9YyNDHaRcacx3a28qaQmzxB+ybGsT/2mpsExLiDm9kwBrcmVcydYq7xDheVCXGjnRMhQ0uD7XKLf3qvw/MEpSqD2pMgH2jeJoA6j0Rac6hTZBgKKbQbLAUJ5e2daNq4Y46ytpZkLQUKuIhQIIG9ZDoh0mfbX1IZbKCkKUslcpSkQLXAuRVbF9NOLuLUnDtBKZMFLJUe6SrNJ8qKAqdJsSjCKblkdWEkLSFqzErTc5QEhJjmo3FCWcE25mdwqgoHVIELTYQFJtJ1vvVbp1xXEvEIxKiVJQCUkIBCu0FTlSI00OlC+ji8qiQSCIuPCgaLQzJW4mNVETygmfjRXBjtykwNgQDynf9KsMY0PFQeSDslxNlgd+xFqa7gFJ7bZDiLk5dUi1sus0WBveBcdw7bDnWrI6qFQUK7KVE5QmE9q4NqD8a6U4B4EJQ6swYUW2wO6FZ8wjNyNVOG8SwzbSi+ypwL3Fk9ns5DJHb7UxyNSdL8CyEsqZYShsJF0FIUesSD29ScsD1NS5JGkOGUmqXZmxw5Dk9Q5m7UlCrK3kclXqusKSYXIMaGRsdtNeVTs4JZKgltRGYwTGk2lVgbcquoXlGV5xtSd0HtnT3U0yHGtBnokrFLDyWHUpMJAzZIBJVe6TeExbnVPjD+JC+oxTiMSB2pSuIIkkCAJKeUb1neI4lLa0hIOQmbySOcHNuJ17qKYVRcQ2A0IkALhCZBReSLmcoEm8iolJrSR0cfBGUcpSSIDh2yfs1hKvwrt/wBQtpVnhPEGsM8FYhjOoEBEuZct4KoEhdiLVYxDDrUSlLYVoUgXiJkmTuKB8YwxcUntmb3uf18PSqtmMVG99BXh60NZj7LjiDlJktwDYKnQiU+pjesLhcXkMJgEdmefy099bHAccwwDbbrCzASFEFCs2kqNgZq70h6KIxKeuwXVFsgdmLgp1jv5ixFCuti5Mcnj0ZbD47OYV8ByvI9fSh2IQAowRrpBEd2gqRrAusPBLiSknciQfA1HxPBONLBUk5V3SdjPfpsbURVMyKqxN591eX/YrwLg3tXhdFagTKXYC1v3enNOlI7KiO8WPqLmq5cr1ZI1osAy3xsgAFtpRAAzKFzFrwaVBQ5SpAd+zkINlEgWmLkDnMVwZ1ZJJV7RN557++voXGsmLn991cA6Quj61iI061z/ALjPvms4wS6KzbKmGxA6wJi9G+HtdoKHmKzTZ+0Cq0XC3bgbH3U5IcWdDPSd3DYJsIQkrITlJQVDLlSVEiIPvuaAv9PuIEhKHlCdkNNJ1n8k10fgGBaUyzmbC5aQe12tUHZUiLaVU6T9IEcPUwEsohxRTaExkBMi0akDzp2qEotukc0VjMW9jkNYp1xxTa1ABZUQDoSEyAJttyrOJTDiQdjG21dL6QYVl55niDaVIcdgrGfMnMFJbgAIgkpEk5h4Kvl5rjk5Xo0hXKPdtUJ319GkoOOn6YY6bph5r+AjSP8AeueuutZF8XX4GtJ01xP26Uj7iANZ+8o25Du+dBsNwh95R6ttSgR7UQm45mB6VoujJmg4HjlN5Qg2glYOirGAR+tFX8Gl5IWx2VTJbO2X8Hdb4aUPwnBA0JxD6EHdKTJiI/djRJjEMpH2SVL/ADExv8+7apuiuwp0b4wrDpU4WgQYbWVi7ap7I5iQrNMR2a2mF471+GCkuIadWFBKcwkEEibjkJ0rkePxSmXutic+okiNuWlHuCYXEKWwWkEpylR7K7WWn2yAjXaZgi1ZNzy0juhx8Hiyk9/4/vf/AAG9IFLeQ8t1KFO5TJEZjIJBEJIJn+H9KEcE4NiFX6soSYlS+zbwN/dWp4Z0Wx6myX87LmdOU9g2IULoSCYBCdYF5vEHGnEOdatDq1LUlRBkqIsYJE7SOQquNTSeRl8mXE5Lx/RqmMG2knM+Cfwt9qO6dBV1hxKD9m2qfxKUfgKAcLcSSe40baMgwedNmAD4k8tvEFQ++L63kBPPTxrUI6O41xrsFAGZtQkogiDmEhSjuBoNLUB4uySokxZBt561TYwykEqQVJJk2JHnIo8cXtm0flcsY4xerNN0g6OOMIK1OLIz5QCcwAOaDtHsi0bi9CGdO+PSt30b6UIfT9UxgTmUMoUYyuA2hX4V/HaDWc6Q9HVYNwpMlpf+Wsz5pP5h79ecVRhbfYB4gznUmQIv8Kkb4jikCEYh4DkVlQ8gSRTnmRIMnQ/pXi2ToCNqaEzR8J6Rt4ttLONhDv3HgAAT+b8JNraHusKFcYwTjD6UOARqDsq4uKD/AFc5RaifDekGRH1fFpLrE9lQ/wAxk82zuB+E7d1qGgToH4dtJcPZjT9Kv4TGuYZedlQExKTdKvEfrqKbiMMGncyVpcbWAptxJsoC1xqlQIgpOleOAEVNjNbhnsPxBJywh4CVNqMeaTv/ABDzFY7pJgVsqlZzJkQm+a1gCNIA3FV3GYIIkEEQUkgjwI0oTi3nFqPWOKXl0z9oiAd1An306sllpx9BACkiB91Q08NhULqcLB+xHeQXAeUAE2MkbaG1P4ZxktR9gyoEX/zAfPtlP/TRB3jeFWk9dg1IB3acBPoUp+NJRaCkUEcMadQEobUlWoIWFDaRc28YNNX0ZWoqQp1IKEggRIhW2aZnxG81Mn6l915xE3AdaJIPPMgq+FSvcIS6hSU4thStUjPBJ5QqCKrYAf8A2dWdM0f6PP79KrzPCOIIAShKwkaBK0x5Xr2nYqO7uoKiSUkCIIM/v0rhPT7gSsNi1zdLpU6gi3tKJKSOYPug713txBTO9r3n5e6qruGCrLQFJ5KEgz3Gk7Ql2fNhZHI1d4O7lWAd67TxbojgHDPVFKjqGyUj+UW9N6xvGOgbM/8Ax8QQ7qltcRre4E89jU5r2aKLI+j3SR9hLzaVJjPIKrlNogEnSALePM1e6XcezIQlxYOeSlMA9oxBECQb86g4F0GD4eQ8UB4KSQsAnLrmF4zJIKdLgx4HQcR+jFLxRmxKgETZLaQTZAEkqN+xrG9Z4Zbs64fKjDH+Cte37MmeJobcaQ6XPaSUpCV3ymbFUCOcVn+IcXwy1FacKpRJEFbpTlj8qZnzNdM430eaRgnAkBS2oUmVZoOcZlpskJOUqmBpzgRzHjXDVJRmCQAInLOh0kGY8afHBR0R8r5L5ZZf6WvXoE410rVPZtyG9Of4s9ly9asJAgAGBbwAJ8zUSD5mvFIroo47CHDCOzPf8K0uCSALW/vWO4e7lVl5aeBFafhbpyj971nJFplnivtDX2Fe8U3A9JcZhglKHypBsErAUAOQm4A7iKlfX9oi33SffFUuLNJ+ytEqINCBnZejnGUYxrNPbTAWifZVG35TsflXMPpR6OfV3xiGhCHST4L1UPP2v5uVNwHE3MI/1re1lJmy02lJ/Q7Gul4zDtcUwRCDZYlJOqFp0kDQg2PMTzpiZxLg2L1rR4Z4H+lZLE4dbDigUwpJKVp5EGD8KJ4PETcG1EkOLCvEtVGZ+z/U0/DtkE22PfF/Wq6llQVeeyLedX2EdomTvv30hkHFEJJ8uX7NaHgnSNDzf1PHmUKs28dUkeznJ3GyvI86E4tvMDofHxoJiEAGLi/iKYgnxrhq8O8Wl7AlKhooWhQ+WxquXLjyqfieMUOHMlaioJxCm0T91PVk5QdYsLdw5ChLGNBiigsItq7CaqLWJM1My/YCmqO8UAP4m6EMYSLT10x/zBrVdrEzuDRfE9HXMVhMOppSUqQXhCpE5l8wCPu789ay2O4dicP/AJrSgPxC6f5hKaKsFKguvEW0oe/9+2o/SqDXEPGnnGAgjnQlQN2NWyJGulLEtjJadqlTiBPl86biFA+oqiSsts28KTyO7ap4mk6130AUVoE6ClUykmaVAH0e5j8hNjG1uffVRZMXB5jYaydBVFbruaS2qT3iDGwP70qwMW5E9XrrKhr41nY6JEBNwZ8f3pVXGNpcRlcAVrc3IPMRoY3FPR1q9EgRyEgWtfuPxFep4RmMiQqLiRB8BFr/AA9CgMs+wcO+w62ohsuJQ4kTELlIVr+ItitoWu0FEk66mYnlOlrVneIsl1K21DKYKT3HYjwsbcqMcMx/WpSSMqikEjvsFD1keVDoEyw4yk2InurmGLwpQ+plYJhSkeKTdObu08zXVlI5ViOm/DD16FpEBxJSruUm6T5i3+momv4sfao5PxXAlh2L5SSUmIty8RpUDia1XGeBrfSkoWCpJIOYmAFRbc2gc6zeKY6tZbKgrLAkTBsDve0xWnDPKP7M10Un5BCxtr4VouEvgpEUDjan8KxGReQ6bfKrkios1ylSofwn4ioOJKuz/Ea8ZczEeH6in8STPVfxH9zUItlvEwSrY/2q50W6QKwTsmSyow4kX8Fp/MPePKKrwBmbeP7ihrySkmDF6BGu+k3gQXlx2HGZC0jrCm+3Zc8CLHlA765s08WzI03Hyrqv0eOqVhnApZKEuKARtCgkkRuJJMd9UOknQEOS7g4G5amEn/lk+yfym3hVJ+mSY5jGAgkbp/Wi+FxI/fjWTfw7jCylSVIUPaSoEEeINXsJxEE3seXyocRqRrFOgjWqDyZsRUDGKBtNPJOxi9SM1fBuj7eMwHVLKhD6lApiZygbiDYm1ZTiv0f4pgksEOgbCyv5D+hNaXBtYheABwxVnRiFKOUiSMgBsfauRan8M6cqSerxbRtYqAMj+JJuKeVCqznRxbjJyvNqQfzJKfjVrD8SCrAjzrsDfG8K4gqDzZQNUr+RE+6gGKRgHVdltkE7rQAk/wAMpn0tRkgphHomVHBNlABuuR/rNXnU8hlPn8BTOC4wYdHVthGTXKNpvaKsrAWC4hKBB7aFpHqCm8d9JgAOI8Dwzs9aw2onVQGVXqmDWexvQBhU9U440eSgFp/Q++tg4tM6ZDyzW8p+736VC9hovJExtr5pJFCkDic5xvQTFIktqbdHcrKfRUD30DxmDfY/zWnEd5SY/m0rriMSBAJInfUfvyqRAzSPbHiJHhFx51WQqOMIxVSDEV1DG8Cwzl1sJnfswfEqQQT5mguL6Asqu06tBPcFIHlIUPMmi0BiS4OdKj6+gWInsuskbE5wfTKY9aVPQHcOvBBsAdI5HzMfC1SZoVsE7ixuN5gR5UPKQq5XlCRm7RAECe6Lc9pFPaxCVAdWUqmbgyNIv+9qhMKJetWVEAZd5Gh919tKmBJBiVH0m9+70qq9iS0kmVrNgoIy5oUROWSBbU30mL2qTCMKKs0rywFAqKzpFspMA62oAe9g0LSZSRGhUCCL99ZnDqyLW3qpK5GwlRBnXQ2itWvGEm5HKBf+1B+kWESUly+YQDtbQSSNpJFTNa0JF1GJSCEKXJ/pNDukuE6xhYGohY78t48xIqjw5JdWMqEwCCbmTbUkzuLGPhWmcRzqYvJFHM0wJE2WkK30IAN5538FCs+jgKMS8VKcUiLKGUEyN9ba99abiOGUFrZCoyLzIOkpJkJ00AMetDVMQ6MoI8dCNQQb/m8cxrKDwkyqRl+kfAFYVSZVnQq6VgRMbEbHzNAH0TcaiuwHDM4tssrMpMZVjVCosqNxtfWua8d4M7hXS26mDsR7Kh+JJ3HwrsjK0ZtUN4Xjs0TqJBom9iZ6v+L4issSUGR+/GijOJCshB3uOVJoaZrQoH0qDqQZi94vUbbkivE4qLnTXvqSjZdBmT9VfAF+sn3J09KPYHiOXsrF+XM0M+jd1KmXIMy5/wCKaP8AE+HBQttQBU4rwvD4tIS8gKH3V6KT4K1HhpXPeO/Ru8iVYZQdT+Ewlfv7KvG3hW3Q+towo2n71tfHXb1FXcNjQrQj4/ChSE0cVfwWKYMOsupj8SFR5KiDTmOJjSYM6V29x4R9p2eRn9mqDuGbd7JSlQ/EUIUfJKgQfSnkFMzvBsUv6iktryK69V5j7gt37WrziWL65OR7qVuCEpWQpC0k75hqPIA1UxgTh3FMAQgGUToQYvEABWs2qVTgKApIkad48J8OcVzTlK9GiWgbguGOLJbWvspBhJOomZHPnRIJQAUFEgWOUgidQCPa91SYc5og3BkESI8Y0NvD0qPENtAjWZuCNL3um4k/OsnJtlLYGxWABOZtQQQZ7IhfhYjSo8Nx7GMnsPFQGywD5Gb++jgQyQrMlAIMpgkkTcAmZUNvlVHEIAPtyD+LT+bY+NbRk62KkNwfS54rPXKShJ5N5kg+GafjR1jEEpzJWlxO5aVbldJn31lMaiRYC1syQLkc413vTDw4WUlRQsAezPK9xcG08uVaZr2TVGmRjEGxRkV6T6a+IpF8TAAna9/LvrPo4mptRC3FOtne0jnmCtT3Eipm8Q24qUhw/mSF27zOnkSKdqgNGnHLBy5ieQIzeU60hjcwhab6HL+oMGs7/iiMxSskkT2lJMjzF6IYfH5h2XAfOT6G9VZLQUPEEi0n+VXypUJ/xdv7xRO9lfOlQKjo6uFA9oqJVsJkC/L8Q0kDarTGHCSbkzYXFv133r1ggA5ZgazF4nlod6lbAIuBJk5Trpty2vTRJ6OyCogcxcW2v+96d9aBUQZvr2e6fGPnUbnaBSRAgC17eG4FUWXwFJScwEkEwNvZkjnF/KmIuvNCxSNe7eARIGm4PlUiGgQQYOxkbG1wdRTMK0VFRsbxNtNU2/r+lLCoIEqIUZiRIk72M5RpudKQwAOFKw6vsbJJkW84USNe+iSVlQv8aKPuJUmNoIBm0jyttQZwHTQ92vdrapxropMBdJsFbrgJKJB70n5G/rQBrDBY9qEmSCNhYmQLanXurdxKAFxMQeVYfG4YsqU3BySCkpGxsB6yL8vXHkj7RaBLJUy4ClUBSspB9/lqa2K8I1jmOqfTJGh0Uk6ZknntyO9ZN9JggpkTY7Eco1BFiPDWrPBeKKSU2ukXOmYTEgeGWRzqoSCSsx/Snou9g1doZ2iYS4BY9yvwq7t9qzQ7JkG9fRba28Q2QQFJUIUkgEHxG4rn3Gfo2C1kMOJRN0pXMd6QoSQPEGuhSsyaMjw/iOa2h5fKiCSYkUL4h0VxbCoU3MaFBB9ND7q8w2OW3Z1Kk95BHrIpNfQ0/s6d9H72TDPqsCHdf9KK22C4iFgTY86yX0dLC8G9EGXLd/ZT60SRCSUpTlJ8T/KdqllBDizIIVBQTaQSDrpbUTBoAl7qzZsg72IgxyM+tX3goQQYV+bkdpgkVYS5e151nn3GpasadAXD8SNyVSZ1ULwdu7T3VKjEGSUAA+OpjbzohxLggV209hQEkGyecyPj8KEt4NSZSVQsRcnbunWmkFknGmxim+qUU5wZCikSPDccjVHh/DiB1bqYUkWckFKryARHx8a8fwzrZlUkkwDNwImU7aTvRPEZm+1nSpJ5G/fIqdNj6QJxPCHEGUQcx0BmPXQVQW/mEGE39oC6T3/l7q0byGnsqhZQESkwbxqP3rUb2EbWmPa5zqPPbxqXxpjyM9igSkKETpf4iB/eaqFx1qSq6VjUiUnYfs0wqLftJULlGbL+E+8xBirxdIELBg6na/4rXHf31n1plbKBxuUgAkoNosIm1tgfGrDvGJhOdCIFpSZPcVJTPfuL01SG9MqfMQfXeh63ClQSpvNyBFyPynYirQaJlqOyQoayNjue8GO40QTixEDKlMAm0AmPxjT4ULDqCoZQtFoKZAv3KVM+BAqVPDHFeyiFiT2DeOcTBnumarFPslj3UNqIdC1JWq9l3G3aJm1vSmO4VsmVOGQbjIgEfxZSM3jrQ9YUlRKkQUiCCNfEHyqz9ZaEEIKDAMTmT6aifSk40tAEkNMAR2fMJHupVTR1ahKXEQdJJHu2pVn4ws7VlKETY7g+N71K2oEwNf2fWKVKutGJ6MKCqZk7DYHmB+xUT2EOawCRoY1PjSpVIEOBwGRayh1cLvlMEAgRrE3ImrDiykEEalMkGDcxbzr2lTAov48glISBabgRPMAHQeUwbc6zL+YKvJBgnnyNKlU2Ukel3Y0H6Q4TMjMB2kSZt7P3hfuv5ClSpSWikZjBYtKcyeY0vt/QEwaHYtWbtBOWO0k2JSTbzBiPCvKVYJbLCHR/j5Q71arK3AkidbdxF63KocTIty7jXlKuhdGckUX2Q5IUAdvPT5XrO4/BlFxodDOndG9KlTBE/DX8oUnKBmvI7Jnnax031qynHmOqzgmRJyq0O3eba99KlUSdFqKZc4UfrAI0y3IN9+e47qa+Sk9WRmgxsJ8DHuNKlT9E+wtw/iCQMgkpE3OqSbx367VInCi89oGSBpl8K9pUoO0E1TBHF2ATlSoiLxt5cqDsg3InNPd50qVWIupdJhK0gTv8oNRKUgL7JOa9tNLkzzivaVDBFPieG+sIlKyCgyLCJHMWmhDuOBOVNlDaSAY2pUqy5Ip7NIMhL7a4BOVW1jB7raV6rDgjKonLrFpBG6TE+tKlWfRZCMKFGZ9wvFr6etNdxDuHUCFGDtNjM6j96UqVUuwfQURx/DOgJfb7s0SR53NC+McHyKPVnsntJB3G/p3xSpVqtmXXQHThSRIHwpUqVViS5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357158" y="428604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¿Cuáles son las bases</a:t>
            </a:r>
          </a:p>
          <a:p>
            <a:pPr algn="ctr">
              <a:defRPr/>
            </a:pPr>
            <a:r>
              <a:rPr lang="es-E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de nuestra institucionalidad?</a:t>
            </a:r>
            <a:endParaRPr lang="es-ES" sz="40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57224" y="2143116"/>
            <a:ext cx="28264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Chile, Estado</a:t>
            </a:r>
          </a:p>
          <a:p>
            <a:r>
              <a:rPr lang="es-E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Unitario</a:t>
            </a:r>
            <a:endParaRPr lang="es-E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929190" y="2143116"/>
            <a:ext cx="40179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Chile, Estado soberano</a:t>
            </a:r>
            <a:endParaRPr lang="es-E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35836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714348" y="4357694"/>
            <a:ext cx="30718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 ley es una sola</a:t>
            </a:r>
          </a:p>
          <a:p>
            <a:pPr algn="ctr"/>
            <a:r>
              <a:rPr lang="es-E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para todo el país.</a:t>
            </a:r>
            <a:endParaRPr lang="es-E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572000" y="450057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Chile </a:t>
            </a:r>
          </a:p>
          <a:p>
            <a:pPr algn="ctr"/>
            <a:r>
              <a:rPr lang="es-E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país autónomo</a:t>
            </a:r>
            <a:endParaRPr lang="es-CL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Flecha derecha"/>
          <p:cNvSpPr/>
          <p:nvPr/>
        </p:nvSpPr>
        <p:spPr>
          <a:xfrm rot="5400000">
            <a:off x="1714480" y="3714752"/>
            <a:ext cx="78581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Flecha derecha"/>
          <p:cNvSpPr/>
          <p:nvPr/>
        </p:nvSpPr>
        <p:spPr>
          <a:xfrm rot="5400000">
            <a:off x="6493109" y="3793907"/>
            <a:ext cx="7858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214290"/>
            <a:ext cx="864399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4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s-ES" sz="4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ases jurídicas del régimen militar</a:t>
            </a:r>
            <a:endParaRPr kumimoji="0" lang="es-CL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2844" y="928670"/>
            <a:ext cx="5643602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CONSTITUCIÓN POLÍTICA 1980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Esta tarea se encomendó a una comisión compuesta por civiles cercanos al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alessandrismo</a:t>
            </a:r>
            <a:r>
              <a:rPr lang="es-E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La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Constitución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permitió otorgar fundamentos jurídicos al régimen, sin necesidad de suspender el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estado de excepción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s-C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-S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 creó, por ejemplo, el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Consejo de Estado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órgano consultor del Presidente de la 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República.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www.elmostrador.cl/media/2013/06/constitucion-1980_816x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571612"/>
            <a:ext cx="3000396" cy="2857520"/>
          </a:xfrm>
          <a:prstGeom prst="rect">
            <a:avLst/>
          </a:prstGeom>
          <a:noFill/>
        </p:spPr>
      </p:pic>
      <p:pic>
        <p:nvPicPr>
          <p:cNvPr id="14342" name="Picture 6" descr="http://mlc-d2-p.mlstatic.com/jaime-guzman-errazuriz-memorial-2008-2139-MLC4782634460_082013-F.jpg?square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500570"/>
            <a:ext cx="3357554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85720" y="285728"/>
            <a:ext cx="828680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Augusto Pinochet se convirtió en la cabeza  de la Junta Militar, y expuso los lineamientos del nuevo sistema que tendría Chile en el discurso  en el 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cerro </a:t>
            </a:r>
            <a:r>
              <a:rPr kumimoji="0" lang="es-E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Chacarillas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con motivo del 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Día de la Juventud, en julio de 1977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s-C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 dicha ocasión, planteó que se garantizaría una 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democracia autoritaria, protegida y </a:t>
            </a: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tecnificada.</a:t>
            </a:r>
            <a:endParaRPr kumimoji="0" lang="es-CL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http://www.gamba.cl/wp-content/uploads/2015/07/CHACARILLAS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786190"/>
            <a:ext cx="6715140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429124" y="285728"/>
            <a:ext cx="450059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214290"/>
            <a:ext cx="82868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-Las Fuerzas Armadas asumirían un rol tutelar sobre la nación.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-Las decisiones se delegarían a profesionales destacados en sus áreas de conocimiento.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-Se acabaría con el rol de los partidos políticos como agentes de comunicación entre la sociedad y el gobierno.</a:t>
            </a:r>
            <a:endParaRPr lang="es-CL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-Las iniciativas legislativas se acotarían a la acción de la Junta Militar y,  a la de una cámara legislativa formada por miembros </a:t>
            </a:r>
            <a:r>
              <a:rPr lang="es-ES" sz="3200" dirty="0" smtClean="0">
                <a:latin typeface="Times New Roman" pitchFamily="18" charset="0"/>
                <a:cs typeface="Times New Roman" pitchFamily="18" charset="0"/>
              </a:rPr>
              <a:t>designados por el gobierno.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285728"/>
            <a:ext cx="8501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CL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 11 de septiembre de 1980 se realizó  un plebiscito para aprobar o rechazar una nueva Constitución. 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 realizó bajo un estado de emergencia, sin registros electorales (destruidos en 1973) y sin organismos que garantizaran la transparencia de los resultados.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Las principales características de la nueva Constitución eran: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1.- 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Estableció de un régimen presidencialista, que protegía </a:t>
            </a:r>
            <a:r>
              <a:rPr kumimoji="0" lang="es-E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las garantías individuales en el ámbito económico y del derecho de propiedad.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2.-La designación de las autoridades del Estado (Presidente, miembros del Legislativo, alcaldes).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3.- La proscripción de cualquier partido u organización que se declarase marxista.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http://anticomunismo.8m.com/plebecito_pinoc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857784" cy="2667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357818" y="357166"/>
            <a:ext cx="34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Votando por la constitución de 1980</a:t>
            </a:r>
            <a:endParaRPr lang="es-CL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6" name="Picture 8" descr="http://anticomunismo.8m.com/estadista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3248"/>
            <a:ext cx="5357850" cy="3495675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5715008" y="2285992"/>
            <a:ext cx="32146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 General Pinochet y otros miembros de la Junta Militar de Gobierno contentos por la libre y alta votación de la </a:t>
            </a:r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Constitución </a:t>
            </a:r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 1980 (aprobado por el 67%).</a:t>
            </a:r>
            <a:endParaRPr lang="es-CL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214290"/>
            <a:ext cx="850112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4.-La asignación a las FFAA del rol de garantes del sistema político. Para ello se estableció un Consejo de Seguridad Nacional integrado por miembros de las instituciones militares y por senadores designados, escogidos en parte entre los ex comandantes de estas ramas de defensa.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5.- El Presidente de la República no podía remover a los Comandantes en Jefe de cada fuerza ni podía intervenir en los ascensos y retiros de los uniformados.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42910" y="1500174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s-CL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7158" y="628234"/>
            <a:ext cx="84296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96" y="428604"/>
            <a:ext cx="828680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6.-</a:t>
            </a:r>
            <a:r>
              <a:rPr lang="es-E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Constitución estableció un período entre 1980 y 1989, en la cual rigieron normas transitorias.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7.-</a:t>
            </a:r>
            <a:r>
              <a:rPr kumimoji="0" lang="es-E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 Congreso se mantuvo en receso y el Presidente concentró amplias facultades, como designar y remover alcaldes o arrestar a personas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alterasen el orden público.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8.-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Esta etapa culminaría con la realización de un plebiscito en 1988, en el que la población podría aprobar o rechazar al candidato que la Junta Militar proclamara para gobernar los siguientes ocho años, con posibilidad de reelección por un período igual.</a:t>
            </a: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635</TotalTime>
  <Words>1086</Words>
  <Application>Microsoft Office PowerPoint</Application>
  <PresentationFormat>Presentación en pantalla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Viajes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 Ines</dc:creator>
  <cp:lastModifiedBy>PACKARD BELL</cp:lastModifiedBy>
  <cp:revision>65</cp:revision>
  <dcterms:created xsi:type="dcterms:W3CDTF">2012-04-08T18:03:08Z</dcterms:created>
  <dcterms:modified xsi:type="dcterms:W3CDTF">2016-08-21T18:14:47Z</dcterms:modified>
</cp:coreProperties>
</file>