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6" r:id="rId2"/>
    <p:sldId id="280" r:id="rId3"/>
    <p:sldId id="281" r:id="rId4"/>
    <p:sldId id="282" r:id="rId5"/>
    <p:sldId id="284" r:id="rId6"/>
    <p:sldId id="283" r:id="rId7"/>
    <p:sldId id="285" r:id="rId8"/>
    <p:sldId id="286" r:id="rId9"/>
    <p:sldId id="287" r:id="rId10"/>
    <p:sldId id="288" r:id="rId11"/>
    <p:sldId id="289" r:id="rId12"/>
    <p:sldId id="290" r:id="rId13"/>
    <p:sldId id="291" r:id="rId14"/>
    <p:sldId id="298" r:id="rId15"/>
    <p:sldId id="295" r:id="rId16"/>
    <p:sldId id="292" r:id="rId17"/>
    <p:sldId id="296" r:id="rId18"/>
    <p:sldId id="294" r:id="rId19"/>
    <p:sldId id="297" r:id="rId20"/>
    <p:sldId id="293" r:id="rId21"/>
    <p:sldId id="299" r:id="rId22"/>
    <p:sldId id="300" r:id="rId2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7" d="100"/>
          <a:sy n="47" d="100"/>
        </p:scale>
        <p:origin x="-1176" y="-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8D7FE3-84E0-4509-8089-2E522713A910}" type="datetimeFigureOut">
              <a:rPr lang="es-CL" smtClean="0"/>
              <a:pPr/>
              <a:t>16-08-2016</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C5EF29-90D3-49A7-A5D1-834206177693}" type="slidenum">
              <a:rPr lang="es-CL" smtClean="0"/>
              <a:pPr/>
              <a:t>‹Nº›</a:t>
            </a:fld>
            <a:endParaRPr lang="es-CL"/>
          </a:p>
        </p:txBody>
      </p:sp>
    </p:spTree>
    <p:extLst>
      <p:ext uri="{BB962C8B-B14F-4D97-AF65-F5344CB8AC3E}">
        <p14:creationId xmlns:p14="http://schemas.microsoft.com/office/powerpoint/2010/main" xmlns="" val="1189275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521003BD-CDE8-4311-AF7D-3262C78C7E0E}" type="datetimeFigureOut">
              <a:rPr lang="es-CL" smtClean="0"/>
              <a:pPr/>
              <a:t>16-08-2016</a:t>
            </a:fld>
            <a:endParaRPr lang="es-CL"/>
          </a:p>
        </p:txBody>
      </p:sp>
      <p:sp>
        <p:nvSpPr>
          <p:cNvPr id="2" name="1 Marcador de pie de página"/>
          <p:cNvSpPr>
            <a:spLocks noGrp="1"/>
          </p:cNvSpPr>
          <p:nvPr>
            <p:ph type="ftr" sz="quarter" idx="11"/>
          </p:nvPr>
        </p:nvSpPr>
        <p:spPr/>
        <p:txBody>
          <a:bodyPr/>
          <a:lstStyle/>
          <a:p>
            <a:endParaRPr lang="es-CL"/>
          </a:p>
        </p:txBody>
      </p:sp>
      <p:sp>
        <p:nvSpPr>
          <p:cNvPr id="15" name="14 Marcador de número de diapositiva"/>
          <p:cNvSpPr>
            <a:spLocks noGrp="1"/>
          </p:cNvSpPr>
          <p:nvPr>
            <p:ph type="sldNum" sz="quarter" idx="12"/>
          </p:nvPr>
        </p:nvSpPr>
        <p:spPr>
          <a:xfrm>
            <a:off x="8229600" y="6473952"/>
            <a:ext cx="758952" cy="246888"/>
          </a:xfrm>
        </p:spPr>
        <p:txBody>
          <a:bodyPr/>
          <a:lstStyle/>
          <a:p>
            <a:fld id="{355C8603-5242-4F95-B812-8F1B15838761}"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21003BD-CDE8-4311-AF7D-3262C78C7E0E}" type="datetimeFigureOut">
              <a:rPr lang="es-CL" smtClean="0"/>
              <a:pPr/>
              <a:t>16-08-2016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55C8603-5242-4F95-B812-8F1B15838761}"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21003BD-CDE8-4311-AF7D-3262C78C7E0E}" type="datetimeFigureOut">
              <a:rPr lang="es-CL" smtClean="0"/>
              <a:pPr/>
              <a:t>16-08-2016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55C8603-5242-4F95-B812-8F1B15838761}"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521003BD-CDE8-4311-AF7D-3262C78C7E0E}" type="datetimeFigureOut">
              <a:rPr lang="es-CL" smtClean="0"/>
              <a:pPr/>
              <a:t>16-08-2016</a:t>
            </a:fld>
            <a:endParaRPr lang="es-CL"/>
          </a:p>
        </p:txBody>
      </p:sp>
      <p:sp>
        <p:nvSpPr>
          <p:cNvPr id="19" name="18 Marcador de pie de página"/>
          <p:cNvSpPr>
            <a:spLocks noGrp="1"/>
          </p:cNvSpPr>
          <p:nvPr>
            <p:ph type="ftr" sz="quarter" idx="11"/>
          </p:nvPr>
        </p:nvSpPr>
        <p:spPr>
          <a:xfrm>
            <a:off x="3581400" y="76200"/>
            <a:ext cx="2895600" cy="288925"/>
          </a:xfrm>
        </p:spPr>
        <p:txBody>
          <a:bodyPr/>
          <a:lstStyle/>
          <a:p>
            <a:endParaRPr lang="es-CL"/>
          </a:p>
        </p:txBody>
      </p:sp>
      <p:sp>
        <p:nvSpPr>
          <p:cNvPr id="16" name="15 Marcador de número de diapositiva"/>
          <p:cNvSpPr>
            <a:spLocks noGrp="1"/>
          </p:cNvSpPr>
          <p:nvPr>
            <p:ph type="sldNum" sz="quarter" idx="12"/>
          </p:nvPr>
        </p:nvSpPr>
        <p:spPr>
          <a:xfrm>
            <a:off x="8229600" y="6473952"/>
            <a:ext cx="758952" cy="246888"/>
          </a:xfrm>
        </p:spPr>
        <p:txBody>
          <a:bodyPr/>
          <a:lstStyle/>
          <a:p>
            <a:fld id="{355C8603-5242-4F95-B812-8F1B15838761}"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521003BD-CDE8-4311-AF7D-3262C78C7E0E}" type="datetimeFigureOut">
              <a:rPr lang="es-CL" smtClean="0"/>
              <a:pPr/>
              <a:t>16-08-2016</a:t>
            </a:fld>
            <a:endParaRPr lang="es-CL"/>
          </a:p>
        </p:txBody>
      </p:sp>
      <p:sp>
        <p:nvSpPr>
          <p:cNvPr id="11" name="10 Marcador de pie de página"/>
          <p:cNvSpPr>
            <a:spLocks noGrp="1"/>
          </p:cNvSpPr>
          <p:nvPr>
            <p:ph type="ftr" sz="quarter" idx="11"/>
          </p:nvPr>
        </p:nvSpPr>
        <p:spPr/>
        <p:txBody>
          <a:bodyPr/>
          <a:lstStyle/>
          <a:p>
            <a:endParaRPr lang="es-CL"/>
          </a:p>
        </p:txBody>
      </p:sp>
      <p:sp>
        <p:nvSpPr>
          <p:cNvPr id="16" name="15 Marcador de número de diapositiva"/>
          <p:cNvSpPr>
            <a:spLocks noGrp="1"/>
          </p:cNvSpPr>
          <p:nvPr>
            <p:ph type="sldNum" sz="quarter" idx="12"/>
          </p:nvPr>
        </p:nvSpPr>
        <p:spPr/>
        <p:txBody>
          <a:bodyPr/>
          <a:lstStyle/>
          <a:p>
            <a:fld id="{355C8603-5242-4F95-B812-8F1B15838761}" type="slidenum">
              <a:rPr lang="es-CL" smtClean="0"/>
              <a:pPr/>
              <a:t>‹Nº›</a:t>
            </a:fld>
            <a:endParaRPr lang="es-CL"/>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521003BD-CDE8-4311-AF7D-3262C78C7E0E}" type="datetimeFigureOut">
              <a:rPr lang="es-CL" smtClean="0"/>
              <a:pPr/>
              <a:t>16-08-2016</a:t>
            </a:fld>
            <a:endParaRPr lang="es-CL"/>
          </a:p>
        </p:txBody>
      </p:sp>
      <p:sp>
        <p:nvSpPr>
          <p:cNvPr id="10" name="9 Marcador de pie de página"/>
          <p:cNvSpPr>
            <a:spLocks noGrp="1"/>
          </p:cNvSpPr>
          <p:nvPr>
            <p:ph type="ftr" sz="quarter" idx="11"/>
          </p:nvPr>
        </p:nvSpPr>
        <p:spPr/>
        <p:txBody>
          <a:bodyPr/>
          <a:lstStyle/>
          <a:p>
            <a:endParaRPr lang="es-CL"/>
          </a:p>
        </p:txBody>
      </p:sp>
      <p:sp>
        <p:nvSpPr>
          <p:cNvPr id="31" name="30 Marcador de número de diapositiva"/>
          <p:cNvSpPr>
            <a:spLocks noGrp="1"/>
          </p:cNvSpPr>
          <p:nvPr>
            <p:ph type="sldNum" sz="quarter" idx="12"/>
          </p:nvPr>
        </p:nvSpPr>
        <p:spPr/>
        <p:txBody>
          <a:bodyPr/>
          <a:lstStyle/>
          <a:p>
            <a:fld id="{355C8603-5242-4F95-B812-8F1B15838761}"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521003BD-CDE8-4311-AF7D-3262C78C7E0E}" type="datetimeFigureOut">
              <a:rPr lang="es-CL" smtClean="0"/>
              <a:pPr/>
              <a:t>16-08-2016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a:xfrm>
            <a:off x="8229600" y="6477000"/>
            <a:ext cx="762000" cy="246888"/>
          </a:xfrm>
        </p:spPr>
        <p:txBody>
          <a:bodyPr/>
          <a:lstStyle/>
          <a:p>
            <a:fld id="{355C8603-5242-4F95-B812-8F1B15838761}" type="slidenum">
              <a:rPr lang="es-CL" smtClean="0"/>
              <a:pPr/>
              <a:t>‹Nº›</a:t>
            </a:fld>
            <a:endParaRPr lang="es-CL"/>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521003BD-CDE8-4311-AF7D-3262C78C7E0E}" type="datetimeFigureOut">
              <a:rPr lang="es-CL" smtClean="0"/>
              <a:pPr/>
              <a:t>16-08-2016</a:t>
            </a:fld>
            <a:endParaRPr lang="es-CL"/>
          </a:p>
        </p:txBody>
      </p:sp>
      <p:sp>
        <p:nvSpPr>
          <p:cNvPr id="21" name="20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55C8603-5242-4F95-B812-8F1B15838761}"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521003BD-CDE8-4311-AF7D-3262C78C7E0E}" type="datetimeFigureOut">
              <a:rPr lang="es-CL" smtClean="0"/>
              <a:pPr/>
              <a:t>16-08-2016</a:t>
            </a:fld>
            <a:endParaRPr lang="es-CL"/>
          </a:p>
        </p:txBody>
      </p:sp>
      <p:sp>
        <p:nvSpPr>
          <p:cNvPr id="24" name="23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55C8603-5242-4F95-B812-8F1B15838761}"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521003BD-CDE8-4311-AF7D-3262C78C7E0E}" type="datetimeFigureOut">
              <a:rPr lang="es-CL" smtClean="0"/>
              <a:pPr/>
              <a:t>16-08-2016</a:t>
            </a:fld>
            <a:endParaRPr lang="es-CL"/>
          </a:p>
        </p:txBody>
      </p:sp>
      <p:sp>
        <p:nvSpPr>
          <p:cNvPr id="29" name="28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55C8603-5242-4F95-B812-8F1B15838761}"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521003BD-CDE8-4311-AF7D-3262C78C7E0E}" type="datetimeFigureOut">
              <a:rPr lang="es-CL" smtClean="0"/>
              <a:pPr/>
              <a:t>16-08-2016</a:t>
            </a:fld>
            <a:endParaRPr lang="es-CL"/>
          </a:p>
        </p:txBody>
      </p:sp>
      <p:sp>
        <p:nvSpPr>
          <p:cNvPr id="5" name="4 Marcador de pie de página"/>
          <p:cNvSpPr>
            <a:spLocks noGrp="1"/>
          </p:cNvSpPr>
          <p:nvPr>
            <p:ph type="ftr" sz="quarter" idx="11"/>
          </p:nvPr>
        </p:nvSpPr>
        <p:spPr/>
        <p:txBody>
          <a:bodyPr/>
          <a:lstStyle/>
          <a:p>
            <a:endParaRPr lang="es-CL"/>
          </a:p>
        </p:txBody>
      </p:sp>
      <p:sp>
        <p:nvSpPr>
          <p:cNvPr id="31" name="30 Marcador de número de diapositiva"/>
          <p:cNvSpPr>
            <a:spLocks noGrp="1"/>
          </p:cNvSpPr>
          <p:nvPr>
            <p:ph type="sldNum" sz="quarter" idx="12"/>
          </p:nvPr>
        </p:nvSpPr>
        <p:spPr/>
        <p:txBody>
          <a:bodyPr/>
          <a:lstStyle/>
          <a:p>
            <a:fld id="{355C8603-5242-4F95-B812-8F1B15838761}" type="slidenum">
              <a:rPr lang="es-CL" smtClean="0"/>
              <a:pPr/>
              <a:t>‹Nº›</a:t>
            </a:fld>
            <a:endParaRPr lang="es-CL"/>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21003BD-CDE8-4311-AF7D-3262C78C7E0E}" type="datetimeFigureOut">
              <a:rPr lang="es-CL" smtClean="0"/>
              <a:pPr/>
              <a:t>16-08-2016</a:t>
            </a:fld>
            <a:endParaRPr lang="es-CL"/>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CL"/>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55C8603-5242-4F95-B812-8F1B15838761}" type="slidenum">
              <a:rPr lang="es-CL" smtClean="0"/>
              <a:pPr/>
              <a:t>‹Nº›</a:t>
            </a:fld>
            <a:endParaRPr lang="es-CL"/>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es.wikipedia.org/wiki/Sindicato"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357166"/>
            <a:ext cx="7786742" cy="707886"/>
          </a:xfrm>
          <a:prstGeom prst="rect">
            <a:avLst/>
          </a:prstGeom>
        </p:spPr>
        <p:txBody>
          <a:bodyPr wrap="square">
            <a:spAutoFit/>
          </a:bodyPr>
          <a:lstStyle/>
          <a:p>
            <a:r>
              <a:rPr lang="es-ES" sz="1000" b="1" dirty="0" smtClean="0">
                <a:solidFill>
                  <a:srgbClr val="C00000"/>
                </a:solidFill>
              </a:rPr>
              <a:t>Colegio SS.CC. Providencia</a:t>
            </a:r>
          </a:p>
          <a:p>
            <a:r>
              <a:rPr lang="es-ES" sz="1000" b="1" dirty="0" smtClean="0">
                <a:solidFill>
                  <a:srgbClr val="C00000"/>
                </a:solidFill>
              </a:rPr>
              <a:t>Sector: Historia, Geografía y </a:t>
            </a:r>
            <a:r>
              <a:rPr lang="es-ES" sz="1000" b="1" dirty="0" smtClean="0">
                <a:solidFill>
                  <a:srgbClr val="C00000"/>
                </a:solidFill>
              </a:rPr>
              <a:t>Ciencias Sociales </a:t>
            </a:r>
            <a:endParaRPr lang="es-ES" sz="1000" b="1" dirty="0" smtClean="0">
              <a:solidFill>
                <a:srgbClr val="C00000"/>
              </a:solidFill>
            </a:endParaRPr>
          </a:p>
          <a:p>
            <a:r>
              <a:rPr lang="es-ES" sz="1000" b="1" dirty="0" smtClean="0">
                <a:solidFill>
                  <a:srgbClr val="C00000"/>
                </a:solidFill>
              </a:rPr>
              <a:t>Nivel: IIIº PC</a:t>
            </a:r>
          </a:p>
          <a:p>
            <a:r>
              <a:rPr lang="es-ES" sz="1000" b="1" dirty="0" smtClean="0">
                <a:solidFill>
                  <a:srgbClr val="C00000"/>
                </a:solidFill>
              </a:rPr>
              <a:t>U. Temática: El régimen militar y el proceso de recuperación de la democracia</a:t>
            </a:r>
            <a:endParaRPr lang="es-ES" sz="1000" b="1" dirty="0">
              <a:solidFill>
                <a:srgbClr val="C00000"/>
              </a:solidFill>
            </a:endParaRPr>
          </a:p>
        </p:txBody>
      </p:sp>
      <p:sp>
        <p:nvSpPr>
          <p:cNvPr id="5" name="4 CuadroTexto"/>
          <p:cNvSpPr txBox="1"/>
          <p:nvPr/>
        </p:nvSpPr>
        <p:spPr>
          <a:xfrm>
            <a:off x="357158" y="1928802"/>
            <a:ext cx="8501122" cy="2800767"/>
          </a:xfrm>
          <a:prstGeom prst="rect">
            <a:avLst/>
          </a:prstGeom>
          <a:noFill/>
        </p:spPr>
        <p:txBody>
          <a:bodyPr wrap="square" rtlCol="0">
            <a:spAutoFit/>
          </a:bodyPr>
          <a:lstStyle/>
          <a:p>
            <a:pPr algn="ctr"/>
            <a:r>
              <a:rPr lang="es-CL" sz="8800" b="1" dirty="0" smtClean="0">
                <a:solidFill>
                  <a:srgbClr val="C00000"/>
                </a:solidFill>
              </a:rPr>
              <a:t>CHILE    ENTRE 1973 Y 1990 (3)</a:t>
            </a:r>
            <a:endParaRPr lang="es-CL" sz="8800" b="1"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302359"/>
            <a:ext cx="8715436" cy="5262979"/>
          </a:xfrm>
          <a:prstGeom prst="rect">
            <a:avLst/>
          </a:prstGeom>
        </p:spPr>
        <p:txBody>
          <a:bodyPr wrap="square">
            <a:spAutoFit/>
          </a:bodyPr>
          <a:lstStyle/>
          <a:p>
            <a:pPr lvl="0" indent="228600" algn="just" eaLnBrk="0" fontAlgn="base" hangingPunct="0">
              <a:spcBef>
                <a:spcPct val="0"/>
              </a:spcBef>
              <a:spcAft>
                <a:spcPct val="0"/>
              </a:spcAft>
            </a:pPr>
            <a:r>
              <a:rPr lang="es-ES" sz="2400" dirty="0" smtClean="0">
                <a:latin typeface="Times New Roman" pitchFamily="18" charset="0"/>
                <a:ea typeface="Times New Roman" pitchFamily="18" charset="0"/>
                <a:cs typeface="Times New Roman" pitchFamily="18" charset="0"/>
              </a:rPr>
              <a:t>-Las cotizaciones periódicas ingresan a una cuenta individual, generándose así un </a:t>
            </a:r>
            <a:r>
              <a:rPr lang="es-ES" sz="2400" b="1" dirty="0" smtClean="0">
                <a:solidFill>
                  <a:srgbClr val="C00000"/>
                </a:solidFill>
                <a:latin typeface="Times New Roman" pitchFamily="18" charset="0"/>
                <a:ea typeface="Times New Roman" pitchFamily="18" charset="0"/>
                <a:cs typeface="Times New Roman" pitchFamily="18" charset="0"/>
              </a:rPr>
              <a:t>fondo de pensiones</a:t>
            </a:r>
            <a:r>
              <a:rPr lang="es-ES" sz="2400" dirty="0" smtClean="0">
                <a:solidFill>
                  <a:srgbClr val="C00000"/>
                </a:solidFill>
                <a:latin typeface="Times New Roman" pitchFamily="18" charset="0"/>
                <a:ea typeface="Times New Roman" pitchFamily="18" charset="0"/>
                <a:cs typeface="Times New Roman" pitchFamily="18" charset="0"/>
              </a:rPr>
              <a:t>. </a:t>
            </a:r>
          </a:p>
          <a:p>
            <a:pPr lvl="0" indent="228600" algn="just" eaLnBrk="0" fontAlgn="base" hangingPunct="0">
              <a:spcBef>
                <a:spcPct val="0"/>
              </a:spcBef>
              <a:spcAft>
                <a:spcPct val="0"/>
              </a:spcAft>
            </a:pPr>
            <a:endParaRPr lang="es-ES" sz="2400" dirty="0" smtClean="0">
              <a:solidFill>
                <a:srgbClr val="C00000"/>
              </a:solidFill>
              <a:latin typeface="Times New Roman" pitchFamily="18" charset="0"/>
              <a:ea typeface="Times New Roman" pitchFamily="18" charset="0"/>
              <a:cs typeface="Times New Roman" pitchFamily="18" charset="0"/>
            </a:endParaRPr>
          </a:p>
          <a:p>
            <a:pPr lvl="0" indent="228600" algn="just" eaLnBrk="0" fontAlgn="base" hangingPunct="0">
              <a:spcBef>
                <a:spcPct val="0"/>
              </a:spcBef>
              <a:spcAft>
                <a:spcPct val="0"/>
              </a:spcAft>
            </a:pPr>
            <a:r>
              <a:rPr lang="es-ES" sz="2400" dirty="0" smtClean="0">
                <a:latin typeface="Times New Roman" pitchFamily="18" charset="0"/>
                <a:ea typeface="Times New Roman" pitchFamily="18" charset="0"/>
                <a:cs typeface="Times New Roman" pitchFamily="18" charset="0"/>
              </a:rPr>
              <a:t>-Cada trabajador puede elegir libremente una </a:t>
            </a:r>
            <a:r>
              <a:rPr lang="es-ES" sz="2400" b="1" dirty="0" smtClean="0">
                <a:solidFill>
                  <a:srgbClr val="C00000"/>
                </a:solidFill>
                <a:latin typeface="Times New Roman" pitchFamily="18" charset="0"/>
                <a:ea typeface="Times New Roman" pitchFamily="18" charset="0"/>
                <a:cs typeface="Times New Roman" pitchFamily="18" charset="0"/>
              </a:rPr>
              <a:t>Administradora de Fondos de Pensiones (AFP</a:t>
            </a:r>
            <a:r>
              <a:rPr lang="es-ES" sz="2400" b="1" dirty="0" smtClean="0">
                <a:latin typeface="Times New Roman" pitchFamily="18" charset="0"/>
                <a:ea typeface="Times New Roman" pitchFamily="18" charset="0"/>
                <a:cs typeface="Times New Roman" pitchFamily="18" charset="0"/>
              </a:rPr>
              <a:t>), </a:t>
            </a:r>
            <a:r>
              <a:rPr lang="es-ES" sz="2400" dirty="0" smtClean="0">
                <a:latin typeface="Times New Roman" pitchFamily="18" charset="0"/>
                <a:ea typeface="Times New Roman" pitchFamily="18" charset="0"/>
                <a:cs typeface="Times New Roman" pitchFamily="18" charset="0"/>
              </a:rPr>
              <a:t>que son las instituciones que reciben y administran las cotizaciones.</a:t>
            </a:r>
            <a:endParaRPr lang="es-CL" sz="2400" dirty="0" smtClean="0">
              <a:latin typeface="Times New Roman" pitchFamily="18" charset="0"/>
              <a:cs typeface="Times New Roman" pitchFamily="18" charset="0"/>
            </a:endParaRPr>
          </a:p>
          <a:p>
            <a:pPr lvl="0" indent="228600" algn="just" eaLnBrk="0" fontAlgn="base" hangingPunct="0">
              <a:spcBef>
                <a:spcPct val="0"/>
              </a:spcBef>
              <a:spcAft>
                <a:spcPct val="0"/>
              </a:spcAft>
            </a:pPr>
            <a:endParaRPr lang="es-ES" sz="2400" dirty="0" smtClean="0">
              <a:latin typeface="Times New Roman" pitchFamily="18" charset="0"/>
              <a:ea typeface="Times New Roman" pitchFamily="18" charset="0"/>
              <a:cs typeface="Times New Roman" pitchFamily="18" charset="0"/>
            </a:endParaRPr>
          </a:p>
          <a:p>
            <a:pPr lvl="0" indent="228600" algn="just" eaLnBrk="0" fontAlgn="base" hangingPunct="0">
              <a:spcBef>
                <a:spcPct val="0"/>
              </a:spcBef>
              <a:spcAft>
                <a:spcPct val="0"/>
              </a:spcAft>
            </a:pPr>
            <a:r>
              <a:rPr lang="es-ES" sz="2400" dirty="0" smtClean="0">
                <a:latin typeface="Times New Roman" pitchFamily="18" charset="0"/>
                <a:ea typeface="Times New Roman" pitchFamily="18" charset="0"/>
                <a:cs typeface="Times New Roman" pitchFamily="18" charset="0"/>
              </a:rPr>
              <a:t>-Las AFP están facultadas para invertir los fondos en el mercado de capitales nacionales, bajo un conjunto de estrictas regulaciones y bajo el severo control de la </a:t>
            </a:r>
            <a:r>
              <a:rPr lang="es-ES" sz="2400" b="1" dirty="0" smtClean="0">
                <a:solidFill>
                  <a:srgbClr val="C00000"/>
                </a:solidFill>
                <a:latin typeface="Times New Roman" pitchFamily="18" charset="0"/>
                <a:ea typeface="Times New Roman" pitchFamily="18" charset="0"/>
                <a:cs typeface="Times New Roman" pitchFamily="18" charset="0"/>
              </a:rPr>
              <a:t>Superintendencia de Seguridad Social.</a:t>
            </a:r>
          </a:p>
          <a:p>
            <a:pPr lvl="0" indent="228600" algn="just" eaLnBrk="0" fontAlgn="base" hangingPunct="0">
              <a:spcBef>
                <a:spcPct val="0"/>
              </a:spcBef>
              <a:spcAft>
                <a:spcPct val="0"/>
              </a:spcAft>
            </a:pPr>
            <a:endParaRPr lang="es-CL" sz="2400" dirty="0" smtClean="0">
              <a:latin typeface="Times New Roman" pitchFamily="18" charset="0"/>
              <a:ea typeface="Times New Roman" pitchFamily="18" charset="0"/>
              <a:cs typeface="Times New Roman" pitchFamily="18" charset="0"/>
            </a:endParaRPr>
          </a:p>
          <a:p>
            <a:pPr lvl="0" indent="228600" algn="just" eaLnBrk="0" fontAlgn="base" hangingPunct="0">
              <a:spcBef>
                <a:spcPct val="0"/>
              </a:spcBef>
              <a:spcAft>
                <a:spcPct val="0"/>
              </a:spcAft>
            </a:pPr>
            <a:r>
              <a:rPr lang="es-CL" sz="2400" dirty="0" smtClean="0">
                <a:latin typeface="Times New Roman" pitchFamily="18" charset="0"/>
                <a:ea typeface="Times New Roman" pitchFamily="18" charset="0"/>
                <a:cs typeface="Times New Roman" pitchFamily="18" charset="0"/>
              </a:rPr>
              <a:t>-E</a:t>
            </a:r>
            <a:r>
              <a:rPr lang="es-ES" sz="2400" dirty="0" smtClean="0">
                <a:latin typeface="Times New Roman" pitchFamily="18" charset="0"/>
                <a:ea typeface="Times New Roman" pitchFamily="18" charset="0"/>
                <a:cs typeface="Times New Roman" pitchFamily="18" charset="0"/>
              </a:rPr>
              <a:t>n 1981 se implementó un </a:t>
            </a:r>
            <a:r>
              <a:rPr lang="es-ES" sz="2400" b="1" dirty="0" smtClean="0">
                <a:solidFill>
                  <a:srgbClr val="C00000"/>
                </a:solidFill>
                <a:latin typeface="Times New Roman" pitchFamily="18" charset="0"/>
                <a:ea typeface="Times New Roman" pitchFamily="18" charset="0"/>
                <a:cs typeface="Times New Roman" pitchFamily="18" charset="0"/>
              </a:rPr>
              <a:t>sistema de medicina privada</a:t>
            </a:r>
            <a:r>
              <a:rPr lang="es-ES" sz="2400" dirty="0" smtClean="0">
                <a:solidFill>
                  <a:srgbClr val="C00000"/>
                </a:solidFill>
                <a:latin typeface="Times New Roman" pitchFamily="18" charset="0"/>
                <a:ea typeface="Times New Roman" pitchFamily="18" charset="0"/>
                <a:cs typeface="Times New Roman" pitchFamily="18" charset="0"/>
              </a:rPr>
              <a:t>, </a:t>
            </a:r>
            <a:r>
              <a:rPr lang="es-ES" sz="2400" dirty="0" smtClean="0">
                <a:latin typeface="Times New Roman" pitchFamily="18" charset="0"/>
                <a:ea typeface="Times New Roman" pitchFamily="18" charset="0"/>
                <a:cs typeface="Times New Roman" pitchFamily="18" charset="0"/>
              </a:rPr>
              <a:t>que compartió el campo de la salud con el </a:t>
            </a:r>
            <a:r>
              <a:rPr lang="es-ES" sz="2400" b="1" dirty="0" smtClean="0">
                <a:solidFill>
                  <a:srgbClr val="C00000"/>
                </a:solidFill>
                <a:latin typeface="Times New Roman" pitchFamily="18" charset="0"/>
                <a:ea typeface="Times New Roman" pitchFamily="18" charset="0"/>
                <a:cs typeface="Times New Roman" pitchFamily="18" charset="0"/>
              </a:rPr>
              <a:t>Fondo Nacional de Salud (FONASA</a:t>
            </a:r>
            <a:r>
              <a:rPr lang="es-ES" sz="2400" b="1" dirty="0" smtClean="0">
                <a:solidFill>
                  <a:srgbClr val="C00000"/>
                </a:solidFill>
                <a:latin typeface="Times New Roman" pitchFamily="18" charset="0"/>
                <a:ea typeface="Times New Roman" pitchFamily="18" charset="0"/>
                <a:cs typeface="Times New Roman" pitchFamily="18" charset="0"/>
              </a:rPr>
              <a:t>).</a:t>
            </a:r>
            <a:endParaRPr lang="es-CL"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4429124" y="285728"/>
            <a:ext cx="4500594" cy="57246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800" b="1" i="0"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Obras públicas destacadas</a:t>
            </a:r>
            <a:endParaRPr kumimoji="0" lang="es-CL" sz="2800" b="0" i="0"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Para el desarrollo de las regiones extremas del país, se impulsaron </a:t>
            </a:r>
            <a:r>
              <a:rPr kumimoji="0" lang="es-ES" sz="32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zonas francas(  Iquique y Punta Arenas).</a:t>
            </a:r>
          </a:p>
          <a:p>
            <a:pPr marL="0" marR="0" lvl="0" indent="0" algn="l" defTabSz="914400" rtl="0" eaLnBrk="0" fontAlgn="base" latinLnBrk="0" hangingPunct="0">
              <a:lnSpc>
                <a:spcPct val="100000"/>
              </a:lnSpc>
              <a:spcBef>
                <a:spcPct val="0"/>
              </a:spcBef>
              <a:spcAft>
                <a:spcPct val="0"/>
              </a:spcAft>
              <a:buClrTx/>
              <a:buSzTx/>
              <a:buFontTx/>
              <a:buChar char="•"/>
              <a:tabLst/>
            </a:pPr>
            <a:r>
              <a:rPr lang="es-ES" sz="3200" dirty="0" smtClean="0">
                <a:latin typeface="Times New Roman" pitchFamily="18" charset="0"/>
                <a:ea typeface="Times New Roman" pitchFamily="18" charset="0"/>
                <a:cs typeface="Times New Roman" pitchFamily="18" charset="0"/>
              </a:rPr>
              <a:t>C</a:t>
            </a:r>
            <a:r>
              <a:rPr kumimoji="0" lang="es-E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onstrucción de la </a:t>
            </a:r>
            <a:r>
              <a:rPr kumimoji="0" lang="es-ES" sz="32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carretera austral</a:t>
            </a:r>
            <a:r>
              <a:rPr kumimoji="0" lang="es-ES" sz="32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terminación y funcionamiento de las </a:t>
            </a:r>
            <a:r>
              <a:rPr kumimoji="0" lang="es-ES" sz="32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líneas 1 y 2 del Metro</a:t>
            </a:r>
            <a:r>
              <a:rPr kumimoji="0" lang="es-ES" sz="32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7" name="Picture 3" descr="http://monteoutdoor.com/wp-content/uploads/2015/08/carretera-austral-destacada-04.jpg"/>
          <p:cNvPicPr>
            <a:picLocks noChangeAspect="1" noChangeArrowheads="1"/>
          </p:cNvPicPr>
          <p:nvPr/>
        </p:nvPicPr>
        <p:blipFill>
          <a:blip r:embed="rId2" cstate="print"/>
          <a:srcRect/>
          <a:stretch>
            <a:fillRect/>
          </a:stretch>
        </p:blipFill>
        <p:spPr bwMode="auto">
          <a:xfrm>
            <a:off x="214282" y="214290"/>
            <a:ext cx="4071966" cy="2928958"/>
          </a:xfrm>
          <a:prstGeom prst="rect">
            <a:avLst/>
          </a:prstGeom>
          <a:noFill/>
        </p:spPr>
      </p:pic>
      <p:pic>
        <p:nvPicPr>
          <p:cNvPr id="6149" name="Picture 5" descr="https://encrypted-tbn1.gstatic.com/images?q=tbn:ANd9GcSmTK5_Dkok-3qbnPReDrSIvrwyFZ-74xpeTfUFS9Tt8oaqYLdTxg"/>
          <p:cNvPicPr>
            <a:picLocks noChangeAspect="1" noChangeArrowheads="1"/>
          </p:cNvPicPr>
          <p:nvPr/>
        </p:nvPicPr>
        <p:blipFill>
          <a:blip r:embed="rId3" cstate="print"/>
          <a:srcRect/>
          <a:stretch>
            <a:fillRect/>
          </a:stretch>
        </p:blipFill>
        <p:spPr bwMode="auto">
          <a:xfrm>
            <a:off x="214282" y="3286124"/>
            <a:ext cx="4143404" cy="335758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214942" y="571480"/>
            <a:ext cx="3571868" cy="6186309"/>
          </a:xfrm>
          <a:prstGeom prst="rect">
            <a:avLst/>
          </a:prstGeom>
        </p:spPr>
        <p:txBody>
          <a:bodyPr wrap="square">
            <a:spAutoFit/>
          </a:bodyPr>
          <a:lstStyle/>
          <a:p>
            <a:pPr lvl="0" algn="just" eaLnBrk="0" fontAlgn="base" hangingPunct="0">
              <a:spcBef>
                <a:spcPct val="0"/>
              </a:spcBef>
              <a:spcAft>
                <a:spcPct val="0"/>
              </a:spcAft>
              <a:buFontTx/>
              <a:buChar char="•"/>
            </a:pPr>
            <a:r>
              <a:rPr lang="es-ES" sz="3600" dirty="0" smtClean="0">
                <a:latin typeface="Times New Roman" pitchFamily="18" charset="0"/>
                <a:ea typeface="Times New Roman" pitchFamily="18" charset="0"/>
                <a:cs typeface="Times New Roman" pitchFamily="18" charset="0"/>
              </a:rPr>
              <a:t>La construcción del </a:t>
            </a:r>
            <a:r>
              <a:rPr lang="es-ES" sz="3600" b="1" dirty="0" smtClean="0">
                <a:solidFill>
                  <a:srgbClr val="C00000"/>
                </a:solidFill>
                <a:latin typeface="Times New Roman" pitchFamily="18" charset="0"/>
                <a:ea typeface="Times New Roman" pitchFamily="18" charset="0"/>
                <a:cs typeface="Times New Roman" pitchFamily="18" charset="0"/>
              </a:rPr>
              <a:t>edificio del Parlamento</a:t>
            </a:r>
            <a:r>
              <a:rPr lang="es-ES" sz="3600" dirty="0" smtClean="0">
                <a:solidFill>
                  <a:srgbClr val="C00000"/>
                </a:solidFill>
                <a:latin typeface="Times New Roman" pitchFamily="18" charset="0"/>
                <a:ea typeface="Times New Roman" pitchFamily="18" charset="0"/>
                <a:cs typeface="Times New Roman" pitchFamily="18" charset="0"/>
              </a:rPr>
              <a:t> </a:t>
            </a:r>
            <a:r>
              <a:rPr lang="es-ES" sz="3600" dirty="0" smtClean="0">
                <a:latin typeface="Times New Roman" pitchFamily="18" charset="0"/>
                <a:ea typeface="Times New Roman" pitchFamily="18" charset="0"/>
                <a:cs typeface="Times New Roman" pitchFamily="18" charset="0"/>
              </a:rPr>
              <a:t>en Valparaíso.</a:t>
            </a:r>
          </a:p>
          <a:p>
            <a:pPr lvl="0" algn="just" eaLnBrk="0" fontAlgn="base" hangingPunct="0">
              <a:spcBef>
                <a:spcPct val="0"/>
              </a:spcBef>
              <a:spcAft>
                <a:spcPct val="0"/>
              </a:spcAft>
              <a:buFontTx/>
              <a:buChar char="•"/>
            </a:pPr>
            <a:endParaRPr lang="es-ES" sz="3600"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buFontTx/>
              <a:buChar char="•"/>
            </a:pPr>
            <a:r>
              <a:rPr lang="es-ES" sz="3600" dirty="0" smtClean="0">
                <a:latin typeface="Times New Roman" pitchFamily="18" charset="0"/>
                <a:ea typeface="Times New Roman" pitchFamily="18" charset="0"/>
                <a:cs typeface="Times New Roman" pitchFamily="18" charset="0"/>
              </a:rPr>
              <a:t>La </a:t>
            </a:r>
            <a:r>
              <a:rPr lang="es-ES" sz="3600" dirty="0" smtClean="0">
                <a:solidFill>
                  <a:srgbClr val="C00000"/>
                </a:solidFill>
                <a:latin typeface="Times New Roman" pitchFamily="18" charset="0"/>
                <a:ea typeface="Times New Roman" pitchFamily="18" charset="0"/>
                <a:cs typeface="Times New Roman" pitchFamily="18" charset="0"/>
              </a:rPr>
              <a:t>CORFO </a:t>
            </a:r>
            <a:r>
              <a:rPr lang="es-ES" sz="3600" dirty="0" smtClean="0">
                <a:latin typeface="Times New Roman" pitchFamily="18" charset="0"/>
                <a:ea typeface="Times New Roman" pitchFamily="18" charset="0"/>
                <a:cs typeface="Times New Roman" pitchFamily="18" charset="0"/>
              </a:rPr>
              <a:t>creó el </a:t>
            </a:r>
            <a:r>
              <a:rPr lang="es-ES" sz="3600" b="1" dirty="0" smtClean="0">
                <a:latin typeface="Times New Roman" pitchFamily="18" charset="0"/>
                <a:ea typeface="Times New Roman" pitchFamily="18" charset="0"/>
                <a:cs typeface="Times New Roman" pitchFamily="18" charset="0"/>
              </a:rPr>
              <a:t>complejo hidroeléctrico </a:t>
            </a:r>
            <a:r>
              <a:rPr lang="es-ES" sz="3600" b="1" dirty="0" err="1" smtClean="0">
                <a:solidFill>
                  <a:srgbClr val="C00000"/>
                </a:solidFill>
                <a:latin typeface="Times New Roman" pitchFamily="18" charset="0"/>
                <a:ea typeface="Times New Roman" pitchFamily="18" charset="0"/>
                <a:cs typeface="Times New Roman" pitchFamily="18" charset="0"/>
              </a:rPr>
              <a:t>Colbún-Machicura</a:t>
            </a:r>
            <a:r>
              <a:rPr lang="es-ES" sz="3600" dirty="0" smtClean="0">
                <a:solidFill>
                  <a:srgbClr val="C00000"/>
                </a:solidFill>
                <a:latin typeface="Times New Roman" pitchFamily="18" charset="0"/>
                <a:ea typeface="Times New Roman" pitchFamily="18" charset="0"/>
                <a:cs typeface="Times New Roman" pitchFamily="18" charset="0"/>
              </a:rPr>
              <a:t>,</a:t>
            </a:r>
            <a:r>
              <a:rPr lang="es-ES" sz="3600" dirty="0" smtClean="0">
                <a:latin typeface="Times New Roman" pitchFamily="18" charset="0"/>
                <a:ea typeface="Times New Roman" pitchFamily="18" charset="0"/>
                <a:cs typeface="Times New Roman" pitchFamily="18" charset="0"/>
              </a:rPr>
              <a:t> en la VII región.</a:t>
            </a:r>
            <a:endParaRPr lang="es-CL" sz="3600" dirty="0" smtClean="0">
              <a:latin typeface="Times New Roman" pitchFamily="18" charset="0"/>
              <a:cs typeface="Times New Roman" pitchFamily="18" charset="0"/>
            </a:endParaRPr>
          </a:p>
        </p:txBody>
      </p:sp>
      <p:sp>
        <p:nvSpPr>
          <p:cNvPr id="5122" name="AutoShape 2" descr="data:image/jpeg;base64,/9j/4AAQSkZJRgABAQAAAQABAAD/2wCEAAkGBxMSEhUTEhMVFhUXGBoYFxcYGBgdGhgdFxoaGhgaFxofHSggGhslHhcXIjEhJSorLi4uGB8zODMtNygtLisBCgoKDg0OGhAQGyslHyUtLS0tLS0tLS0tLS0tLS0tLS0tLS0tLS0tLS0tLS0tLS0tLS0tLS0tLS0tLS0tLS0tLf/AABEIALcBEwMBIgACEQEDEQH/xAAcAAABBQEBAQAAAAAAAAAAAAAFAAIDBAYHAQj/xABFEAABAwIEAgcECAQDCAMBAAABAgMRACEEEjFBBVEGEyJhcYGRMqGx0QcUI0JSYsHwcpLh8RUzghZDU3OissLSJETTF//EABkBAAMBAQEAAAAAAAAAAAAAAAABAgMEBf/EACYRAAICAgICAgICAwAAAAAAAAABAhESIQMxE0EEURRhIvBxgcH/2gAMAwEAAhEDEQA/AA2Slkq11dedXXuHkFfJSyVY6uveroAr5KWSrGSl1dMCvkr3LU/V0slAEGWvctT5K8y0AQ5aWWpslLLQBDlr3LUuSvctAEWWlFS5a9y0gIstOAp+WvctADIr2Kflr3LQAyKcBTstegUAeAU4CnBNOCaAGAU4Jp4TT0ikMiyV7lqwRNLJRY6IAK9ipCilloEMilFPy17FADIpRT4r2KQyPLXtPy0qAK3VUuqrWudFFRKFpV7qQ6Hv29i/5v6Vl54fZfhn9GR6ql1VaDH8AeZutBA5iCPUaUPLFaKafRDi12DurpdXV8sV51NPIVFLq6XV1c6mveposRS6uvOrq71VLqqdgUerpdXV3qqXU0WFFLJS6urnU0uqosKKnV0slW+rpdXRY6KmSl1dWurr3q6VhRVyUslW+rpdXRYUVclOCKs9VTg3RYUVginBFWOrr0N0rHRCE04IqcIpi3kJ1WkeJFS5JdjSPAmvajdx7SfvT4XodiePpAJSmY5kC5NoiZGs1nLn412zSPFN9IJ5aWWgeD6SBeYKGU5FFMdqVAjKDcQnWTr3VWc468dCkeA+ZNZv5fGivx5p0zS5KWSsqvjb/wCKPAJ+VOb4+8Bcg95SP0pfmQ/YfjyNRkr3LWSPSF8mxA/0D9aZ/jz+6x/Kn5UP5kP2H48jY5KVYhXHX/8AiK/lHzryl+ZH6Y/x39ncUoKdG198U5nGrQq4XPIpP6VnE9K0xHaPMAj9b1WPS0T7PqZ/8a56N8kblGOWbQQLyCmx/pQ3iWCaXByhJmSUg35iIoGx0rRvoBeBz5VYPS1gJEKV/DBn1sKFcXoHTWy89hMGoQiUnnmPwMihj3ByJhQMacz/AFqs90pw2eQy4obyQnxiDfzqwzxvCPWEsKH4iSlXnJymtI8jXtmbgn6RC3wtxWiCYqu5hiLEEHvFF+HY3CkkKxQSZixIHqoRSxjaSr7N1LidQQtJPnB1rVc26IfFqwMGacjDTpHmQPjR7CcGK0yVpT3GaTvA1jQpUOYPzp+aPVk+J/Rn+ppdTRh/hjiDCkEe8eotVzBcDJuvMByAv79Kp8sUrsFxtujNdTXhZrRYzB4ZAzfWAkfmjXyNDnHcMlBUcUg8gkKVJ8vjG9T54j8MgZ1NLqa8b4swo+1H8QIHqauBSTcKSfMVa5E+iHBop9VS6qpMbjWmhK1pHdqT4AXoJjuk6UyG0SYsVWH8ouR5iplzxj2xrjb6C/VVG6pKfaUlPiQKx2L4m86ZU4oAcuyBv+5qqlBKrmZOt5M8zr61zy+avSNV8f7ZrH+OYdP3s3gD/aqaukqTOVsnxIHuE0EdKQ2mBPbWNhsjX1quHDOg/fOsn8vkfRouCIeXx5wiyEpPmfdaqjnGXT9+PCBQwNXnNHhv+/CtPwl7DtuNqDeYyFBKolU5SJIEEEC06TWL5+R9yNI8UfSBay6pvrFklJJE5xqInszNpF43qot3YmPCtv0uewjzbuRfbYIBIRHaUrKoWSAEhUDf2baCsQjDz+JXL4Vm3ey3GtI9IUpFlWJH6/Kq7DICu17O4530q0UpHZM37VoBEAjWI1NU8a/kSTIBnnfa0eetNSFR6tlEzYWuJGvl86lS4nQWIrPrx4Kr6R/antY37wOloJ9+00pKTGGVlKbTbnb3GoxGnanwHwtavVkLQDEGJmPPbfvqFlgkmPCJgxpST1sCRS0AXBnuioVaEgab337xppULoIIlMTz/AHepEMKIEkZdRc1QhpR3R5n5GvatFLYt1aPMqryix0a7C8PdcBUhAj2ScqhuCIBT7xzr1PA8QZPVi3fzrO4bp88hOVLLUEyfbN/NVWE/SPiQCOpZE8s3zpxbTsbgmHzwR9KFEoEWPlMVC3wh9QkNqI8D4Wteg3/9FxJBCktwYE9qYBm0KroCMehJydYAbCCoAybxGskn31fkZPiM4ej+JgK6swe9I9xM008FxH/CPqn51ouM8TW03KIWAoAhWnaF++aCO9K3kSgNtwCUi5mBtTU2yXBFccIxH/CV7vnXquFPCCG1zvA0/Yg+dSf7av3JQ3fv9dqYjpq8CSG27xudQABtyAp5sMETMpxiQYS+LfmO4qniRihdaXoGphQ15mpB9ILqfutaRry8vH1ofxX6QMSoQ3kQZ1EHuOopZMMUWFYzFEjtu3sO2qeUC9OdaxShKkvkHchwgz3nWtJ0N4k69hwXFkrClAmBc2UNo0UKL8T4ylLS1IXKkJKylQgQi6pOW0AVLkVgc/bwLm6CI5pPwAJ91eOMrAEIUbn7iuSeYq+r6RRp9j5L8O7uFJ36RwiU5WTlJF13sd+zR/IeKArgcTPZUB/Cfl8Kr5p53n7qgLa7aUaV9JxFg20T3OH/ANai6L9J3ncSgOhvIo5SA2kXVZPPfLU4v2CSKaeGK9oLCUkD7pzTHI/D+1SYnhCyrsuJgwZPZieY/vXSeIcUyIUlMKcyFSUQe1ANpCd4isIfpSGvVNR/Gr/1pY30VSBOKwWQ9p1B8AbRcyaquKSlSQBNwJMnU6gXj0FHHfpLkSGW1EkgDMYBSE39j8wqDor0nW5imw41hwlZyyhoJIKrJv4ketPCgdegSpuGUEST1jgn/S2N9qrrlSbEbyJ5x7/Kum9LeMow7WcsocCFAKBkZc4EEHKZuUjzFY8/SAzthmyeUn/86KbFQAcwkjT1V4RO/wDWj/DMIs4rCqI1DdtbaE+Fj6VX4PxlKn2lOttpQZz5RHtEpk3iBAOnOifG8c9h8UptCgEoKerlCZAME6jWSfdSxYIhbazJxCYVmeUFhMKJ7LmYk2OXaPGhjnAnosDpoQvvnbworisfiM6Sp2TcWH4iJ27hR7o0pa0faKUSVwNPZyztvNUlQGA6Q9H3sGEF4p+0nLlzbRMykfiGk70DawnWG5gfiOluVdx6R5VNhb3aDaSRIgDSbgp5Dn4Vw9x4uuZokEyE8gdB41V60Ip4nClCigwSORn9+Br3DMZ9SRsLEidtBR/6y0Y+zbUd84VI0BhWYSYqk6RCiUCc0xmVCfLN4azS3Qx+E4lkSoWsNhy3Pupz2JJIcCTEXCe6+091VitKoHVpJ11O2pueQrw421kgetT40AcwxbcQEu2J7Uxe4FtqacI2YPWwBcdlUW5/29aDpx0Xy7Qe14cwY0q2jiLZASrPHl79PWpcJehqhzmSTCkxPNX/ALUqhSlgWzK8wmaVLBhorITTHBVioFmrKIsskV1x/h5cQzimypWcIUUhJOWABJiSdjpauTNiSPGiXRHEut4poJcWlKnEJUAoiQVaWNvKirBnaOL4PO31SuyFlNyk2haQImJ9ob6Vj+kfDGcMnrVqdUCo2S2nUpUsar5AjxraLKg6jMskGbFRIlPbn3e6g/TLA58JiQblIKk30yyCRNvZzU1KuiHBSezH4T6u4gODEYdsEey64hLg27SRMfKKmewrCSQrF4QEEgiVmCLEWbNY3Dvew2EtXITJbZKjJi6ikqnzqXF8TcStZHVe0qD1LBPtHU9VJPeSTV+RmT4EE+McKw+ZJTj2BIBygYi4Ps5fsokjYxtVFo4axLWIOc2BxDVoVlH/ANfe9e4/iDo7GYZQhAgJA/3aZ0Tzm1D8WiOr7m535qV+oqHKzWMaVG46FdJmWS4lxYbaUolvMZ9k5bqAAmI2GlaT/FMI44ooxOHhSTmBdFyqQoRqBBrlDTYOHanWD8DXmHwoKkgx2lZdPGhoo6Yr6PsIkiGUqBKYKXnSoA6mCoAkDx/SgnSvofg2iFgYztLWFZUtkTYz2liAcxjnlNhFb7h6yrBNOCJCUyZ3SQFfBVUvpGwXW4BxQiU5XB3QRm/6VKpWwqzluM4VhWAHEofWYkJdLQRJkALDa+s5HskeNeI4jKsrTTTZCpCkdbm7M7qcUNSNtqqWLqE2hJQCJ2SADv3Gn8EEuE7hI95k07HjRtv9t23FNq6t1LiICiEoUNQTHbG41jeqWEwnDH3UthpYK1gAFtKBcxBWlRIF/WgfDwMzpKdFcvzKqbhRl1ahbLdJvqCTPlYeVGg3RtMZ9H+GDSw0wOsRmKZdd1KBJ13yprmeDcUtQTYCAoQhANr6gA7j0rveHxSV5HE6ONg+BAzD4n0rkXFuGljHPgpOWSpBt7KzmHgBIF+VKwRdPS5x1OVzDpX91cqsvKdwUcxpeqeGx2EUpObANgz2lBcmJ7Ry5Bt8qgwLgAX3LV8TUeBP2mYkXFh3G8/D0qhG36SdG2/qrnVJSktkLhIABRv5aq8R31iMbxp5ZAcShRQAgKIVmIGhJCrnv3rqvRxanWEZhMILS53A9mTv2SP5jXMuOcCcw7iyv2QuARfYkb2tB86SDshw3FHFLByosqYAIB3Iuo8vfXQOMcWbwjTTqULU2VSCIHtJKkzcagx5VzvDMwuZvAtOkn9a3fBsO3icKcM4+hKoOQFSQqxzJgaGDOmxoYUDulfHxiMAtbfZWoZVJJulBWJkcyEnTY1gOHhKUqBBgi57gDYzp5cq3mP4R2XgwoKZLK05FEFSVQSiDcQSNiee9c9TKoSPT9apEsu4R9CCApAWk+1mibwJTbskRO9EmkYZZKYgRAUAbZvxE3nXXyoMMMrSPL9+BqBwkdn1o7AtcWwyAQpojKbRIkd8ToYN/wClUIq5iMQSlIUAYAjw0uZkm1RN5Msk7+zv8IimBWIpAVK0pJ1B10n9Y/SvA3Jtfe16Yhk0qRpUAdcb6B4bdbyvNI+CaxHTfhrOHeS0yFewFKKiSZJMeEAe+uxAnuriXS/F9Zi31TYLyj/QAj/xrj422zokkkCcKe2nxq7wvsvoPJc+hqjhT20+NXsGgFfff9a3IO247J9mQLhRGv4kLT+tM6RNJUxiSkpOZpyPNJI+NWMA0HW0rAtII1OhQdrbq8qm+rRAIsUgT2YBygQQdZ/Sgk4Dwx0KxDQmZWnfvmocShYICkLBOxSoH0roXSThrjOKaupClqcCkQgaJWUKSUzHsg2V5J0rEK4piFlIW+6QTeVn330oHo0HFeijiG1PO5gCRFkgRBvmJ0sPXWhHSngrjMqBC0FsZSkpNghIKgUkgie+e7epOmRPWtjMYLYsFyDDrsaW0qrw3pCEyziU9YyNDHaRcacx3a28qaQmzxB+ybGsT/2mpsExLiDm9kwBrcmVcydYq7xDheVCXGjnRMhQ0uD7XKLf3qvw/MEpSqD2pMgH2jeJoA6j0Rac6hTZBgKKbQbLAUJ5e2daNq4Y46ytpZkLQUKuIhQIIG9ZDoh0mfbX1IZbKCkKUslcpSkQLXAuRVbF9NOLuLUnDtBKZMFLJUe6SrNJ8qKAqdJsSjCKblkdWEkLSFqzErTc5QEhJjmo3FCWcE25mdwqgoHVIELTYQFJtJ1vvVbp1xXEvEIxKiVJQCUkIBCu0FTlSI00OlC+ji8qiQSCIuPCgaLQzJW4mNVETygmfjRXBjtykwNgQDynf9KsMY0PFQeSDslxNlgd+xFqa7gFJ7bZDiLk5dUi1sus0WBveBcdw7bDnWrI6qFQUK7KVE5QmE9q4NqD8a6U4B4EJQ6swYUW2wO6FZ8wjNyNVOG8SwzbSi+ypwL3Fk9ns5DJHb7UxyNSdL8CyEsqZYShsJF0FIUesSD29ScsD1NS5JGkOGUmqXZmxw5Dk9Q5m7UlCrK3kclXqusKSYXIMaGRsdtNeVTs4JZKgltRGYwTGk2lVgbcquoXlGV5xtSd0HtnT3U0yHGtBnokrFLDyWHUpMJAzZIBJVe6TeExbnVPjD+JC+oxTiMSB2pSuIIkkCAJKeUb1neI4lLa0hIOQmbySOcHNuJ17qKYVRcQ2A0IkALhCZBReSLmcoEm8iolJrSR0cfBGUcpSSIDh2yfs1hKvwrt/wBQtpVnhPEGsM8FYhjOoEBEuZct4KoEhdiLVYxDDrUSlLYVoUgXiJkmTuKB8YwxcUntmb3uf18PSqtmMVG99BXh60NZj7LjiDlJktwDYKnQiU+pjesLhcXkMJgEdmefy099bHAccwwDbbrCzASFEFCs2kqNgZq70h6KIxKeuwXVFsgdmLgp1jv5ixFCuti5Mcnj0ZbD47OYV8ByvI9fSh2IQAowRrpBEd2gqRrAusPBLiSknciQfA1HxPBONLBUk5V3SdjPfpsbURVMyKqxN591eX/YrwLg3tXhdFagTKXYC1v3enNOlI7KiO8WPqLmq5cr1ZI1osAy3xsgAFtpRAAzKFzFrwaVBQ5SpAd+zkINlEgWmLkDnMVwZ1ZJJV7RN557++voXGsmLn991cA6Quj61iI061z/ALjPvms4wS6KzbKmGxA6wJi9G+HtdoKHmKzTZ+0Cq0XC3bgbH3U5IcWdDPSd3DYJsIQkrITlJQVDLlSVEiIPvuaAv9PuIEhKHlCdkNNJ1n8k10fgGBaUyzmbC5aQe12tUHZUiLaVU6T9IEcPUwEsohxRTaExkBMi0akDzp2qEotukc0VjMW9jkNYp1xxTa1ABZUQDoSEyAJttyrOJTDiQdjG21dL6QYVl55niDaVIcdgrGfMnMFJbgAIgkpEk5h4Kvl5rjk5Xo0hXKPdtUJ319GkoOOn6YY6bph5r+AjSP8AeueuutZF8XX4GtJ01xP26Uj7iANZ+8o25Du+dBsNwh95R6ttSgR7UQm45mB6VoujJmg4HjlN5Qg2glYOirGAR+tFX8Gl5IWx2VTJbO2X8Hdb4aUPwnBA0JxD6EHdKTJiI/djRJjEMpH2SVL/ADExv8+7apuiuwp0b4wrDpU4WgQYbWVi7ap7I5iQrNMR2a2mF471+GCkuIadWFBKcwkEEibjkJ0rkePxSmXutic+okiNuWlHuCYXEKWwWkEpylR7K7WWn2yAjXaZgi1ZNzy0juhx8Hiyk9/4/vf/AAG9IFLeQ8t1KFO5TJEZjIJBEJIJn+H9KEcE4NiFX6soSYlS+zbwN/dWp4Z0Wx6myX87LmdOU9g2IULoSCYBCdYF5vEHGnEOdatDq1LUlRBkqIsYJE7SOQquNTSeRl8mXE5Lx/RqmMG2knM+Cfwt9qO6dBV1hxKD9m2qfxKUfgKAcLcSSe40baMgwedNmAD4k8tvEFQ++L63kBPPTxrUI6O41xrsFAGZtQkogiDmEhSjuBoNLUB4uySokxZBt561TYwykEqQVJJk2JHnIo8cXtm0flcsY4xerNN0g6OOMIK1OLIz5QCcwAOaDtHsi0bi9CGdO+PSt30b6UIfT9UxgTmUMoUYyuA2hX4V/HaDWc6Q9HVYNwpMlpf+Wsz5pP5h79ecVRhbfYB4gznUmQIv8Kkb4jikCEYh4DkVlQ8gSRTnmRIMnQ/pXi2ToCNqaEzR8J6Rt4ttLONhDv3HgAAT+b8JNraHusKFcYwTjD6UOARqDsq4uKD/AFc5RaifDekGRH1fFpLrE9lQ/wAxk82zuB+E7d1qGgToH4dtJcPZjT9Kv4TGuYZedlQExKTdKvEfrqKbiMMGncyVpcbWAptxJsoC1xqlQIgpOleOAEVNjNbhnsPxBJywh4CVNqMeaTv/ABDzFY7pJgVsqlZzJkQm+a1gCNIA3FV3GYIIkEEQUkgjwI0oTi3nFqPWOKXl0z9oiAd1An306sllpx9BACkiB91Q08NhULqcLB+xHeQXAeUAE2MkbaG1P4ZxktR9gyoEX/zAfPtlP/TRB3jeFWk9dg1IB3acBPoUp+NJRaCkUEcMadQEobUlWoIWFDaRc28YNNX0ZWoqQp1IKEggRIhW2aZnxG81Mn6l915xE3AdaJIPPMgq+FSvcIS6hSU4thStUjPBJ5QqCKrYAf8A2dWdM0f6PP79KrzPCOIIAShKwkaBK0x5Xr2nYqO7uoKiSUkCIIM/v0rhPT7gSsNi1zdLpU6gi3tKJKSOYPug713txBTO9r3n5e6qruGCrLQFJ5KEgz3Gk7Ql2fNhZHI1d4O7lWAd67TxbojgHDPVFKjqGyUj+UW9N6xvGOgbM/8Ax8QQ7qltcRre4E89jU5r2aKLI+j3SR9hLzaVJjPIKrlNogEnSALePM1e6XcezIQlxYOeSlMA9oxBECQb86g4F0GD4eQ8UB4KSQsAnLrmF4zJIKdLgx4HQcR+jFLxRmxKgETZLaQTZAEkqN+xrG9Z4Zbs64fKjDH+Cte37MmeJobcaQ6XPaSUpCV3ymbFUCOcVn+IcXwy1FacKpRJEFbpTlj8qZnzNdM430eaRgnAkBS2oUmVZoOcZlpskJOUqmBpzgRzHjXDVJRmCQAInLOh0kGY8afHBR0R8r5L5ZZf6WvXoE410rVPZtyG9Of4s9ly9asJAgAGBbwAJ8zUSD5mvFIroo47CHDCOzPf8K0uCSALW/vWO4e7lVl5aeBFafhbpyj971nJFplnivtDX2Fe8U3A9JcZhglKHypBsErAUAOQm4A7iKlfX9oi33SffFUuLNJ+ytEqINCBnZejnGUYxrNPbTAWifZVG35TsflXMPpR6OfV3xiGhCHST4L1UPP2v5uVNwHE3MI/1re1lJmy02lJ/Q7Gul4zDtcUwRCDZYlJOqFp0kDQg2PMTzpiZxLg2L1rR4Z4H+lZLE4dbDigUwpJKVp5EGD8KJ4PETcG1EkOLCvEtVGZ+z/U0/DtkE22PfF/Wq6llQVeeyLedX2EdomTvv30hkHFEJJ8uX7NaHgnSNDzf1PHmUKs28dUkeznJ3GyvI86E4tvMDofHxoJiEAGLi/iKYgnxrhq8O8Wl7AlKhooWhQ+WxquXLjyqfieMUOHMlaioJxCm0T91PVk5QdYsLdw5ChLGNBiigsItq7CaqLWJM1My/YCmqO8UAP4m6EMYSLT10x/zBrVdrEzuDRfE9HXMVhMOppSUqQXhCpE5l8wCPu789ay2O4dicP/AJrSgPxC6f5hKaKsFKguvEW0oe/9+2o/SqDXEPGnnGAgjnQlQN2NWyJGulLEtjJadqlTiBPl86biFA+oqiSsts28KTyO7ap4mk6130AUVoE6ClUykmaVAH0e5j8hNjG1uffVRZMXB5jYaydBVFbruaS2qT3iDGwP70qwMW5E9XrrKhr41nY6JEBNwZ8f3pVXGNpcRlcAVrc3IPMRoY3FPR1q9EgRyEgWtfuPxFep4RmMiQqLiRB8BFr/AA9CgMs+wcO+w62ohsuJQ4kTELlIVr+ItitoWu0FEk66mYnlOlrVneIsl1K21DKYKT3HYjwsbcqMcMx/WpSSMqikEjvsFD1keVDoEyw4yk2InurmGLwpQ+plYJhSkeKTdObu08zXVlI5ViOm/DD16FpEBxJSruUm6T5i3+momv4sfao5PxXAlh2L5SSUmIty8RpUDia1XGeBrfSkoWCpJIOYmAFRbc2gc6zeKY6tZbKgrLAkTBsDve0xWnDPKP7M10Un5BCxtr4VouEvgpEUDjan8KxGReQ6bfKrkios1ylSofwn4ioOJKuz/Ea8ZczEeH6in8STPVfxH9zUItlvEwSrY/2q50W6QKwTsmSyow4kX8Fp/MPePKKrwBmbeP7ihrySkmDF6BGu+k3gQXlx2HGZC0jrCm+3Zc8CLHlA765s08WzI03Hyrqv0eOqVhnApZKEuKARtCgkkRuJJMd9UOknQEOS7g4G5amEn/lk+yfym3hVJ+mSY5jGAgkbp/Wi+FxI/fjWTfw7jCylSVIUPaSoEEeINXsJxEE3seXyocRqRrFOgjWqDyZsRUDGKBtNPJOxi9SM1fBuj7eMwHVLKhD6lApiZygbiDYm1ZTiv0f4pgksEOgbCyv5D+hNaXBtYheABwxVnRiFKOUiSMgBsfauRan8M6cqSerxbRtYqAMj+JJuKeVCqznRxbjJyvNqQfzJKfjVrD8SCrAjzrsDfG8K4gqDzZQNUr+RE+6gGKRgHVdltkE7rQAk/wAMpn0tRkgphHomVHBNlABuuR/rNXnU8hlPn8BTOC4wYdHVthGTXKNpvaKsrAWC4hKBB7aFpHqCm8d9JgAOI8Dwzs9aw2onVQGVXqmDWexvQBhU9U440eSgFp/Q++tg4tM6ZDyzW8p+736VC9hovJExtr5pJFCkDic5xvQTFIktqbdHcrKfRUD30DxmDfY/zWnEd5SY/m0rriMSBAJInfUfvyqRAzSPbHiJHhFx51WQqOMIxVSDEV1DG8Cwzl1sJnfswfEqQQT5mguL6Asqu06tBPcFIHlIUPMmi0BiS4OdKj6+gWInsuskbE5wfTKY9aVPQHcOvBBsAdI5HzMfC1SZoVsE7ixuN5gR5UPKQq5XlCRm7RAECe6Lc9pFPaxCVAdWUqmbgyNIv+9qhMKJetWVEAZd5Gh919tKmBJBiVH0m9+70qq9iS0kmVrNgoIy5oUROWSBbU30mL2qTCMKKs0rywFAqKzpFspMA62oAe9g0LSZSRGhUCCL99ZnDqyLW3qpK5GwlRBnXQ2itWvGEm5HKBf+1B+kWESUly+YQDtbQSSNpJFTNa0JF1GJSCEKXJ/pNDukuE6xhYGohY78t48xIqjw5JdWMqEwCCbmTbUkzuLGPhWmcRzqYvJFHM0wJE2WkK30IAN5538FCs+jgKMS8VKcUiLKGUEyN9ba99abiOGUFrZCoyLzIOkpJkJ00AMetDVMQ6MoI8dCNQQb/m8cxrKDwkyqRl+kfAFYVSZVnQq6VgRMbEbHzNAH0TcaiuwHDM4tssrMpMZVjVCosqNxtfWua8d4M7hXS26mDsR7Kh+JJ3HwrsjK0ZtUN4Xjs0TqJBom9iZ6v+L4issSUGR+/GijOJCshB3uOVJoaZrQoH0qDqQZi94vUbbkivE4qLnTXvqSjZdBmT9VfAF+sn3J09KPYHiOXsrF+XM0M+jd1KmXIMy5/wCKaP8AE+HBQttQBU4rwvD4tIS8gKH3V6KT4K1HhpXPeO/Ru8iVYZQdT+Ewlfv7KvG3hW3Q+towo2n71tfHXb1FXcNjQrQj4/ChSE0cVfwWKYMOsupj8SFR5KiDTmOJjSYM6V29x4R9p2eRn9mqDuGbd7JSlQ/EUIUfJKgQfSnkFMzvBsUv6iktryK69V5j7gt37WrziWL65OR7qVuCEpWQpC0k75hqPIA1UxgTh3FMAQgGUToQYvEABWs2qVTgKApIkad48J8OcVzTlK9GiWgbguGOLJbWvspBhJOomZHPnRIJQAUFEgWOUgidQCPa91SYc5og3BkESI8Y0NvD0qPENtAjWZuCNL3um4k/OsnJtlLYGxWABOZtQQQZ7IhfhYjSo8Nx7GMnsPFQGywD5Gb++jgQyQrMlAIMpgkkTcAmZUNvlVHEIAPtyD+LT+bY+NbRk62KkNwfS54rPXKShJ5N5kg+GafjR1jEEpzJWlxO5aVbldJn31lMaiRYC1syQLkc413vTDw4WUlRQsAezPK9xcG08uVaZr2TVGmRjEGxRkV6T6a+IpF8TAAna9/LvrPo4mptRC3FOtne0jnmCtT3Eipm8Q24qUhw/mSF27zOnkSKdqgNGnHLBy5ieQIzeU60hjcwhab6HL+oMGs7/iiMxSskkT2lJMjzF6IYfH5h2XAfOT6G9VZLQUPEEi0n+VXypUJ/xdv7xRO9lfOlQKjo6uFA9oqJVsJkC/L8Q0kDarTGHCSbkzYXFv133r1ggA5ZgazF4nlod6lbAIuBJk5Trpty2vTRJ6OyCogcxcW2v+96d9aBUQZvr2e6fGPnUbnaBSRAgC17eG4FUWXwFJScwEkEwNvZkjnF/KmIuvNCxSNe7eARIGm4PlUiGgQQYOxkbG1wdRTMK0VFRsbxNtNU2/r+lLCoIEqIUZiRIk72M5RpudKQwAOFKw6vsbJJkW84USNe+iSVlQv8aKPuJUmNoIBm0jyttQZwHTQ92vdrapxropMBdJsFbrgJKJB70n5G/rQBrDBY9qEmSCNhYmQLanXurdxKAFxMQeVYfG4YsqU3BySCkpGxsB6yL8vXHkj7RaBLJUy4ClUBSspB9/lqa2K8I1jmOqfTJGh0Uk6ZknntyO9ZN9JggpkTY7Eco1BFiPDWrPBeKKSU2ukXOmYTEgeGWRzqoSCSsx/Snou9g1doZ2iYS4BY9yvwq7t9qzQ7JkG9fRba28Q2QQFJUIUkgEHxG4rn3Gfo2C1kMOJRN0pXMd6QoSQPEGuhSsyaMjw/iOa2h5fKiCSYkUL4h0VxbCoU3MaFBB9ND7q8w2OW3Z1Kk95BHrIpNfQ0/s6d9H72TDPqsCHdf9KK22C4iFgTY86yX0dLC8G9EGXLd/ZT60SRCSUpTlJ8T/KdqllBDizIIVBQTaQSDrpbUTBoAl7qzZsg72IgxyM+tX3goQQYV+bkdpgkVYS5e151nn3GpasadAXD8SNyVSZ1ULwdu7T3VKjEGSUAA+OpjbzohxLggV209hQEkGyecyPj8KEt4NSZSVQsRcnbunWmkFknGmxim+qUU5wZCikSPDccjVHh/DiB1bqYUkWckFKryARHx8a8fwzrZlUkkwDNwImU7aTvRPEZm+1nSpJ5G/fIqdNj6QJxPCHEGUQcx0BmPXQVQW/mEGE39oC6T3/l7q0byGnsqhZQESkwbxqP3rUb2EbWmPa5zqPPbxqXxpjyM9igSkKETpf4iB/eaqFx1qSq6VjUiUnYfs0wqLftJULlGbL+E+8xBirxdIELBg6na/4rXHf31n1plbKBxuUgAkoNosIm1tgfGrDvGJhOdCIFpSZPcVJTPfuL01SG9MqfMQfXeh63ClQSpvNyBFyPynYirQaJlqOyQoayNjue8GO40QTixEDKlMAm0AmPxjT4ULDqCoZQtFoKZAv3KVM+BAqVPDHFeyiFiT2DeOcTBnumarFPslj3UNqIdC1JWq9l3G3aJm1vSmO4VsmVOGQbjIgEfxZSM3jrQ9YUlRKkQUiCCNfEHyqz9ZaEEIKDAMTmT6aifSk40tAEkNMAR2fMJHupVTR1ahKXEQdJJHu2pVn4ws7VlKETY7g+N71K2oEwNf2fWKVKutGJ6MKCqZk7DYHmB+xUT2EOawCRoY1PjSpVIEOBwGRayh1cLvlMEAgRrE3ImrDiykEEalMkGDcxbzr2lTAov48glISBabgRPMAHQeUwbc6zL+YKvJBgnnyNKlU2Ukel3Y0H6Q4TMjMB2kSZt7P3hfuv5ClSpSWikZjBYtKcyeY0vt/QEwaHYtWbtBOWO0k2JSTbzBiPCvKVYJbLCHR/j5Q71arK3AkidbdxF63KocTIty7jXlKuhdGckUX2Q5IUAdvPT5XrO4/BlFxodDOndG9KlTBE/DX8oUnKBmvI7Jnnax031qynHmOqzgmRJyq0O3eba99KlUSdFqKZc4UfrAI0y3IN9+e47qa+Sk9WRmgxsJ8DHuNKlT9E+wtw/iCQMgkpE3OqSbx367VInCi89oGSBpl8K9pUoO0E1TBHF2ATlSoiLxt5cqDsg3InNPd50qVWIupdJhK0gTv8oNRKUgL7JOa9tNLkzzivaVDBFPieG+sIlKyCgyLCJHMWmhDuOBOVNlDaSAY2pUqy5Ip7NIMhL7a4BOVW1jB7raV6rDgjKonLrFpBG6TE+tKlWfRZCMKFGZ9wvFr6etNdxDuHUCFGDtNjM6j96UqVUuwfQURx/DOgJfb7s0SR53NC+McHyKPVnsntJB3G/p3xSpVqtmXXQHThSRIHwpUqVViS5M//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4" name="AutoShape 4" descr="data:image/jpeg;base64,/9j/4AAQSkZJRgABAQAAAQABAAD/2wCEAAkGBxMSEhUTEhMVFhUXGBoYFxcYGBgdGhgdFxoaGhgaFxofHSggGhslHhcXIjEhJSorLi4uGB8zODMtNygtLisBCgoKDg0OGhAQGyslHyUtLS0tLS0tLS0tLS0tLS0tLS0tLS0tLS0tLS0tLS0tLS0tLS0tLS0tLS0tLS0tLS0tLf/AABEIALcBEwMBIgACEQEDEQH/xAAcAAABBQEBAQAAAAAAAAAAAAAFAAIDBAYHAQj/xABFEAABAwIEAgcECAQDCAMBAAABAgMRACEEEjFBBVEGEyJhcYGRMqGx0QcUI0JSYsHwcpLh8RUzghZDU3OissLSJETTF//EABkBAAMBAQEAAAAAAAAAAAAAAAABAgMEBf/EACYRAAICAgICAgICAwAAAAAAAAABAhESIQMxE0EEURRhIvBxgcH/2gAMAwEAAhEDEQA/AA2Slkq11dedXXuHkFfJSyVY6uveroAr5KWSrGSl1dMCvkr3LU/V0slAEGWvctT5K8y0AQ5aWWpslLLQBDlr3LUuSvctAEWWlFS5a9y0gIstOAp+WvctADIr2Kflr3LQAyKcBTstegUAeAU4CnBNOCaAGAU4Jp4TT0ikMiyV7lqwRNLJRY6IAK9ipCilloEMilFPy17FADIpRT4r2KQyPLXtPy0qAK3VUuqrWudFFRKFpV7qQ6Hv29i/5v6Vl54fZfhn9GR6ql1VaDH8AeZutBA5iCPUaUPLFaKafRDi12DurpdXV8sV51NPIVFLq6XV1c6mveposRS6uvOrq71VLqqdgUerpdXV3qqXU0WFFLJS6urnU0uqosKKnV0slW+rpdXRY6KmSl1dWurr3q6VhRVyUslW+rpdXRYUVclOCKs9VTg3RYUVginBFWOrr0N0rHRCE04IqcIpi3kJ1WkeJFS5JdjSPAmvajdx7SfvT4XodiePpAJSmY5kC5NoiZGs1nLn412zSPFN9IJ5aWWgeD6SBeYKGU5FFMdqVAjKDcQnWTr3VWc468dCkeA+ZNZv5fGivx5p0zS5KWSsqvjb/wCKPAJ+VOb4+8Bcg95SP0pfmQ/YfjyNRkr3LWSPSF8mxA/0D9aZ/jz+6x/Kn5UP5kP2H48jY5KVYhXHX/8AiK/lHzryl+ZH6Y/x39ncUoKdG198U5nGrQq4XPIpP6VnE9K0xHaPMAj9b1WPS0T7PqZ/8a56N8kblGOWbQQLyCmx/pQ3iWCaXByhJmSUg35iIoGx0rRvoBeBz5VYPS1gJEKV/DBn1sKFcXoHTWy89hMGoQiUnnmPwMihj3ByJhQMacz/AFqs90pw2eQy4obyQnxiDfzqwzxvCPWEsKH4iSlXnJymtI8jXtmbgn6RC3wtxWiCYqu5hiLEEHvFF+HY3CkkKxQSZixIHqoRSxjaSr7N1LidQQtJPnB1rVc26IfFqwMGacjDTpHmQPjR7CcGK0yVpT3GaTvA1jQpUOYPzp+aPVk+J/Rn+ppdTRh/hjiDCkEe8eotVzBcDJuvMByAv79Kp8sUrsFxtujNdTXhZrRYzB4ZAzfWAkfmjXyNDnHcMlBUcUg8gkKVJ8vjG9T54j8MgZ1NLqa8b4swo+1H8QIHqauBSTcKSfMVa5E+iHBop9VS6qpMbjWmhK1pHdqT4AXoJjuk6UyG0SYsVWH8ouR5iplzxj2xrjb6C/VVG6pKfaUlPiQKx2L4m86ZU4oAcuyBv+5qqlBKrmZOt5M8zr61zy+avSNV8f7ZrH+OYdP3s3gD/aqaukqTOVsnxIHuE0EdKQ2mBPbWNhsjX1quHDOg/fOsn8vkfRouCIeXx5wiyEpPmfdaqjnGXT9+PCBQwNXnNHhv+/CtPwl7DtuNqDeYyFBKolU5SJIEEEC06TWL5+R9yNI8UfSBay6pvrFklJJE5xqInszNpF43qot3YmPCtv0uewjzbuRfbYIBIRHaUrKoWSAEhUDf2baCsQjDz+JXL4Vm3ey3GtI9IUpFlWJH6/Kq7DICu17O4530q0UpHZM37VoBEAjWI1NU8a/kSTIBnnfa0eetNSFR6tlEzYWuJGvl86lS4nQWIrPrx4Kr6R/antY37wOloJ9+00pKTGGVlKbTbnb3GoxGnanwHwtavVkLQDEGJmPPbfvqFlgkmPCJgxpST1sCRS0AXBnuioVaEgab337xppULoIIlMTz/AHepEMKIEkZdRc1QhpR3R5n5GvatFLYt1aPMqryix0a7C8PdcBUhAj2ScqhuCIBT7xzr1PA8QZPVi3fzrO4bp88hOVLLUEyfbN/NVWE/SPiQCOpZE8s3zpxbTsbgmHzwR9KFEoEWPlMVC3wh9QkNqI8D4Wteg3/9FxJBCktwYE9qYBm0KroCMehJydYAbCCoAybxGskn31fkZPiM4ej+JgK6swe9I9xM008FxH/CPqn51ouM8TW03KIWAoAhWnaF++aCO9K3kSgNtwCUi5mBtTU2yXBFccIxH/CV7vnXquFPCCG1zvA0/Yg+dSf7av3JQ3fv9dqYjpq8CSG27xudQABtyAp5sMETMpxiQYS+LfmO4qniRihdaXoGphQ15mpB9ILqfutaRry8vH1ofxX6QMSoQ3kQZ1EHuOopZMMUWFYzFEjtu3sO2qeUC9OdaxShKkvkHchwgz3nWtJ0N4k69hwXFkrClAmBc2UNo0UKL8T4ylLS1IXKkJKylQgQi6pOW0AVLkVgc/bwLm6CI5pPwAJ91eOMrAEIUbn7iuSeYq+r6RRp9j5L8O7uFJ36RwiU5WTlJF13sd+zR/IeKArgcTPZUB/Cfl8Kr5p53n7qgLa7aUaV9JxFg20T3OH/ANai6L9J3ncSgOhvIo5SA2kXVZPPfLU4v2CSKaeGK9oLCUkD7pzTHI/D+1SYnhCyrsuJgwZPZieY/vXSeIcUyIUlMKcyFSUQe1ANpCd4isIfpSGvVNR/Gr/1pY30VSBOKwWQ9p1B8AbRcyaquKSlSQBNwJMnU6gXj0FHHfpLkSGW1EkgDMYBSE39j8wqDor0nW5imw41hwlZyyhoJIKrJv4ketPCgdegSpuGUEST1jgn/S2N9qrrlSbEbyJ5x7/Kum9LeMow7WcsocCFAKBkZc4EEHKZuUjzFY8/SAzthmyeUn/86KbFQAcwkjT1V4RO/wDWj/DMIs4rCqI1DdtbaE+Fj6VX4PxlKn2lOttpQZz5RHtEpk3iBAOnOifG8c9h8UptCgEoKerlCZAME6jWSfdSxYIhbazJxCYVmeUFhMKJ7LmYk2OXaPGhjnAnosDpoQvvnbworisfiM6Sp2TcWH4iJ27hR7o0pa0faKUSVwNPZyztvNUlQGA6Q9H3sGEF4p+0nLlzbRMykfiGk70DawnWG5gfiOluVdx6R5VNhb3aDaSRIgDSbgp5Dn4Vw9x4uuZokEyE8gdB41V60Ip4nClCigwSORn9+Br3DMZ9SRsLEidtBR/6y0Y+zbUd84VI0BhWYSYqk6RCiUCc0xmVCfLN4azS3Qx+E4lkSoWsNhy3Pupz2JJIcCTEXCe6+091VitKoHVpJ11O2pueQrw421kgetT40AcwxbcQEu2J7Uxe4FtqacI2YPWwBcdlUW5/29aDpx0Xy7Qe14cwY0q2jiLZASrPHl79PWpcJehqhzmSTCkxPNX/ALUqhSlgWzK8wmaVLBhorITTHBVioFmrKIsskV1x/h5cQzimypWcIUUhJOWABJiSdjpauTNiSPGiXRHEut4poJcWlKnEJUAoiQVaWNvKirBnaOL4PO31SuyFlNyk2haQImJ9ob6Vj+kfDGcMnrVqdUCo2S2nUpUsar5AjxraLKg6jMskGbFRIlPbn3e6g/TLA58JiQblIKk30yyCRNvZzU1KuiHBSezH4T6u4gODEYdsEey64hLg27SRMfKKmewrCSQrF4QEEgiVmCLEWbNY3Dvew2EtXITJbZKjJi6ikqnzqXF8TcStZHVe0qD1LBPtHU9VJPeSTV+RmT4EE+McKw+ZJTj2BIBygYi4Ps5fsokjYxtVFo4axLWIOc2BxDVoVlH/ANfe9e4/iDo7GYZQhAgJA/3aZ0Tzm1D8WiOr7m535qV+oqHKzWMaVG46FdJmWS4lxYbaUolvMZ9k5bqAAmI2GlaT/FMI44ooxOHhSTmBdFyqQoRqBBrlDTYOHanWD8DXmHwoKkgx2lZdPGhoo6Yr6PsIkiGUqBKYKXnSoA6mCoAkDx/SgnSvofg2iFgYztLWFZUtkTYz2liAcxjnlNhFb7h6yrBNOCJCUyZ3SQFfBVUvpGwXW4BxQiU5XB3QRm/6VKpWwqzluM4VhWAHEofWYkJdLQRJkALDa+s5HskeNeI4jKsrTTTZCpCkdbm7M7qcUNSNtqqWLqE2hJQCJ2SADv3Gn8EEuE7hI95k07HjRtv9t23FNq6t1LiICiEoUNQTHbG41jeqWEwnDH3UthpYK1gAFtKBcxBWlRIF/WgfDwMzpKdFcvzKqbhRl1ahbLdJvqCTPlYeVGg3RtMZ9H+GDSw0wOsRmKZdd1KBJ13yprmeDcUtQTYCAoQhANr6gA7j0rveHxSV5HE6ONg+BAzD4n0rkXFuGljHPgpOWSpBt7KzmHgBIF+VKwRdPS5x1OVzDpX91cqsvKdwUcxpeqeGx2EUpObANgz2lBcmJ7Ry5Bt8qgwLgAX3LV8TUeBP2mYkXFh3G8/D0qhG36SdG2/qrnVJSktkLhIABRv5aq8R31iMbxp5ZAcShRQAgKIVmIGhJCrnv3rqvRxanWEZhMILS53A9mTv2SP5jXMuOcCcw7iyv2QuARfYkb2tB86SDshw3FHFLByosqYAIB3Iuo8vfXQOMcWbwjTTqULU2VSCIHtJKkzcagx5VzvDMwuZvAtOkn9a3fBsO3icKcM4+hKoOQFSQqxzJgaGDOmxoYUDulfHxiMAtbfZWoZVJJulBWJkcyEnTY1gOHhKUqBBgi57gDYzp5cq3mP4R2XgwoKZLK05FEFSVQSiDcQSNiee9c9TKoSPT9apEsu4R9CCApAWk+1mibwJTbskRO9EmkYZZKYgRAUAbZvxE3nXXyoMMMrSPL9+BqBwkdn1o7AtcWwyAQpojKbRIkd8ToYN/wClUIq5iMQSlIUAYAjw0uZkm1RN5Msk7+zv8IimBWIpAVK0pJ1B10n9Y/SvA3Jtfe16Yhk0qRpUAdcb6B4bdbyvNI+CaxHTfhrOHeS0yFewFKKiSZJMeEAe+uxAnuriXS/F9Zi31TYLyj/QAj/xrj422zokkkCcKe2nxq7wvsvoPJc+hqjhT20+NXsGgFfff9a3IO247J9mQLhRGv4kLT+tM6RNJUxiSkpOZpyPNJI+NWMA0HW0rAtII1OhQdrbq8qm+rRAIsUgT2YBygQQdZ/Sgk4Dwx0KxDQmZWnfvmocShYICkLBOxSoH0roXSThrjOKaupClqcCkQgaJWUKSUzHsg2V5J0rEK4piFlIW+6QTeVn330oHo0HFeijiG1PO5gCRFkgRBvmJ0sPXWhHSngrjMqBC0FsZSkpNghIKgUkgie+e7epOmRPWtjMYLYsFyDDrsaW0qrw3pCEyziU9YyNDHaRcacx3a28qaQmzxB+ybGsT/2mpsExLiDm9kwBrcmVcydYq7xDheVCXGjnRMhQ0uD7XKLf3qvw/MEpSqD2pMgH2jeJoA6j0Rac6hTZBgKKbQbLAUJ5e2daNq4Y46ytpZkLQUKuIhQIIG9ZDoh0mfbX1IZbKCkKUslcpSkQLXAuRVbF9NOLuLUnDtBKZMFLJUe6SrNJ8qKAqdJsSjCKblkdWEkLSFqzErTc5QEhJjmo3FCWcE25mdwqgoHVIELTYQFJtJ1vvVbp1xXEvEIxKiVJQCUkIBCu0FTlSI00OlC+ji8qiQSCIuPCgaLQzJW4mNVETygmfjRXBjtykwNgQDynf9KsMY0PFQeSDslxNlgd+xFqa7gFJ7bZDiLk5dUi1sus0WBveBcdw7bDnWrI6qFQUK7KVE5QmE9q4NqD8a6U4B4EJQ6swYUW2wO6FZ8wjNyNVOG8SwzbSi+ypwL3Fk9ns5DJHb7UxyNSdL8CyEsqZYShsJF0FIUesSD29ScsD1NS5JGkOGUmqXZmxw5Dk9Q5m7UlCrK3kclXqusKSYXIMaGRsdtNeVTs4JZKgltRGYwTGk2lVgbcquoXlGV5xtSd0HtnT3U0yHGtBnokrFLDyWHUpMJAzZIBJVe6TeExbnVPjD+JC+oxTiMSB2pSuIIkkCAJKeUb1neI4lLa0hIOQmbySOcHNuJ17qKYVRcQ2A0IkALhCZBReSLmcoEm8iolJrSR0cfBGUcpSSIDh2yfs1hKvwrt/wBQtpVnhPEGsM8FYhjOoEBEuZct4KoEhdiLVYxDDrUSlLYVoUgXiJkmTuKB8YwxcUntmb3uf18PSqtmMVG99BXh60NZj7LjiDlJktwDYKnQiU+pjesLhcXkMJgEdmefy099bHAccwwDbbrCzASFEFCs2kqNgZq70h6KIxKeuwXVFsgdmLgp1jv5ixFCuti5Mcnj0ZbD47OYV8ByvI9fSh2IQAowRrpBEd2gqRrAusPBLiSknciQfA1HxPBONLBUk5V3SdjPfpsbURVMyKqxN591eX/YrwLg3tXhdFagTKXYC1v3enNOlI7KiO8WPqLmq5cr1ZI1osAy3xsgAFtpRAAzKFzFrwaVBQ5SpAd+zkINlEgWmLkDnMVwZ1ZJJV7RN557++voXGsmLn991cA6Quj61iI061z/ALjPvms4wS6KzbKmGxA6wJi9G+HtdoKHmKzTZ+0Cq0XC3bgbH3U5IcWdDPSd3DYJsIQkrITlJQVDLlSVEiIPvuaAv9PuIEhKHlCdkNNJ1n8k10fgGBaUyzmbC5aQe12tUHZUiLaVU6T9IEcPUwEsohxRTaExkBMi0akDzp2qEotukc0VjMW9jkNYp1xxTa1ABZUQDoSEyAJttyrOJTDiQdjG21dL6QYVl55niDaVIcdgrGfMnMFJbgAIgkpEk5h4Kvl5rjk5Xo0hXKPdtUJ319GkoOOn6YY6bph5r+AjSP8AeueuutZF8XX4GtJ01xP26Uj7iANZ+8o25Du+dBsNwh95R6ttSgR7UQm45mB6VoujJmg4HjlN5Qg2glYOirGAR+tFX8Gl5IWx2VTJbO2X8Hdb4aUPwnBA0JxD6EHdKTJiI/djRJjEMpH2SVL/ADExv8+7apuiuwp0b4wrDpU4WgQYbWVi7ap7I5iQrNMR2a2mF471+GCkuIadWFBKcwkEEibjkJ0rkePxSmXutic+okiNuWlHuCYXEKWwWkEpylR7K7WWn2yAjXaZgi1ZNzy0juhx8Hiyk9/4/vf/AAG9IFLeQ8t1KFO5TJEZjIJBEJIJn+H9KEcE4NiFX6soSYlS+zbwN/dWp4Z0Wx6myX87LmdOU9g2IULoSCYBCdYF5vEHGnEOdatDq1LUlRBkqIsYJE7SOQquNTSeRl8mXE5Lx/RqmMG2knM+Cfwt9qO6dBV1hxKD9m2qfxKUfgKAcLcSSe40baMgwedNmAD4k8tvEFQ++L63kBPPTxrUI6O41xrsFAGZtQkogiDmEhSjuBoNLUB4uySokxZBt561TYwykEqQVJJk2JHnIo8cXtm0flcsY4xerNN0g6OOMIK1OLIz5QCcwAOaDtHsi0bi9CGdO+PSt30b6UIfT9UxgTmUMoUYyuA2hX4V/HaDWc6Q9HVYNwpMlpf+Wsz5pP5h79ecVRhbfYB4gznUmQIv8Kkb4jikCEYh4DkVlQ8gSRTnmRIMnQ/pXi2ToCNqaEzR8J6Rt4ttLONhDv3HgAAT+b8JNraHusKFcYwTjD6UOARqDsq4uKD/AFc5RaifDekGRH1fFpLrE9lQ/wAxk82zuB+E7d1qGgToH4dtJcPZjT9Kv4TGuYZedlQExKTdKvEfrqKbiMMGncyVpcbWAptxJsoC1xqlQIgpOleOAEVNjNbhnsPxBJywh4CVNqMeaTv/ABDzFY7pJgVsqlZzJkQm+a1gCNIA3FV3GYIIkEEQUkgjwI0oTi3nFqPWOKXl0z9oiAd1An306sllpx9BACkiB91Q08NhULqcLB+xHeQXAeUAE2MkbaG1P4ZxktR9gyoEX/zAfPtlP/TRB3jeFWk9dg1IB3acBPoUp+NJRaCkUEcMadQEobUlWoIWFDaRc28YNNX0ZWoqQp1IKEggRIhW2aZnxG81Mn6l915xE3AdaJIPPMgq+FSvcIS6hSU4thStUjPBJ5QqCKrYAf8A2dWdM0f6PP79KrzPCOIIAShKwkaBK0x5Xr2nYqO7uoKiSUkCIIM/v0rhPT7gSsNi1zdLpU6gi3tKJKSOYPug713txBTO9r3n5e6qruGCrLQFJ5KEgz3Gk7Ql2fNhZHI1d4O7lWAd67TxbojgHDPVFKjqGyUj+UW9N6xvGOgbM/8Ax8QQ7qltcRre4E89jU5r2aKLI+j3SR9hLzaVJjPIKrlNogEnSALePM1e6XcezIQlxYOeSlMA9oxBECQb86g4F0GD4eQ8UB4KSQsAnLrmF4zJIKdLgx4HQcR+jFLxRmxKgETZLaQTZAEkqN+xrG9Z4Zbs64fKjDH+Cte37MmeJobcaQ6XPaSUpCV3ymbFUCOcVn+IcXwy1FacKpRJEFbpTlj8qZnzNdM430eaRgnAkBS2oUmVZoOcZlpskJOUqmBpzgRzHjXDVJRmCQAInLOh0kGY8afHBR0R8r5L5ZZf6WvXoE410rVPZtyG9Of4s9ly9asJAgAGBbwAJ8zUSD5mvFIroo47CHDCOzPf8K0uCSALW/vWO4e7lVl5aeBFafhbpyj971nJFplnivtDX2Fe8U3A9JcZhglKHypBsErAUAOQm4A7iKlfX9oi33SffFUuLNJ+ytEqINCBnZejnGUYxrNPbTAWifZVG35TsflXMPpR6OfV3xiGhCHST4L1UPP2v5uVNwHE3MI/1re1lJmy02lJ/Q7Gul4zDtcUwRCDZYlJOqFp0kDQg2PMTzpiZxLg2L1rR4Z4H+lZLE4dbDigUwpJKVp5EGD8KJ4PETcG1EkOLCvEtVGZ+z/U0/DtkE22PfF/Wq6llQVeeyLedX2EdomTvv30hkHFEJJ8uX7NaHgnSNDzf1PHmUKs28dUkeznJ3GyvI86E4tvMDofHxoJiEAGLi/iKYgnxrhq8O8Wl7AlKhooWhQ+WxquXLjyqfieMUOHMlaioJxCm0T91PVk5QdYsLdw5ChLGNBiigsItq7CaqLWJM1My/YCmqO8UAP4m6EMYSLT10x/zBrVdrEzuDRfE9HXMVhMOppSUqQXhCpE5l8wCPu789ay2O4dicP/AJrSgPxC6f5hKaKsFKguvEW0oe/9+2o/SqDXEPGnnGAgjnQlQN2NWyJGulLEtjJadqlTiBPl86biFA+oqiSsts28KTyO7ap4mk6130AUVoE6ClUykmaVAH0e5j8hNjG1uffVRZMXB5jYaydBVFbruaS2qT3iDGwP70qwMW5E9XrrKhr41nY6JEBNwZ8f3pVXGNpcRlcAVrc3IPMRoY3FPR1q9EgRyEgWtfuPxFep4RmMiQqLiRB8BFr/AA9CgMs+wcO+w62ohsuJQ4kTELlIVr+ItitoWu0FEk66mYnlOlrVneIsl1K21DKYKT3HYjwsbcqMcMx/WpSSMqikEjvsFD1keVDoEyw4yk2InurmGLwpQ+plYJhSkeKTdObu08zXVlI5ViOm/DD16FpEBxJSruUm6T5i3+momv4sfao5PxXAlh2L5SSUmIty8RpUDia1XGeBrfSkoWCpJIOYmAFRbc2gc6zeKY6tZbKgrLAkTBsDve0xWnDPKP7M10Un5BCxtr4VouEvgpEUDjan8KxGReQ6bfKrkios1ylSofwn4ioOJKuz/Ea8ZczEeH6in8STPVfxH9zUItlvEwSrY/2q50W6QKwTsmSyow4kX8Fp/MPePKKrwBmbeP7ihrySkmDF6BGu+k3gQXlx2HGZC0jrCm+3Zc8CLHlA765s08WzI03Hyrqv0eOqVhnApZKEuKARtCgkkRuJJMd9UOknQEOS7g4G5amEn/lk+yfym3hVJ+mSY5jGAgkbp/Wi+FxI/fjWTfw7jCylSVIUPaSoEEeINXsJxEE3seXyocRqRrFOgjWqDyZsRUDGKBtNPJOxi9SM1fBuj7eMwHVLKhD6lApiZygbiDYm1ZTiv0f4pgksEOgbCyv5D+hNaXBtYheABwxVnRiFKOUiSMgBsfauRan8M6cqSerxbRtYqAMj+JJuKeVCqznRxbjJyvNqQfzJKfjVrD8SCrAjzrsDfG8K4gqDzZQNUr+RE+6gGKRgHVdltkE7rQAk/wAMpn0tRkgphHomVHBNlABuuR/rNXnU8hlPn8BTOC4wYdHVthGTXKNpvaKsrAWC4hKBB7aFpHqCm8d9JgAOI8Dwzs9aw2onVQGVXqmDWexvQBhU9U440eSgFp/Q++tg4tM6ZDyzW8p+736VC9hovJExtr5pJFCkDic5xvQTFIktqbdHcrKfRUD30DxmDfY/zWnEd5SY/m0rriMSBAJInfUfvyqRAzSPbHiJHhFx51WQqOMIxVSDEV1DG8Cwzl1sJnfswfEqQQT5mguL6Asqu06tBPcFIHlIUPMmi0BiS4OdKj6+gWInsuskbE5wfTKY9aVPQHcOvBBsAdI5HzMfC1SZoVsE7ixuN5gR5UPKQq5XlCRm7RAECe6Lc9pFPaxCVAdWUqmbgyNIv+9qhMKJetWVEAZd5Gh919tKmBJBiVH0m9+70qq9iS0kmVrNgoIy5oUROWSBbU30mL2qTCMKKs0rywFAqKzpFspMA62oAe9g0LSZSRGhUCCL99ZnDqyLW3qpK5GwlRBnXQ2itWvGEm5HKBf+1B+kWESUly+YQDtbQSSNpJFTNa0JF1GJSCEKXJ/pNDukuE6xhYGohY78t48xIqjw5JdWMqEwCCbmTbUkzuLGPhWmcRzqYvJFHM0wJE2WkK30IAN5538FCs+jgKMS8VKcUiLKGUEyN9ba99abiOGUFrZCoyLzIOkpJkJ00AMetDVMQ6MoI8dCNQQb/m8cxrKDwkyqRl+kfAFYVSZVnQq6VgRMbEbHzNAH0TcaiuwHDM4tssrMpMZVjVCosqNxtfWua8d4M7hXS26mDsR7Kh+JJ3HwrsjK0ZtUN4Xjs0TqJBom9iZ6v+L4issSUGR+/GijOJCshB3uOVJoaZrQoH0qDqQZi94vUbbkivE4qLnTXvqSjZdBmT9VfAF+sn3J09KPYHiOXsrF+XM0M+jd1KmXIMy5/wCKaP8AE+HBQttQBU4rwvD4tIS8gKH3V6KT4K1HhpXPeO/Ru8iVYZQdT+Ewlfv7KvG3hW3Q+towo2n71tfHXb1FXcNjQrQj4/ChSE0cVfwWKYMOsupj8SFR5KiDTmOJjSYM6V29x4R9p2eRn9mqDuGbd7JSlQ/EUIUfJKgQfSnkFMzvBsUv6iktryK69V5j7gt37WrziWL65OR7qVuCEpWQpC0k75hqPIA1UxgTh3FMAQgGUToQYvEABWs2qVTgKApIkad48J8OcVzTlK9GiWgbguGOLJbWvspBhJOomZHPnRIJQAUFEgWOUgidQCPa91SYc5og3BkESI8Y0NvD0qPENtAjWZuCNL3um4k/OsnJtlLYGxWABOZtQQQZ7IhfhYjSo8Nx7GMnsPFQGywD5Gb++jgQyQrMlAIMpgkkTcAmZUNvlVHEIAPtyD+LT+bY+NbRk62KkNwfS54rPXKShJ5N5kg+GafjR1jEEpzJWlxO5aVbldJn31lMaiRYC1syQLkc413vTDw4WUlRQsAezPK9xcG08uVaZr2TVGmRjEGxRkV6T6a+IpF8TAAna9/LvrPo4mptRC3FOtne0jnmCtT3Eipm8Q24qUhw/mSF27zOnkSKdqgNGnHLBy5ieQIzeU60hjcwhab6HL+oMGs7/iiMxSskkT2lJMjzF6IYfH5h2XAfOT6G9VZLQUPEEi0n+VXypUJ/xdv7xRO9lfOlQKjo6uFA9oqJVsJkC/L8Q0kDarTGHCSbkzYXFv133r1ggA5ZgazF4nlod6lbAIuBJk5Trpty2vTRJ6OyCogcxcW2v+96d9aBUQZvr2e6fGPnUbnaBSRAgC17eG4FUWXwFJScwEkEwNvZkjnF/KmIuvNCxSNe7eARIGm4PlUiGgQQYOxkbG1wdRTMK0VFRsbxNtNU2/r+lLCoIEqIUZiRIk72M5RpudKQwAOFKw6vsbJJkW84USNe+iSVlQv8aKPuJUmNoIBm0jyttQZwHTQ92vdrapxropMBdJsFbrgJKJB70n5G/rQBrDBY9qEmSCNhYmQLanXurdxKAFxMQeVYfG4YsqU3BySCkpGxsB6yL8vXHkj7RaBLJUy4ClUBSspB9/lqa2K8I1jmOqfTJGh0Uk6ZknntyO9ZN9JggpkTY7Eco1BFiPDWrPBeKKSU2ukXOmYTEgeGWRzqoSCSsx/Snou9g1doZ2iYS4BY9yvwq7t9qzQ7JkG9fRba28Q2QQFJUIUkgEHxG4rn3Gfo2C1kMOJRN0pXMd6QoSQPEGuhSsyaMjw/iOa2h5fKiCSYkUL4h0VxbCoU3MaFBB9ND7q8w2OW3Z1Kk95BHrIpNfQ0/s6d9H72TDPqsCHdf9KK22C4iFgTY86yX0dLC8G9EGXLd/ZT60SRCSUpTlJ8T/KdqllBDizIIVBQTaQSDrpbUTBoAl7qzZsg72IgxyM+tX3goQQYV+bkdpgkVYS5e151nn3GpasadAXD8SNyVSZ1ULwdu7T3VKjEGSUAA+OpjbzohxLggV209hQEkGyecyPj8KEt4NSZSVQsRcnbunWmkFknGmxim+qUU5wZCikSPDccjVHh/DiB1bqYUkWckFKryARHx8a8fwzrZlUkkwDNwImU7aTvRPEZm+1nSpJ5G/fIqdNj6QJxPCHEGUQcx0BmPXQVQW/mEGE39oC6T3/l7q0byGnsqhZQESkwbxqP3rUb2EbWmPa5zqPPbxqXxpjyM9igSkKETpf4iB/eaqFx1qSq6VjUiUnYfs0wqLftJULlGbL+E+8xBirxdIELBg6na/4rXHf31n1plbKBxuUgAkoNosIm1tgfGrDvGJhOdCIFpSZPcVJTPfuL01SG9MqfMQfXeh63ClQSpvNyBFyPynYirQaJlqOyQoayNjue8GO40QTixEDKlMAm0AmPxjT4ULDqCoZQtFoKZAv3KVM+BAqVPDHFeyiFiT2DeOcTBnumarFPslj3UNqIdC1JWq9l3G3aJm1vSmO4VsmVOGQbjIgEfxZSM3jrQ9YUlRKkQUiCCNfEHyqz9ZaEEIKDAMTmT6aifSk40tAEkNMAR2fMJHupVTR1ahKXEQdJJHu2pVn4ws7VlKETY7g+N71K2oEwNf2fWKVKutGJ6MKCqZk7DYHmB+xUT2EOawCRoY1PjSpVIEOBwGRayh1cLvlMEAgRrE3ImrDiykEEalMkGDcxbzr2lTAov48glISBabgRPMAHQeUwbc6zL+YKvJBgnnyNKlU2Ukel3Y0H6Q4TMjMB2kSZt7P3hfuv5ClSpSWikZjBYtKcyeY0vt/QEwaHYtWbtBOWO0k2JSTbzBiPCvKVYJbLCHR/j5Q71arK3AkidbdxF63KocTIty7jXlKuhdGckUX2Q5IUAdvPT5XrO4/BlFxodDOndG9KlTBE/DX8oUnKBmvI7Jnnax031qynHmOqzgmRJyq0O3eba99KlUSdFqKZc4UfrAI0y3IN9+e47qa+Sk9WRmgxsJ8DHuNKlT9E+wtw/iCQMgkpE3OqSbx367VInCi89oGSBpl8K9pUoO0E1TBHF2ATlSoiLxt5cqDsg3InNPd50qVWIupdJhK0gTv8oNRKUgL7JOa9tNLkzzivaVDBFPieG+sIlKyCgyLCJHMWmhDuOBOVNlDaSAY2pUqy5Ip7NIMhL7a4BOVW1jB7raV6rDgjKonLrFpBG6TE+tKlWfRZCMKFGZ9wvFr6etNdxDuHUCFGDtNjM6j96UqVUuwfQURx/DOgJfb7s0SR53NC+McHyKPVnsntJB3G/p3xSpVqtmXXQHThSRIHwpUqVViS5M//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5126" name="Picture 6" descr="http://www.colbun.cl/wordpress-uploads/Proyecto-Hidroelectrico-Angostura-316-MW-VIII-Region-131.jpg"/>
          <p:cNvPicPr>
            <a:picLocks noChangeAspect="1" noChangeArrowheads="1"/>
          </p:cNvPicPr>
          <p:nvPr/>
        </p:nvPicPr>
        <p:blipFill>
          <a:blip r:embed="rId2" cstate="print"/>
          <a:srcRect/>
          <a:stretch>
            <a:fillRect/>
          </a:stretch>
        </p:blipFill>
        <p:spPr bwMode="auto">
          <a:xfrm>
            <a:off x="214282" y="3786190"/>
            <a:ext cx="4857784" cy="2786082"/>
          </a:xfrm>
          <a:prstGeom prst="rect">
            <a:avLst/>
          </a:prstGeom>
          <a:noFill/>
        </p:spPr>
      </p:pic>
      <p:pic>
        <p:nvPicPr>
          <p:cNvPr id="5128" name="Picture 8" descr="http://www.valparaisochile.cl/Congresocopia.jpg"/>
          <p:cNvPicPr>
            <a:picLocks noChangeAspect="1" noChangeArrowheads="1"/>
          </p:cNvPicPr>
          <p:nvPr/>
        </p:nvPicPr>
        <p:blipFill>
          <a:blip r:embed="rId3" cstate="print"/>
          <a:srcRect/>
          <a:stretch>
            <a:fillRect/>
          </a:stretch>
        </p:blipFill>
        <p:spPr bwMode="auto">
          <a:xfrm>
            <a:off x="214282" y="285728"/>
            <a:ext cx="4786346" cy="325755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57158" y="285728"/>
            <a:ext cx="8501122"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s-ES" sz="3200" b="1" i="0" u="sng"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Educación</a:t>
            </a:r>
            <a:endParaRPr kumimoji="0" lang="es-CL" sz="3200"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s-E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-Pre</a:t>
            </a:r>
            <a:r>
              <a:rPr kumimoji="0" lang="es-ES"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kínder </a:t>
            </a:r>
            <a:r>
              <a:rPr kumimoji="0" lang="es-E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y kínder son incorporados al sistema de subvenciones estatales.</a:t>
            </a:r>
            <a:endParaRPr kumimoji="0" lang="es-CL"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s-E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-Bajan los niveles de </a:t>
            </a:r>
            <a:r>
              <a:rPr kumimoji="0" lang="es-E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analfabetismo.</a:t>
            </a:r>
            <a:endParaRPr kumimoji="0" lang="es-E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lang="es-ES" sz="3200" dirty="0" smtClean="0">
                <a:latin typeface="Times New Roman" pitchFamily="18" charset="0"/>
                <a:ea typeface="Times New Roman" pitchFamily="18" charset="0"/>
                <a:cs typeface="Times New Roman" pitchFamily="18" charset="0"/>
              </a:rPr>
              <a:t>-E</a:t>
            </a:r>
            <a:r>
              <a:rPr kumimoji="0" lang="es-E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mpieza a enseñarse idioma extranjero desde la enseñanza </a:t>
            </a:r>
            <a:r>
              <a:rPr kumimoji="0" lang="es-E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básica.</a:t>
            </a:r>
            <a:endParaRPr kumimoji="0" lang="es-E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lang="es-ES" sz="3200" dirty="0" smtClean="0">
                <a:latin typeface="Times New Roman" pitchFamily="18" charset="0"/>
                <a:ea typeface="Times New Roman" pitchFamily="18" charset="0"/>
                <a:cs typeface="Times New Roman" pitchFamily="18" charset="0"/>
              </a:rPr>
              <a:t>-E</a:t>
            </a:r>
            <a:r>
              <a:rPr kumimoji="0" lang="es-E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 </a:t>
            </a:r>
            <a:r>
              <a:rPr kumimoji="0" lang="es-E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los </a:t>
            </a:r>
            <a:r>
              <a:rPr kumimoji="0" lang="es-E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80, los establecimientos fiscales fueron transferidos a las municipalidades, proceso denominado </a:t>
            </a:r>
            <a:r>
              <a:rPr kumimoji="0" lang="es-ES" sz="32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municipalización de la educación</a:t>
            </a:r>
            <a:r>
              <a:rPr kumimoji="0" lang="es-ES" sz="32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a:t>
            </a:r>
            <a:endParaRPr kumimoji="0" lang="es-CL" sz="3200"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lang="es-ES" sz="3200" dirty="0" smtClean="0">
                <a:latin typeface="Times New Roman" pitchFamily="18" charset="0"/>
                <a:ea typeface="Times New Roman" pitchFamily="18" charset="0"/>
                <a:cs typeface="Times New Roman" pitchFamily="18" charset="0"/>
              </a:rPr>
              <a:t>E</a:t>
            </a:r>
            <a:r>
              <a:rPr kumimoji="0" lang="es-E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 D.L. nº 1 del 30 de diciembre de 1980,  autorizó la creación de </a:t>
            </a:r>
            <a:r>
              <a:rPr kumimoji="0" lang="es-ES" sz="32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universidades privadas</a:t>
            </a:r>
            <a:r>
              <a:rPr kumimoji="0" lang="es-ES" sz="32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a:t>
            </a:r>
            <a:endParaRPr kumimoji="0" lang="es-CL" sz="32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ciperchile.cl/wp-content/uploads/Universidad-del-Desarrollo-Santiago-3.jpg"/>
          <p:cNvPicPr>
            <a:picLocks noChangeAspect="1" noChangeArrowheads="1"/>
          </p:cNvPicPr>
          <p:nvPr/>
        </p:nvPicPr>
        <p:blipFill>
          <a:blip r:embed="rId2" cstate="print"/>
          <a:srcRect/>
          <a:stretch>
            <a:fillRect/>
          </a:stretch>
        </p:blipFill>
        <p:spPr bwMode="auto">
          <a:xfrm rot="21135238">
            <a:off x="992862" y="428743"/>
            <a:ext cx="3333750" cy="2238376"/>
          </a:xfrm>
          <a:prstGeom prst="rect">
            <a:avLst/>
          </a:prstGeom>
          <a:noFill/>
        </p:spPr>
      </p:pic>
      <p:pic>
        <p:nvPicPr>
          <p:cNvPr id="30724" name="Picture 4" descr="http://ciperchile.cl/wp-content/uploads/portada_cna-300x200.jpg"/>
          <p:cNvPicPr>
            <a:picLocks noChangeAspect="1" noChangeArrowheads="1"/>
          </p:cNvPicPr>
          <p:nvPr/>
        </p:nvPicPr>
        <p:blipFill>
          <a:blip r:embed="rId3" cstate="print"/>
          <a:srcRect/>
          <a:stretch>
            <a:fillRect/>
          </a:stretch>
        </p:blipFill>
        <p:spPr bwMode="auto">
          <a:xfrm rot="916260">
            <a:off x="5143504" y="500042"/>
            <a:ext cx="2857500" cy="1905000"/>
          </a:xfrm>
          <a:prstGeom prst="rect">
            <a:avLst/>
          </a:prstGeom>
          <a:noFill/>
        </p:spPr>
      </p:pic>
      <p:pic>
        <p:nvPicPr>
          <p:cNvPr id="30728" name="Picture 8" descr="http://www.umayor.cl/images/logo.png"/>
          <p:cNvPicPr>
            <a:picLocks noChangeAspect="1" noChangeArrowheads="1"/>
          </p:cNvPicPr>
          <p:nvPr/>
        </p:nvPicPr>
        <p:blipFill>
          <a:blip r:embed="rId4" cstate="print"/>
          <a:srcRect/>
          <a:stretch>
            <a:fillRect/>
          </a:stretch>
        </p:blipFill>
        <p:spPr bwMode="auto">
          <a:xfrm>
            <a:off x="3500430" y="2786058"/>
            <a:ext cx="2357454" cy="1643074"/>
          </a:xfrm>
          <a:prstGeom prst="rect">
            <a:avLst/>
          </a:prstGeom>
          <a:noFill/>
        </p:spPr>
      </p:pic>
      <p:pic>
        <p:nvPicPr>
          <p:cNvPr id="30730" name="Picture 10" descr="http://www.udp.cl/images/facultades-carreras/derecho/portada_derecho_2013.jpg"/>
          <p:cNvPicPr>
            <a:picLocks noChangeAspect="1" noChangeArrowheads="1"/>
          </p:cNvPicPr>
          <p:nvPr/>
        </p:nvPicPr>
        <p:blipFill>
          <a:blip r:embed="rId5" cstate="print"/>
          <a:srcRect/>
          <a:stretch>
            <a:fillRect/>
          </a:stretch>
        </p:blipFill>
        <p:spPr bwMode="auto">
          <a:xfrm rot="408520">
            <a:off x="167160" y="3322554"/>
            <a:ext cx="2969284" cy="1782735"/>
          </a:xfrm>
          <a:prstGeom prst="rect">
            <a:avLst/>
          </a:prstGeom>
          <a:noFill/>
        </p:spPr>
      </p:pic>
      <p:pic>
        <p:nvPicPr>
          <p:cNvPr id="30732" name="Picture 12" descr="http://noticias.universia.cl/net/images/universidades/u/un/uni/universidad-de-los-andes-1446043875643.jpg"/>
          <p:cNvPicPr>
            <a:picLocks noChangeAspect="1" noChangeArrowheads="1"/>
          </p:cNvPicPr>
          <p:nvPr/>
        </p:nvPicPr>
        <p:blipFill>
          <a:blip r:embed="rId6" cstate="print"/>
          <a:srcRect/>
          <a:stretch>
            <a:fillRect/>
          </a:stretch>
        </p:blipFill>
        <p:spPr bwMode="auto">
          <a:xfrm>
            <a:off x="3214678" y="4857760"/>
            <a:ext cx="3000396" cy="1547800"/>
          </a:xfrm>
          <a:prstGeom prst="rect">
            <a:avLst/>
          </a:prstGeom>
          <a:noFill/>
        </p:spPr>
      </p:pic>
      <p:pic>
        <p:nvPicPr>
          <p:cNvPr id="30734" name="Picture 14" descr="http://static.emol.cl/emol50/Fotos/2016/06/15/file_20160615142042.jpg"/>
          <p:cNvPicPr>
            <a:picLocks noChangeAspect="1" noChangeArrowheads="1"/>
          </p:cNvPicPr>
          <p:nvPr/>
        </p:nvPicPr>
        <p:blipFill>
          <a:blip r:embed="rId7" cstate="print"/>
          <a:srcRect/>
          <a:stretch>
            <a:fillRect/>
          </a:stretch>
        </p:blipFill>
        <p:spPr bwMode="auto">
          <a:xfrm rot="1272506">
            <a:off x="6122100" y="3172994"/>
            <a:ext cx="2500298" cy="192882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285728"/>
            <a:ext cx="8572560" cy="3785652"/>
          </a:xfrm>
          <a:prstGeom prst="rect">
            <a:avLst/>
          </a:prstGeom>
        </p:spPr>
        <p:txBody>
          <a:bodyPr wrap="square">
            <a:spAutoFit/>
          </a:bodyPr>
          <a:lstStyle/>
          <a:p>
            <a:pPr lvl="0" algn="just" eaLnBrk="0" fontAlgn="base" hangingPunct="0">
              <a:spcBef>
                <a:spcPct val="0"/>
              </a:spcBef>
              <a:spcAft>
                <a:spcPct val="0"/>
              </a:spcAft>
              <a:tabLst>
                <a:tab pos="457200" algn="l"/>
              </a:tabLst>
            </a:pPr>
            <a:r>
              <a:rPr lang="es-ES" sz="2400" b="1" u="sng" dirty="0" smtClean="0">
                <a:solidFill>
                  <a:srgbClr val="C00000"/>
                </a:solidFill>
                <a:latin typeface="Times New Roman" pitchFamily="18" charset="0"/>
                <a:ea typeface="Times New Roman" pitchFamily="18" charset="0"/>
                <a:cs typeface="Times New Roman" pitchFamily="18" charset="0"/>
              </a:rPr>
              <a:t>Relaciones internacionales</a:t>
            </a:r>
            <a:endParaRPr lang="es-CL" sz="2400" dirty="0" smtClean="0">
              <a:solidFill>
                <a:srgbClr val="C00000"/>
              </a:solidFill>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es-ES" sz="2400" dirty="0" smtClean="0">
                <a:latin typeface="Times New Roman" pitchFamily="18" charset="0"/>
                <a:ea typeface="Times New Roman" pitchFamily="18" charset="0"/>
                <a:cs typeface="Times New Roman" pitchFamily="18" charset="0"/>
              </a:rPr>
              <a:t>-Se realizó la VI Asamblea de la OEA, en Santiago, el año 1976. </a:t>
            </a:r>
            <a:r>
              <a:rPr lang="es-ES" sz="2400" dirty="0" smtClean="0">
                <a:latin typeface="Times New Roman" pitchFamily="18" charset="0"/>
                <a:ea typeface="Times New Roman" pitchFamily="18" charset="0"/>
                <a:cs typeface="Times New Roman" pitchFamily="18" charset="0"/>
              </a:rPr>
              <a:t>El </a:t>
            </a:r>
            <a:r>
              <a:rPr lang="es-ES" sz="2400" dirty="0" smtClean="0">
                <a:latin typeface="Times New Roman" pitchFamily="18" charset="0"/>
                <a:ea typeface="Times New Roman" pitchFamily="18" charset="0"/>
                <a:cs typeface="Times New Roman" pitchFamily="18" charset="0"/>
              </a:rPr>
              <a:t>temario: la ley estadounidense de comercio exterior, el Canal de Panamá y los Derechos Humanos.</a:t>
            </a:r>
            <a:endParaRPr lang="es-CL" sz="2400" dirty="0" smtClean="0">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es-ES" sz="2400" dirty="0" smtClean="0">
                <a:latin typeface="Times New Roman" pitchFamily="18" charset="0"/>
                <a:ea typeface="Times New Roman" pitchFamily="18" charset="0"/>
                <a:cs typeface="Times New Roman" pitchFamily="18" charset="0"/>
              </a:rPr>
              <a:t>-A raíz del atentado contra el ex canciller, Orlando Letelier, la comunidad internacional rechazó al gobierno chileno, por los medios empleados para neutralizar a la oposición. La ONU emitió una dura condena. Estados Unidos, a través de la </a:t>
            </a:r>
            <a:r>
              <a:rPr lang="es-ES" sz="2400" b="1" dirty="0" smtClean="0">
                <a:solidFill>
                  <a:srgbClr val="C00000"/>
                </a:solidFill>
                <a:latin typeface="Times New Roman" pitchFamily="18" charset="0"/>
                <a:ea typeface="Times New Roman" pitchFamily="18" charset="0"/>
                <a:cs typeface="Times New Roman" pitchFamily="18" charset="0"/>
              </a:rPr>
              <a:t>enmienda Kennedy</a:t>
            </a:r>
            <a:r>
              <a:rPr lang="es-ES" sz="2400" dirty="0" smtClean="0">
                <a:latin typeface="Times New Roman" pitchFamily="18" charset="0"/>
                <a:ea typeface="Times New Roman" pitchFamily="18" charset="0"/>
                <a:cs typeface="Times New Roman" pitchFamily="18" charset="0"/>
              </a:rPr>
              <a:t>, negaba toda ayuda militar a Chile, y establecía una fuerte presión para que en nuestro país se restableciese la democracia. </a:t>
            </a:r>
            <a:endParaRPr lang="es-CL" sz="2400" dirty="0" smtClean="0">
              <a:latin typeface="Times New Roman" pitchFamily="18" charset="0"/>
              <a:cs typeface="Times New Roman" pitchFamily="18" charset="0"/>
            </a:endParaRPr>
          </a:p>
        </p:txBody>
      </p:sp>
      <p:pic>
        <p:nvPicPr>
          <p:cNvPr id="33794" name="Picture 2" descr="http://img.informador.com.mx/biblioteca/imagen/370x277/260/259899.jpg"/>
          <p:cNvPicPr>
            <a:picLocks noChangeAspect="1" noChangeArrowheads="1"/>
          </p:cNvPicPr>
          <p:nvPr/>
        </p:nvPicPr>
        <p:blipFill>
          <a:blip r:embed="rId2" cstate="print"/>
          <a:srcRect/>
          <a:stretch>
            <a:fillRect/>
          </a:stretch>
        </p:blipFill>
        <p:spPr bwMode="auto">
          <a:xfrm>
            <a:off x="2627784" y="4149080"/>
            <a:ext cx="3524250" cy="228123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14290"/>
            <a:ext cx="8501122" cy="3785652"/>
          </a:xfrm>
          <a:prstGeom prst="rect">
            <a:avLst/>
          </a:prstGeom>
        </p:spPr>
        <p:txBody>
          <a:bodyPr wrap="square">
            <a:spAutoFit/>
          </a:bodyPr>
          <a:lstStyle/>
          <a:p>
            <a:pPr lvl="0" algn="just" eaLnBrk="0" fontAlgn="base" hangingPunct="0">
              <a:spcBef>
                <a:spcPct val="0"/>
              </a:spcBef>
              <a:spcAft>
                <a:spcPct val="0"/>
              </a:spcAft>
              <a:tabLst>
                <a:tab pos="457200" algn="l"/>
              </a:tabLst>
            </a:pPr>
            <a:r>
              <a:rPr lang="es-ES" sz="2400" dirty="0" smtClean="0">
                <a:latin typeface="Times New Roman" pitchFamily="18" charset="0"/>
                <a:ea typeface="Times New Roman" pitchFamily="18" charset="0"/>
                <a:cs typeface="Times New Roman" pitchFamily="18" charset="0"/>
              </a:rPr>
              <a:t>-El mayor logro del régimen en el campo internacional, fue el haber </a:t>
            </a:r>
            <a:r>
              <a:rPr lang="es-ES" sz="2400" b="1" dirty="0" smtClean="0">
                <a:latin typeface="Times New Roman" pitchFamily="18" charset="0"/>
                <a:ea typeface="Times New Roman" pitchFamily="18" charset="0"/>
                <a:cs typeface="Times New Roman" pitchFamily="18" charset="0"/>
              </a:rPr>
              <a:t>evitado la guerra con Argentina en 1978</a:t>
            </a:r>
            <a:r>
              <a:rPr lang="es-ES" sz="2400" dirty="0" smtClean="0">
                <a:latin typeface="Times New Roman" pitchFamily="18" charset="0"/>
                <a:ea typeface="Times New Roman" pitchFamily="18" charset="0"/>
                <a:cs typeface="Times New Roman" pitchFamily="18" charset="0"/>
              </a:rPr>
              <a:t>. </a:t>
            </a:r>
          </a:p>
          <a:p>
            <a:pPr lvl="0" algn="just" eaLnBrk="0" fontAlgn="base" hangingPunct="0">
              <a:spcBef>
                <a:spcPct val="0"/>
              </a:spcBef>
              <a:spcAft>
                <a:spcPct val="0"/>
              </a:spcAft>
              <a:tabLst>
                <a:tab pos="457200" algn="l"/>
              </a:tabLst>
            </a:pPr>
            <a:endParaRPr lang="es-ES" sz="2400"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es-ES" sz="2400" dirty="0" smtClean="0">
                <a:latin typeface="Times New Roman" pitchFamily="18" charset="0"/>
                <a:ea typeface="Times New Roman" pitchFamily="18" charset="0"/>
                <a:cs typeface="Times New Roman" pitchFamily="18" charset="0"/>
              </a:rPr>
              <a:t>-Argentina, declaró nulo el laudo arbitral de 1977, que ponía término a la disputa por la soberanía de las tres islas ubicadas al sur del Canal </a:t>
            </a:r>
            <a:r>
              <a:rPr lang="es-ES" sz="2400" dirty="0" err="1" smtClean="0">
                <a:latin typeface="Times New Roman" pitchFamily="18" charset="0"/>
                <a:ea typeface="Times New Roman" pitchFamily="18" charset="0"/>
                <a:cs typeface="Times New Roman" pitchFamily="18" charset="0"/>
              </a:rPr>
              <a:t>Beagle</a:t>
            </a:r>
            <a:r>
              <a:rPr lang="es-ES" sz="2400" dirty="0" smtClean="0">
                <a:latin typeface="Times New Roman" pitchFamily="18" charset="0"/>
                <a:ea typeface="Times New Roman" pitchFamily="18" charset="0"/>
                <a:cs typeface="Times New Roman" pitchFamily="18" charset="0"/>
              </a:rPr>
              <a:t> (</a:t>
            </a:r>
            <a:r>
              <a:rPr lang="es-ES" sz="2400" dirty="0" err="1" smtClean="0">
                <a:latin typeface="Times New Roman" pitchFamily="18" charset="0"/>
                <a:ea typeface="Times New Roman" pitchFamily="18" charset="0"/>
                <a:cs typeface="Times New Roman" pitchFamily="18" charset="0"/>
              </a:rPr>
              <a:t>Picton</a:t>
            </a:r>
            <a:r>
              <a:rPr lang="es-ES" sz="2400" dirty="0" smtClean="0">
                <a:latin typeface="Times New Roman" pitchFamily="18" charset="0"/>
                <a:ea typeface="Times New Roman" pitchFamily="18" charset="0"/>
                <a:cs typeface="Times New Roman" pitchFamily="18" charset="0"/>
              </a:rPr>
              <a:t>, Nueva y </a:t>
            </a:r>
            <a:r>
              <a:rPr lang="es-ES" sz="2400" dirty="0" err="1" smtClean="0">
                <a:latin typeface="Times New Roman" pitchFamily="18" charset="0"/>
                <a:ea typeface="Times New Roman" pitchFamily="18" charset="0"/>
                <a:cs typeface="Times New Roman" pitchFamily="18" charset="0"/>
              </a:rPr>
              <a:t>Lenox</a:t>
            </a:r>
            <a:r>
              <a:rPr lang="es-ES" sz="2400" dirty="0" smtClean="0">
                <a:latin typeface="Times New Roman" pitchFamily="18" charset="0"/>
                <a:ea typeface="Times New Roman" pitchFamily="18" charset="0"/>
                <a:cs typeface="Times New Roman" pitchFamily="18" charset="0"/>
              </a:rPr>
              <a:t>). </a:t>
            </a:r>
          </a:p>
          <a:p>
            <a:pPr lvl="0" algn="just" eaLnBrk="0" fontAlgn="base" hangingPunct="0">
              <a:spcBef>
                <a:spcPct val="0"/>
              </a:spcBef>
              <a:spcAft>
                <a:spcPct val="0"/>
              </a:spcAft>
              <a:tabLst>
                <a:tab pos="457200" algn="l"/>
              </a:tabLst>
            </a:pPr>
            <a:endParaRPr lang="es-ES" sz="2400"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es-ES" sz="2400" dirty="0" smtClean="0">
                <a:latin typeface="Times New Roman" pitchFamily="18" charset="0"/>
                <a:ea typeface="Times New Roman" pitchFamily="18" charset="0"/>
                <a:cs typeface="Times New Roman" pitchFamily="18" charset="0"/>
              </a:rPr>
              <a:t>La intervención del cardenal </a:t>
            </a:r>
            <a:r>
              <a:rPr lang="es-ES" sz="2400" b="1" dirty="0" smtClean="0">
                <a:solidFill>
                  <a:srgbClr val="C00000"/>
                </a:solidFill>
                <a:latin typeface="Times New Roman" pitchFamily="18" charset="0"/>
                <a:ea typeface="Times New Roman" pitchFamily="18" charset="0"/>
                <a:cs typeface="Times New Roman" pitchFamily="18" charset="0"/>
              </a:rPr>
              <a:t>Antonio </a:t>
            </a:r>
            <a:r>
              <a:rPr lang="es-ES" sz="2400" b="1" dirty="0" err="1" smtClean="0">
                <a:solidFill>
                  <a:srgbClr val="C00000"/>
                </a:solidFill>
                <a:latin typeface="Times New Roman" pitchFamily="18" charset="0"/>
                <a:ea typeface="Times New Roman" pitchFamily="18" charset="0"/>
                <a:cs typeface="Times New Roman" pitchFamily="18" charset="0"/>
              </a:rPr>
              <a:t>Samoré</a:t>
            </a:r>
            <a:r>
              <a:rPr lang="es-ES" sz="2400" dirty="0" smtClean="0">
                <a:latin typeface="Times New Roman" pitchFamily="18" charset="0"/>
                <a:ea typeface="Times New Roman" pitchFamily="18" charset="0"/>
                <a:cs typeface="Times New Roman" pitchFamily="18" charset="0"/>
              </a:rPr>
              <a:t>, quien luchó con éxito por la </a:t>
            </a:r>
            <a:r>
              <a:rPr lang="es-ES" sz="2400" b="1" dirty="0" smtClean="0">
                <a:solidFill>
                  <a:srgbClr val="C00000"/>
                </a:solidFill>
                <a:latin typeface="Times New Roman" pitchFamily="18" charset="0"/>
                <a:ea typeface="Times New Roman" pitchFamily="18" charset="0"/>
                <a:cs typeface="Times New Roman" pitchFamily="18" charset="0"/>
              </a:rPr>
              <a:t>mediación papal de Juan Pablo II</a:t>
            </a:r>
            <a:r>
              <a:rPr lang="es-ES" sz="2400" dirty="0" smtClean="0">
                <a:solidFill>
                  <a:srgbClr val="C00000"/>
                </a:solidFill>
                <a:latin typeface="Times New Roman" pitchFamily="18" charset="0"/>
                <a:ea typeface="Times New Roman" pitchFamily="18" charset="0"/>
                <a:cs typeface="Times New Roman" pitchFamily="18" charset="0"/>
              </a:rPr>
              <a:t>, </a:t>
            </a:r>
            <a:r>
              <a:rPr lang="es-ES" sz="2400" dirty="0" smtClean="0">
                <a:latin typeface="Times New Roman" pitchFamily="18" charset="0"/>
                <a:ea typeface="Times New Roman" pitchFamily="18" charset="0"/>
                <a:cs typeface="Times New Roman" pitchFamily="18" charset="0"/>
              </a:rPr>
              <a:t>logró que hubiera paz entre ambas naciones.</a:t>
            </a:r>
            <a:endParaRPr lang="es-CL" sz="2400" dirty="0" smtClean="0">
              <a:latin typeface="Times New Roman" pitchFamily="18" charset="0"/>
              <a:cs typeface="Times New Roman" pitchFamily="18" charset="0"/>
            </a:endParaRPr>
          </a:p>
        </p:txBody>
      </p:sp>
      <p:pic>
        <p:nvPicPr>
          <p:cNvPr id="3074" name="Picture 2" descr="http://www.enteratehoy.cl/wp-content/uploads/2015/04/samore1.jpg"/>
          <p:cNvPicPr>
            <a:picLocks noChangeAspect="1" noChangeArrowheads="1"/>
          </p:cNvPicPr>
          <p:nvPr/>
        </p:nvPicPr>
        <p:blipFill>
          <a:blip r:embed="rId2" cstate="print"/>
          <a:srcRect/>
          <a:stretch>
            <a:fillRect/>
          </a:stretch>
        </p:blipFill>
        <p:spPr bwMode="auto">
          <a:xfrm>
            <a:off x="3643306" y="3643314"/>
            <a:ext cx="5214974" cy="288203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214290"/>
            <a:ext cx="8643998" cy="2554545"/>
          </a:xfrm>
          <a:prstGeom prst="rect">
            <a:avLst/>
          </a:prstGeom>
        </p:spPr>
        <p:txBody>
          <a:bodyPr wrap="square">
            <a:spAutoFit/>
          </a:bodyPr>
          <a:lstStyle/>
          <a:p>
            <a:pPr lvl="0" algn="just" eaLnBrk="0" fontAlgn="base" hangingPunct="0">
              <a:spcBef>
                <a:spcPct val="0"/>
              </a:spcBef>
              <a:spcAft>
                <a:spcPct val="0"/>
              </a:spcAft>
              <a:tabLst>
                <a:tab pos="457200" algn="l"/>
              </a:tabLst>
            </a:pPr>
            <a:r>
              <a:rPr lang="es-ES" sz="3200" dirty="0" smtClean="0">
                <a:latin typeface="Times New Roman" pitchFamily="18" charset="0"/>
                <a:ea typeface="Times New Roman" pitchFamily="18" charset="0"/>
                <a:cs typeface="Times New Roman" pitchFamily="18" charset="0"/>
              </a:rPr>
              <a:t>Chile  expresó su agradecimiento y reconocimiento al Papa con ocasión de su visita a nuestro país en el año 1987. El Papa ratificaría, a través de la mediación, la soberanía chilena en las islas mencionadas.</a:t>
            </a:r>
            <a:endParaRPr lang="es-CL" sz="3200" dirty="0" smtClean="0">
              <a:latin typeface="Times New Roman" pitchFamily="18" charset="0"/>
              <a:cs typeface="Times New Roman" pitchFamily="18" charset="0"/>
            </a:endParaRPr>
          </a:p>
        </p:txBody>
      </p:sp>
      <p:pic>
        <p:nvPicPr>
          <p:cNvPr id="32770" name="Picture 2" descr="http://www.elmostrador.cl/media/2009/12/Papa-Pinochet_816x544.jpg"/>
          <p:cNvPicPr>
            <a:picLocks noChangeAspect="1" noChangeArrowheads="1"/>
          </p:cNvPicPr>
          <p:nvPr/>
        </p:nvPicPr>
        <p:blipFill>
          <a:blip r:embed="rId2" cstate="print"/>
          <a:srcRect/>
          <a:stretch>
            <a:fillRect/>
          </a:stretch>
        </p:blipFill>
        <p:spPr bwMode="auto">
          <a:xfrm>
            <a:off x="285720" y="3143248"/>
            <a:ext cx="4071966" cy="2857520"/>
          </a:xfrm>
          <a:prstGeom prst="rect">
            <a:avLst/>
          </a:prstGeom>
          <a:noFill/>
        </p:spPr>
      </p:pic>
      <p:pic>
        <p:nvPicPr>
          <p:cNvPr id="32772" name="Picture 4" descr="http://www.iglesia.cl/banco_fotografico/web/20060627_papa_jovenes.jpg"/>
          <p:cNvPicPr>
            <a:picLocks noChangeAspect="1" noChangeArrowheads="1"/>
          </p:cNvPicPr>
          <p:nvPr/>
        </p:nvPicPr>
        <p:blipFill>
          <a:blip r:embed="rId3" cstate="print"/>
          <a:srcRect/>
          <a:stretch>
            <a:fillRect/>
          </a:stretch>
        </p:blipFill>
        <p:spPr bwMode="auto">
          <a:xfrm>
            <a:off x="4429124" y="3071810"/>
            <a:ext cx="4500594" cy="292895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357166"/>
            <a:ext cx="4857784" cy="6001643"/>
          </a:xfrm>
          <a:prstGeom prst="rect">
            <a:avLst/>
          </a:prstGeom>
        </p:spPr>
        <p:txBody>
          <a:bodyPr wrap="square">
            <a:spAutoFit/>
          </a:bodyPr>
          <a:lstStyle/>
          <a:p>
            <a:pPr lvl="0" algn="just" eaLnBrk="0" fontAlgn="base" hangingPunct="0">
              <a:spcBef>
                <a:spcPct val="0"/>
              </a:spcBef>
              <a:spcAft>
                <a:spcPct val="0"/>
              </a:spcAft>
              <a:tabLst>
                <a:tab pos="457200" algn="l"/>
              </a:tabLst>
            </a:pPr>
            <a:r>
              <a:rPr lang="es-ES" sz="3200" dirty="0" smtClean="0">
                <a:latin typeface="Times New Roman" pitchFamily="18" charset="0"/>
                <a:ea typeface="Times New Roman" pitchFamily="18" charset="0"/>
                <a:cs typeface="Times New Roman" pitchFamily="18" charset="0"/>
              </a:rPr>
              <a:t>El presidente Pinochet resolvió llamar a plebiscito el 5 de octubre de 1988. Se debía votar </a:t>
            </a:r>
            <a:r>
              <a:rPr lang="es-ES" sz="3200" b="1" dirty="0" smtClean="0">
                <a:latin typeface="Times New Roman" pitchFamily="18" charset="0"/>
                <a:ea typeface="Times New Roman" pitchFamily="18" charset="0"/>
                <a:cs typeface="Times New Roman" pitchFamily="18" charset="0"/>
              </a:rPr>
              <a:t>Sí</a:t>
            </a:r>
            <a:r>
              <a:rPr lang="es-ES" sz="3200" dirty="0" smtClean="0">
                <a:latin typeface="Times New Roman" pitchFamily="18" charset="0"/>
                <a:ea typeface="Times New Roman" pitchFamily="18" charset="0"/>
                <a:cs typeface="Times New Roman" pitchFamily="18" charset="0"/>
              </a:rPr>
              <a:t> o </a:t>
            </a:r>
            <a:r>
              <a:rPr lang="es-ES" sz="3200" b="1" dirty="0" smtClean="0">
                <a:latin typeface="Times New Roman" pitchFamily="18" charset="0"/>
                <a:ea typeface="Times New Roman" pitchFamily="18" charset="0"/>
                <a:cs typeface="Times New Roman" pitchFamily="18" charset="0"/>
              </a:rPr>
              <a:t>No</a:t>
            </a:r>
            <a:r>
              <a:rPr lang="es-ES" sz="3200" dirty="0" smtClean="0">
                <a:latin typeface="Times New Roman" pitchFamily="18" charset="0"/>
                <a:ea typeface="Times New Roman" pitchFamily="18" charset="0"/>
                <a:cs typeface="Times New Roman" pitchFamily="18" charset="0"/>
              </a:rPr>
              <a:t>. El éxito económico era </a:t>
            </a:r>
            <a:r>
              <a:rPr lang="es-ES" sz="3200" dirty="0" smtClean="0">
                <a:latin typeface="Times New Roman" pitchFamily="18" charset="0"/>
                <a:ea typeface="Times New Roman" pitchFamily="18" charset="0"/>
                <a:cs typeface="Times New Roman" pitchFamily="18" charset="0"/>
              </a:rPr>
              <a:t>innegable. </a:t>
            </a:r>
            <a:endParaRPr lang="es-ES" sz="3200"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tabLst>
                <a:tab pos="457200" algn="l"/>
              </a:tabLst>
            </a:pPr>
            <a:endParaRPr lang="es-ES" sz="3200"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es-ES" sz="3200" dirty="0" smtClean="0">
                <a:latin typeface="Times New Roman" pitchFamily="18" charset="0"/>
                <a:ea typeface="Times New Roman" pitchFamily="18" charset="0"/>
                <a:cs typeface="Times New Roman" pitchFamily="18" charset="0"/>
              </a:rPr>
              <a:t>En el fondo, se decidiría si la ciudadanía estimaba seguir bajo el mando militar por otros ocho años, o si se llamaba al año siguiente a elecciones libres.</a:t>
            </a:r>
            <a:endParaRPr lang="es-CL" sz="3200" dirty="0" smtClean="0">
              <a:latin typeface="Times New Roman" pitchFamily="18" charset="0"/>
              <a:cs typeface="Times New Roman" pitchFamily="18" charset="0"/>
            </a:endParaRPr>
          </a:p>
        </p:txBody>
      </p:sp>
      <p:pic>
        <p:nvPicPr>
          <p:cNvPr id="1026" name="Picture 2" descr="https://upload.wikimedia.org/wikipedia/commons/thumb/0/00/Panfleto_S%C3%AD_para_plebiscito_de_1988_-_2.jpg/220px-Panfleto_S%C3%AD_para_plebiscito_de_1988_-_2.jpg"/>
          <p:cNvPicPr>
            <a:picLocks noChangeAspect="1" noChangeArrowheads="1"/>
          </p:cNvPicPr>
          <p:nvPr/>
        </p:nvPicPr>
        <p:blipFill>
          <a:blip r:embed="rId2" cstate="print"/>
          <a:srcRect/>
          <a:stretch>
            <a:fillRect/>
          </a:stretch>
        </p:blipFill>
        <p:spPr bwMode="auto">
          <a:xfrm>
            <a:off x="5143504" y="285728"/>
            <a:ext cx="3786214" cy="3000396"/>
          </a:xfrm>
          <a:prstGeom prst="rect">
            <a:avLst/>
          </a:prstGeom>
          <a:noFill/>
        </p:spPr>
      </p:pic>
      <p:pic>
        <p:nvPicPr>
          <p:cNvPr id="1028" name="Picture 4" descr="https://upload.wikimedia.org/wikipedia/commons/thumb/8/8b/Logo_NO_1988.png/200px-Logo_NO_1988.png"/>
          <p:cNvPicPr>
            <a:picLocks noChangeAspect="1" noChangeArrowheads="1"/>
          </p:cNvPicPr>
          <p:nvPr/>
        </p:nvPicPr>
        <p:blipFill>
          <a:blip r:embed="rId3" cstate="print"/>
          <a:srcRect/>
          <a:stretch>
            <a:fillRect/>
          </a:stretch>
        </p:blipFill>
        <p:spPr bwMode="auto">
          <a:xfrm>
            <a:off x="5000628" y="3429000"/>
            <a:ext cx="3929058" cy="321469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14290"/>
            <a:ext cx="8715436" cy="4154984"/>
          </a:xfrm>
          <a:prstGeom prst="rect">
            <a:avLst/>
          </a:prstGeom>
        </p:spPr>
        <p:txBody>
          <a:bodyPr wrap="square">
            <a:spAutoFit/>
          </a:bodyPr>
          <a:lstStyle/>
          <a:p>
            <a:pPr lvl="0" algn="just" eaLnBrk="0" fontAlgn="base" hangingPunct="0">
              <a:spcBef>
                <a:spcPct val="0"/>
              </a:spcBef>
              <a:spcAft>
                <a:spcPct val="0"/>
              </a:spcAft>
              <a:tabLst>
                <a:tab pos="457200" algn="l"/>
              </a:tabLst>
            </a:pPr>
            <a:r>
              <a:rPr lang="es-ES" sz="2400" dirty="0" smtClean="0">
                <a:latin typeface="Times New Roman" pitchFamily="18" charset="0"/>
                <a:ea typeface="Times New Roman" pitchFamily="18" charset="0"/>
                <a:cs typeface="Times New Roman" pitchFamily="18" charset="0"/>
              </a:rPr>
              <a:t>-Los demócratas cristianos, socialistas y otros grupos de izquierda y centro-izquierda, como el Partido Por la Democracia (PPD), cuyo líder era el carismático Ricardo Lagos, la fracción del partido Socialista, el partido Radical, el partido Alianza de Centro, el partido Humanista, el partido Verde, se colisionaron en una alianza formal, la </a:t>
            </a:r>
            <a:r>
              <a:rPr lang="es-ES" sz="2400" b="1" dirty="0" smtClean="0">
                <a:solidFill>
                  <a:srgbClr val="C00000"/>
                </a:solidFill>
                <a:latin typeface="Times New Roman" pitchFamily="18" charset="0"/>
                <a:ea typeface="Times New Roman" pitchFamily="18" charset="0"/>
                <a:cs typeface="Times New Roman" pitchFamily="18" charset="0"/>
              </a:rPr>
              <a:t>Concertación por el No</a:t>
            </a:r>
            <a:r>
              <a:rPr lang="es-ES" sz="2400" dirty="0" smtClean="0">
                <a:solidFill>
                  <a:srgbClr val="C00000"/>
                </a:solidFill>
                <a:latin typeface="Times New Roman" pitchFamily="18" charset="0"/>
                <a:ea typeface="Times New Roman" pitchFamily="18" charset="0"/>
                <a:cs typeface="Times New Roman" pitchFamily="18" charset="0"/>
              </a:rPr>
              <a:t>, luego sería la </a:t>
            </a:r>
            <a:r>
              <a:rPr lang="es-ES" sz="2400" b="1" dirty="0" smtClean="0">
                <a:solidFill>
                  <a:srgbClr val="C00000"/>
                </a:solidFill>
                <a:latin typeface="Times New Roman" pitchFamily="18" charset="0"/>
                <a:ea typeface="Times New Roman" pitchFamily="18" charset="0"/>
                <a:cs typeface="Times New Roman" pitchFamily="18" charset="0"/>
              </a:rPr>
              <a:t>Concertación de Partidos por la Democracia</a:t>
            </a:r>
            <a:r>
              <a:rPr lang="es-ES" sz="2400" dirty="0" smtClean="0">
                <a:latin typeface="Times New Roman" pitchFamily="18" charset="0"/>
                <a:ea typeface="Times New Roman" pitchFamily="18" charset="0"/>
                <a:cs typeface="Times New Roman" pitchFamily="18" charset="0"/>
              </a:rPr>
              <a:t>.</a:t>
            </a:r>
          </a:p>
          <a:p>
            <a:pPr lvl="0" algn="just" eaLnBrk="0" fontAlgn="base" hangingPunct="0">
              <a:spcBef>
                <a:spcPct val="0"/>
              </a:spcBef>
              <a:spcAft>
                <a:spcPct val="0"/>
              </a:spcAft>
              <a:tabLst>
                <a:tab pos="457200" algn="l"/>
              </a:tabLst>
            </a:pPr>
            <a:endParaRPr lang="es-CL" sz="2400" dirty="0" smtClean="0">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es-ES" sz="2400" dirty="0" smtClean="0">
                <a:latin typeface="Times New Roman" pitchFamily="18" charset="0"/>
                <a:ea typeface="Times New Roman" pitchFamily="18" charset="0"/>
                <a:cs typeface="Times New Roman" pitchFamily="18" charset="0"/>
              </a:rPr>
              <a:t>-En el plebiscito de 1988</a:t>
            </a:r>
            <a:r>
              <a:rPr lang="es-CL" sz="2400" dirty="0" smtClean="0">
                <a:latin typeface="Times New Roman" pitchFamily="18" charset="0"/>
                <a:ea typeface="Times New Roman" pitchFamily="18" charset="0"/>
                <a:cs typeface="Times New Roman" pitchFamily="18" charset="0"/>
              </a:rPr>
              <a:t> el </a:t>
            </a:r>
            <a:r>
              <a:rPr lang="es-ES" sz="2400" b="1" dirty="0" smtClean="0">
                <a:latin typeface="Times New Roman" pitchFamily="18" charset="0"/>
                <a:ea typeface="Times New Roman" pitchFamily="18" charset="0"/>
                <a:cs typeface="Times New Roman" pitchFamily="18" charset="0"/>
              </a:rPr>
              <a:t>No </a:t>
            </a:r>
            <a:r>
              <a:rPr lang="es-ES" sz="2400" dirty="0" smtClean="0">
                <a:latin typeface="Times New Roman" pitchFamily="18" charset="0"/>
                <a:ea typeface="Times New Roman" pitchFamily="18" charset="0"/>
                <a:cs typeface="Times New Roman" pitchFamily="18" charset="0"/>
              </a:rPr>
              <a:t>triunfó con el 57%. Tanto el general Pinochet como las FFAA, los partidos políticos y los sectores sociales que habían apoyado el </a:t>
            </a:r>
            <a:r>
              <a:rPr lang="es-ES" sz="2400" b="1" dirty="0" smtClean="0">
                <a:latin typeface="Times New Roman" pitchFamily="18" charset="0"/>
                <a:ea typeface="Times New Roman" pitchFamily="18" charset="0"/>
                <a:cs typeface="Times New Roman" pitchFamily="18" charset="0"/>
              </a:rPr>
              <a:t>Sí</a:t>
            </a:r>
            <a:r>
              <a:rPr lang="es-ES" sz="2400" dirty="0" smtClean="0">
                <a:latin typeface="Times New Roman" pitchFamily="18" charset="0"/>
                <a:ea typeface="Times New Roman" pitchFamily="18" charset="0"/>
                <a:cs typeface="Times New Roman" pitchFamily="18" charset="0"/>
              </a:rPr>
              <a:t>, reconocieron el resultado de la votación:</a:t>
            </a:r>
            <a:endParaRPr lang="es-CL" sz="2400" dirty="0" smtClean="0">
              <a:latin typeface="Times New Roman" pitchFamily="18" charset="0"/>
              <a:cs typeface="Times New Roman" pitchFamily="18" charset="0"/>
            </a:endParaRPr>
          </a:p>
        </p:txBody>
      </p:sp>
      <p:pic>
        <p:nvPicPr>
          <p:cNvPr id="31746" name="Picture 2" descr="http://www.educarchile.cl/UserFiles/P0001/Image/portal/articulos/efem_plebiscito_337_198.jpg"/>
          <p:cNvPicPr>
            <a:picLocks noChangeAspect="1" noChangeArrowheads="1"/>
          </p:cNvPicPr>
          <p:nvPr/>
        </p:nvPicPr>
        <p:blipFill>
          <a:blip r:embed="rId2" cstate="print"/>
          <a:srcRect/>
          <a:stretch>
            <a:fillRect/>
          </a:stretch>
        </p:blipFill>
        <p:spPr bwMode="auto">
          <a:xfrm>
            <a:off x="2786050" y="4429132"/>
            <a:ext cx="3786214" cy="221457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4282" y="214290"/>
            <a:ext cx="8715436" cy="1077218"/>
          </a:xfrm>
          <a:prstGeom prst="rect">
            <a:avLst/>
          </a:prstGeom>
          <a:noFill/>
        </p:spPr>
        <p:txBody>
          <a:bodyPr wrap="square" rtlCol="0">
            <a:spAutoFit/>
          </a:bodyPr>
          <a:lstStyle/>
          <a:p>
            <a:pPr algn="ctr"/>
            <a:r>
              <a:rPr lang="es-CL" sz="3200" b="1" dirty="0" smtClean="0">
                <a:solidFill>
                  <a:srgbClr val="C00000"/>
                </a:solidFill>
                <a:latin typeface="Times New Roman" pitchFamily="18" charset="0"/>
                <a:cs typeface="Times New Roman" pitchFamily="18" charset="0"/>
              </a:rPr>
              <a:t>REFORMAS LABORALES Y PREVISIONALES</a:t>
            </a:r>
            <a:endParaRPr lang="es-CL" sz="3200" b="1" dirty="0">
              <a:solidFill>
                <a:srgbClr val="C00000"/>
              </a:solidFill>
              <a:latin typeface="Times New Roman" pitchFamily="18" charset="0"/>
              <a:cs typeface="Times New Roman" pitchFamily="18" charset="0"/>
            </a:endParaRPr>
          </a:p>
        </p:txBody>
      </p:sp>
      <p:sp>
        <p:nvSpPr>
          <p:cNvPr id="3" name="2 CuadroTexto"/>
          <p:cNvSpPr txBox="1"/>
          <p:nvPr/>
        </p:nvSpPr>
        <p:spPr>
          <a:xfrm>
            <a:off x="642910" y="1500174"/>
            <a:ext cx="8072494" cy="3970318"/>
          </a:xfrm>
          <a:prstGeom prst="rect">
            <a:avLst/>
          </a:prstGeom>
          <a:noFill/>
        </p:spPr>
        <p:txBody>
          <a:bodyPr wrap="square" rtlCol="0">
            <a:spAutoFit/>
          </a:bodyPr>
          <a:lstStyle/>
          <a:p>
            <a:pPr algn="just"/>
            <a:r>
              <a:rPr lang="es-CL" sz="3600" dirty="0" smtClean="0">
                <a:latin typeface="Times New Roman" pitchFamily="18" charset="0"/>
                <a:cs typeface="Times New Roman" pitchFamily="18" charset="0"/>
              </a:rPr>
              <a:t>-Se pone </a:t>
            </a:r>
            <a:r>
              <a:rPr lang="es-CL" sz="3600" dirty="0" smtClean="0">
                <a:latin typeface="Times New Roman" pitchFamily="18" charset="0"/>
                <a:cs typeface="Times New Roman" pitchFamily="18" charset="0"/>
              </a:rPr>
              <a:t>término </a:t>
            </a:r>
            <a:r>
              <a:rPr lang="es-CL" sz="3600" dirty="0" smtClean="0">
                <a:latin typeface="Times New Roman" pitchFamily="18" charset="0"/>
                <a:cs typeface="Times New Roman" pitchFamily="18" charset="0"/>
              </a:rPr>
              <a:t>a sindicalización obligatoria y se otorgó libertad a los </a:t>
            </a:r>
            <a:r>
              <a:rPr lang="es-CL" sz="3600" dirty="0" smtClean="0">
                <a:latin typeface="Times New Roman" pitchFamily="18" charset="0"/>
                <a:cs typeface="Times New Roman" pitchFamily="18" charset="0"/>
              </a:rPr>
              <a:t>trabajadores.</a:t>
            </a:r>
            <a:endParaRPr lang="es-CL" sz="3600" dirty="0" smtClean="0">
              <a:latin typeface="Times New Roman" pitchFamily="18" charset="0"/>
              <a:cs typeface="Times New Roman" pitchFamily="18" charset="0"/>
            </a:endParaRPr>
          </a:p>
          <a:p>
            <a:pPr algn="just"/>
            <a:r>
              <a:rPr lang="es-CL" sz="3600" dirty="0" smtClean="0">
                <a:latin typeface="Times New Roman" pitchFamily="18" charset="0"/>
                <a:cs typeface="Times New Roman" pitchFamily="18" charset="0"/>
              </a:rPr>
              <a:t>-Los trabajadores  pueden afiliarse y </a:t>
            </a:r>
            <a:r>
              <a:rPr lang="es-CL" sz="3600" dirty="0" smtClean="0">
                <a:latin typeface="Times New Roman" pitchFamily="18" charset="0"/>
                <a:cs typeface="Times New Roman" pitchFamily="18" charset="0"/>
              </a:rPr>
              <a:t>desafiliarse libremente.</a:t>
            </a:r>
            <a:endParaRPr lang="es-CL" sz="3600" dirty="0" smtClean="0">
              <a:latin typeface="Times New Roman" pitchFamily="18" charset="0"/>
              <a:cs typeface="Times New Roman" pitchFamily="18" charset="0"/>
            </a:endParaRPr>
          </a:p>
          <a:p>
            <a:pPr algn="just"/>
            <a:r>
              <a:rPr lang="es-CL" sz="3600" dirty="0" smtClean="0">
                <a:latin typeface="Times New Roman" pitchFamily="18" charset="0"/>
                <a:cs typeface="Times New Roman" pitchFamily="18" charset="0"/>
              </a:rPr>
              <a:t>-La tarea más importante de los sindicatos era la </a:t>
            </a:r>
            <a:r>
              <a:rPr lang="es-CL" sz="3600" b="1" dirty="0" smtClean="0">
                <a:solidFill>
                  <a:srgbClr val="C00000"/>
                </a:solidFill>
                <a:latin typeface="Times New Roman" pitchFamily="18" charset="0"/>
                <a:cs typeface="Times New Roman" pitchFamily="18" charset="0"/>
              </a:rPr>
              <a:t>negociación </a:t>
            </a:r>
            <a:r>
              <a:rPr lang="es-CL" sz="3600" b="1" dirty="0" smtClean="0">
                <a:solidFill>
                  <a:srgbClr val="C00000"/>
                </a:solidFill>
                <a:latin typeface="Times New Roman" pitchFamily="18" charset="0"/>
                <a:cs typeface="Times New Roman" pitchFamily="18" charset="0"/>
              </a:rPr>
              <a:t>colectiva.</a:t>
            </a:r>
            <a:endParaRPr lang="es-CL" sz="36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500042"/>
            <a:ext cx="8715436" cy="6170920"/>
          </a:xfrm>
          <a:prstGeom prst="rect">
            <a:avLst/>
          </a:prstGeom>
        </p:spPr>
        <p:txBody>
          <a:bodyPr wrap="square">
            <a:spAutoFit/>
          </a:bodyPr>
          <a:lstStyle/>
          <a:p>
            <a:pPr lvl="0" algn="just" eaLnBrk="0" fontAlgn="base" hangingPunct="0">
              <a:spcBef>
                <a:spcPct val="0"/>
              </a:spcBef>
              <a:spcAft>
                <a:spcPct val="0"/>
              </a:spcAft>
              <a:tabLst>
                <a:tab pos="457200" algn="l"/>
              </a:tabLst>
            </a:pPr>
            <a:r>
              <a:rPr lang="es-ES" sz="2400" dirty="0" smtClean="0">
                <a:latin typeface="Times New Roman" pitchFamily="18" charset="0"/>
                <a:ea typeface="Times New Roman" pitchFamily="18" charset="0"/>
                <a:cs typeface="Times New Roman" pitchFamily="18" charset="0"/>
              </a:rPr>
              <a:t>-Pinochet siguió durante un año al frente del gobierno. </a:t>
            </a:r>
          </a:p>
          <a:p>
            <a:pPr lvl="0" algn="just" eaLnBrk="0" fontAlgn="base" hangingPunct="0">
              <a:spcBef>
                <a:spcPct val="0"/>
              </a:spcBef>
              <a:spcAft>
                <a:spcPct val="0"/>
              </a:spcAft>
              <a:tabLst>
                <a:tab pos="457200" algn="l"/>
              </a:tabLst>
            </a:pPr>
            <a:endParaRPr lang="es-ES" sz="2400"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es-ES" sz="2400" dirty="0" smtClean="0">
                <a:latin typeface="Times New Roman" pitchFamily="18" charset="0"/>
                <a:ea typeface="Times New Roman" pitchFamily="18" charset="0"/>
                <a:cs typeface="Times New Roman" pitchFamily="18" charset="0"/>
              </a:rPr>
              <a:t>-Durante ese año se preparó la transición hacia la instauración de un régimen constitucional. </a:t>
            </a:r>
          </a:p>
          <a:p>
            <a:pPr lvl="0" algn="just" eaLnBrk="0" fontAlgn="base" hangingPunct="0">
              <a:spcBef>
                <a:spcPct val="0"/>
              </a:spcBef>
              <a:spcAft>
                <a:spcPct val="0"/>
              </a:spcAft>
              <a:tabLst>
                <a:tab pos="457200" algn="l"/>
              </a:tabLst>
            </a:pPr>
            <a:endParaRPr lang="es-ES" sz="2400"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es-ES" sz="2400" dirty="0" smtClean="0">
                <a:latin typeface="Times New Roman" pitchFamily="18" charset="0"/>
                <a:ea typeface="Times New Roman" pitchFamily="18" charset="0"/>
                <a:cs typeface="Times New Roman" pitchFamily="18" charset="0"/>
              </a:rPr>
              <a:t>-Como resultado de las negociaciones entre los distintos partidos y el ministro del Interior, Carlos Cáceres, se introdujeron algunas reformas en la Constitución de 1980, entre ellas:</a:t>
            </a:r>
          </a:p>
          <a:p>
            <a:pPr lvl="0" algn="just" eaLnBrk="0" fontAlgn="base" hangingPunct="0">
              <a:spcBef>
                <a:spcPct val="0"/>
              </a:spcBef>
              <a:spcAft>
                <a:spcPct val="0"/>
              </a:spcAft>
              <a:tabLst>
                <a:tab pos="457200" algn="l"/>
              </a:tabLst>
            </a:pPr>
            <a:endParaRPr lang="es-CL" sz="2400" dirty="0" smtClean="0">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es-ES" sz="2400" dirty="0" smtClean="0">
                <a:latin typeface="Times New Roman" pitchFamily="18" charset="0"/>
                <a:ea typeface="Times New Roman" pitchFamily="18" charset="0"/>
                <a:cs typeface="Times New Roman" pitchFamily="18" charset="0"/>
              </a:rPr>
              <a:t>-Se aumentó el número de civiles en el Consejo de Seguridad Nacional, agregándose al Contralor General de la República.</a:t>
            </a:r>
          </a:p>
          <a:p>
            <a:pPr lvl="0" algn="just" eaLnBrk="0" fontAlgn="base" hangingPunct="0">
              <a:spcBef>
                <a:spcPct val="0"/>
              </a:spcBef>
              <a:spcAft>
                <a:spcPct val="0"/>
              </a:spcAft>
              <a:buFontTx/>
              <a:buChar char="•"/>
              <a:tabLst>
                <a:tab pos="457200" algn="l"/>
              </a:tabLst>
            </a:pPr>
            <a:endParaRPr lang="es-ES" sz="2400"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es-ES" sz="2400" dirty="0" smtClean="0">
                <a:latin typeface="Times New Roman" pitchFamily="18" charset="0"/>
                <a:ea typeface="Times New Roman" pitchFamily="18" charset="0"/>
                <a:cs typeface="Times New Roman" pitchFamily="18" charset="0"/>
              </a:rPr>
              <a:t>-Se acortó el período presidencial de transición a cuatro años </a:t>
            </a:r>
            <a:r>
              <a:rPr lang="es-ES" sz="2400" b="1" dirty="0" smtClean="0">
                <a:solidFill>
                  <a:srgbClr val="C00000"/>
                </a:solidFill>
                <a:latin typeface="Times New Roman" pitchFamily="18" charset="0"/>
                <a:ea typeface="Times New Roman" pitchFamily="18" charset="0"/>
                <a:cs typeface="Times New Roman" pitchFamily="18" charset="0"/>
              </a:rPr>
              <a:t>(transición: </a:t>
            </a:r>
            <a:r>
              <a:rPr lang="es-ES" sz="2400" b="1" i="1" dirty="0" smtClean="0">
                <a:solidFill>
                  <a:srgbClr val="C00000"/>
                </a:solidFill>
                <a:latin typeface="Times New Roman" pitchFamily="18" charset="0"/>
                <a:ea typeface="Times New Roman" pitchFamily="18" charset="0"/>
                <a:cs typeface="Times New Roman" pitchFamily="18" charset="0"/>
              </a:rPr>
              <a:t>período de ajuste entre el gobierno militar y la consolidación del régimen democrático constitucional y el respectivo Estado de Derecho</a:t>
            </a:r>
            <a:r>
              <a:rPr lang="es-ES" sz="2400" b="1" dirty="0" smtClean="0">
                <a:solidFill>
                  <a:srgbClr val="C00000"/>
                </a:solidFill>
                <a:latin typeface="Times New Roman" pitchFamily="18" charset="0"/>
                <a:ea typeface="Times New Roman" pitchFamily="18" charset="0"/>
                <a:cs typeface="Times New Roman" pitchFamily="18" charset="0"/>
              </a:rPr>
              <a:t>).</a:t>
            </a:r>
          </a:p>
          <a:p>
            <a:pPr lvl="0" algn="just" eaLnBrk="0" fontAlgn="base" hangingPunct="0">
              <a:spcBef>
                <a:spcPct val="0"/>
              </a:spcBef>
              <a:spcAft>
                <a:spcPct val="0"/>
              </a:spcAft>
              <a:buFontTx/>
              <a:buChar char="•"/>
              <a:tabLst>
                <a:tab pos="457200" algn="l"/>
              </a:tabLst>
            </a:pPr>
            <a:endParaRPr lang="es-CL" sz="11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214290"/>
            <a:ext cx="8501122" cy="4031873"/>
          </a:xfrm>
          <a:prstGeom prst="rect">
            <a:avLst/>
          </a:prstGeom>
        </p:spPr>
        <p:txBody>
          <a:bodyPr wrap="square">
            <a:spAutoFit/>
          </a:bodyPr>
          <a:lstStyle/>
          <a:p>
            <a:pPr lvl="0" algn="just" eaLnBrk="0" fontAlgn="base" hangingPunct="0">
              <a:spcBef>
                <a:spcPct val="0"/>
              </a:spcBef>
              <a:spcAft>
                <a:spcPct val="0"/>
              </a:spcAft>
              <a:tabLst>
                <a:tab pos="457200" algn="l"/>
              </a:tabLst>
            </a:pPr>
            <a:r>
              <a:rPr lang="es-ES" sz="3200" dirty="0" smtClean="0">
                <a:latin typeface="Times New Roman" pitchFamily="18" charset="0"/>
                <a:ea typeface="Times New Roman" pitchFamily="18" charset="0"/>
                <a:cs typeface="Times New Roman" pitchFamily="18" charset="0"/>
              </a:rPr>
              <a:t>Luego se inició una extensa campaña presidencial, en la que se enfrentaron:</a:t>
            </a:r>
            <a:endParaRPr lang="es-CL" sz="3200" dirty="0" smtClean="0">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es-ES" sz="3200" b="1" dirty="0" smtClean="0">
                <a:solidFill>
                  <a:srgbClr val="C00000"/>
                </a:solidFill>
                <a:latin typeface="Times New Roman" pitchFamily="18" charset="0"/>
                <a:ea typeface="Times New Roman" pitchFamily="18" charset="0"/>
                <a:cs typeface="Times New Roman" pitchFamily="18" charset="0"/>
              </a:rPr>
              <a:t>-Hernán </a:t>
            </a:r>
            <a:r>
              <a:rPr lang="es-ES" sz="3200" b="1" dirty="0" err="1" smtClean="0">
                <a:solidFill>
                  <a:srgbClr val="C00000"/>
                </a:solidFill>
                <a:latin typeface="Times New Roman" pitchFamily="18" charset="0"/>
                <a:ea typeface="Times New Roman" pitchFamily="18" charset="0"/>
                <a:cs typeface="Times New Roman" pitchFamily="18" charset="0"/>
              </a:rPr>
              <a:t>Büchi</a:t>
            </a:r>
            <a:r>
              <a:rPr lang="es-ES" sz="3200" b="1" dirty="0" smtClean="0">
                <a:solidFill>
                  <a:srgbClr val="C00000"/>
                </a:solidFill>
                <a:latin typeface="Times New Roman" pitchFamily="18" charset="0"/>
                <a:ea typeface="Times New Roman" pitchFamily="18" charset="0"/>
                <a:cs typeface="Times New Roman" pitchFamily="18" charset="0"/>
              </a:rPr>
              <a:t>, </a:t>
            </a:r>
            <a:r>
              <a:rPr lang="es-ES" sz="3200" dirty="0" smtClean="0">
                <a:latin typeface="Times New Roman" pitchFamily="18" charset="0"/>
                <a:ea typeface="Times New Roman" pitchFamily="18" charset="0"/>
                <a:cs typeface="Times New Roman" pitchFamily="18" charset="0"/>
              </a:rPr>
              <a:t>el ministro de Hacienda que había salvado el modelo económico del régimen militar.</a:t>
            </a:r>
          </a:p>
          <a:p>
            <a:pPr lvl="0"/>
            <a:r>
              <a:rPr lang="es-ES" sz="3200" b="1" dirty="0" smtClean="0">
                <a:solidFill>
                  <a:srgbClr val="C00000"/>
                </a:solidFill>
                <a:latin typeface="Times New Roman" pitchFamily="18" charset="0"/>
                <a:cs typeface="Times New Roman" pitchFamily="18" charset="0"/>
              </a:rPr>
              <a:t>-Patricio Aylwin,</a:t>
            </a:r>
            <a:r>
              <a:rPr lang="es-ES" sz="3200" dirty="0" smtClean="0">
                <a:latin typeface="Times New Roman" pitchFamily="18" charset="0"/>
                <a:cs typeface="Times New Roman" pitchFamily="18" charset="0"/>
              </a:rPr>
              <a:t> el candidato de la Concertación.</a:t>
            </a:r>
            <a:endParaRPr lang="es-CL" sz="3200" dirty="0" smtClean="0">
              <a:latin typeface="Times New Roman" pitchFamily="18" charset="0"/>
              <a:cs typeface="Times New Roman" pitchFamily="18" charset="0"/>
            </a:endParaRPr>
          </a:p>
          <a:p>
            <a:pPr lvl="0"/>
            <a:r>
              <a:rPr lang="es-ES" sz="3200" b="1" dirty="0" smtClean="0">
                <a:solidFill>
                  <a:srgbClr val="C00000"/>
                </a:solidFill>
                <a:latin typeface="Times New Roman" pitchFamily="18" charset="0"/>
                <a:cs typeface="Times New Roman" pitchFamily="18" charset="0"/>
              </a:rPr>
              <a:t>-Francisco Javier </a:t>
            </a:r>
            <a:r>
              <a:rPr lang="es-ES" sz="3200" b="1" dirty="0" err="1" smtClean="0">
                <a:solidFill>
                  <a:srgbClr val="C00000"/>
                </a:solidFill>
                <a:latin typeface="Times New Roman" pitchFamily="18" charset="0"/>
                <a:cs typeface="Times New Roman" pitchFamily="18" charset="0"/>
              </a:rPr>
              <a:t>Errázuriz</a:t>
            </a:r>
            <a:r>
              <a:rPr lang="es-ES" sz="3200" b="1" dirty="0" smtClean="0">
                <a:solidFill>
                  <a:srgbClr val="C00000"/>
                </a:solidFill>
                <a:latin typeface="Times New Roman" pitchFamily="18" charset="0"/>
                <a:cs typeface="Times New Roman" pitchFamily="18" charset="0"/>
              </a:rPr>
              <a:t>, </a:t>
            </a:r>
            <a:r>
              <a:rPr lang="es-ES" sz="3200" dirty="0" smtClean="0">
                <a:latin typeface="Times New Roman" pitchFamily="18" charset="0"/>
                <a:cs typeface="Times New Roman" pitchFamily="18" charset="0"/>
              </a:rPr>
              <a:t>candidato del “centro-centro”.</a:t>
            </a:r>
            <a:endParaRPr lang="es-CL" sz="3200" dirty="0" smtClean="0">
              <a:latin typeface="Times New Roman" pitchFamily="18" charset="0"/>
              <a:cs typeface="Times New Roman" pitchFamily="18" charset="0"/>
            </a:endParaRPr>
          </a:p>
        </p:txBody>
      </p:sp>
      <p:pic>
        <p:nvPicPr>
          <p:cNvPr id="35842" name="Picture 2" descr="http://lyd.org/wp-content/uploads/2014/04/Hernan-Buchi-Buc-2015.jpg"/>
          <p:cNvPicPr>
            <a:picLocks noChangeAspect="1" noChangeArrowheads="1"/>
          </p:cNvPicPr>
          <p:nvPr/>
        </p:nvPicPr>
        <p:blipFill>
          <a:blip r:embed="rId2" cstate="print"/>
          <a:srcRect/>
          <a:stretch>
            <a:fillRect/>
          </a:stretch>
        </p:blipFill>
        <p:spPr bwMode="auto">
          <a:xfrm>
            <a:off x="0" y="4286256"/>
            <a:ext cx="3357554" cy="2371709"/>
          </a:xfrm>
          <a:prstGeom prst="rect">
            <a:avLst/>
          </a:prstGeom>
          <a:noFill/>
        </p:spPr>
      </p:pic>
      <p:pic>
        <p:nvPicPr>
          <p:cNvPr id="35844" name="Picture 4" descr="http://www.cooperativa.cl/noticias/site/artic/20160419/imag/foto_0000001020160419103603.jpg"/>
          <p:cNvPicPr>
            <a:picLocks noChangeAspect="1" noChangeArrowheads="1"/>
          </p:cNvPicPr>
          <p:nvPr/>
        </p:nvPicPr>
        <p:blipFill>
          <a:blip r:embed="rId3" cstate="print"/>
          <a:srcRect/>
          <a:stretch>
            <a:fillRect/>
          </a:stretch>
        </p:blipFill>
        <p:spPr bwMode="auto">
          <a:xfrm>
            <a:off x="3357554" y="4286256"/>
            <a:ext cx="3000396" cy="2357454"/>
          </a:xfrm>
          <a:prstGeom prst="rect">
            <a:avLst/>
          </a:prstGeom>
          <a:noFill/>
        </p:spPr>
      </p:pic>
      <p:pic>
        <p:nvPicPr>
          <p:cNvPr id="35846" name="Picture 6" descr="http://vignette2.wikia.nocookie.net/althistory/images/2/23/Francisco_Javier_Errazuriz_CNS.jpg/revision/latest?cb=20120917185639&amp;path-prefix=es"/>
          <p:cNvPicPr>
            <a:picLocks noChangeAspect="1" noChangeArrowheads="1"/>
          </p:cNvPicPr>
          <p:nvPr/>
        </p:nvPicPr>
        <p:blipFill>
          <a:blip r:embed="rId4" cstate="print"/>
          <a:srcRect/>
          <a:stretch>
            <a:fillRect/>
          </a:stretch>
        </p:blipFill>
        <p:spPr bwMode="auto">
          <a:xfrm>
            <a:off x="6357950" y="4286257"/>
            <a:ext cx="2786050" cy="235745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14290"/>
            <a:ext cx="8715436" cy="1815882"/>
          </a:xfrm>
          <a:prstGeom prst="rect">
            <a:avLst/>
          </a:prstGeom>
        </p:spPr>
        <p:txBody>
          <a:bodyPr wrap="square">
            <a:spAutoFit/>
          </a:bodyPr>
          <a:lstStyle/>
          <a:p>
            <a:pPr algn="just"/>
            <a:r>
              <a:rPr lang="es-ES" sz="2800" dirty="0" smtClean="0">
                <a:latin typeface="Times New Roman" pitchFamily="18" charset="0"/>
                <a:cs typeface="Times New Roman" pitchFamily="18" charset="0"/>
              </a:rPr>
              <a:t>En la elección </a:t>
            </a:r>
            <a:r>
              <a:rPr lang="es-ES" sz="2800" dirty="0" smtClean="0">
                <a:latin typeface="Times New Roman" pitchFamily="18" charset="0"/>
                <a:cs typeface="Times New Roman" pitchFamily="18" charset="0"/>
              </a:rPr>
              <a:t>del </a:t>
            </a:r>
            <a:r>
              <a:rPr lang="es-ES" sz="2800" dirty="0" smtClean="0">
                <a:latin typeface="Times New Roman" pitchFamily="18" charset="0"/>
                <a:cs typeface="Times New Roman" pitchFamily="18" charset="0"/>
              </a:rPr>
              <a:t>14 de diciembre de 1989, triunfó </a:t>
            </a:r>
            <a:r>
              <a:rPr lang="es-ES" sz="2800" b="1" dirty="0" smtClean="0">
                <a:solidFill>
                  <a:srgbClr val="C00000"/>
                </a:solidFill>
                <a:latin typeface="Times New Roman" pitchFamily="18" charset="0"/>
                <a:cs typeface="Times New Roman" pitchFamily="18" charset="0"/>
              </a:rPr>
              <a:t>Patricio Aylwin, </a:t>
            </a:r>
            <a:r>
              <a:rPr lang="es-ES" sz="2800" dirty="0" smtClean="0">
                <a:latin typeface="Times New Roman" pitchFamily="18" charset="0"/>
                <a:cs typeface="Times New Roman" pitchFamily="18" charset="0"/>
              </a:rPr>
              <a:t>quien obtuvo el 55% de los votos, contra el </a:t>
            </a:r>
            <a:r>
              <a:rPr lang="es-ES" sz="2800" dirty="0" smtClean="0">
                <a:latin typeface="Times New Roman" pitchFamily="18" charset="0"/>
                <a:cs typeface="Times New Roman" pitchFamily="18" charset="0"/>
              </a:rPr>
              <a:t>29% de </a:t>
            </a:r>
            <a:r>
              <a:rPr lang="es-ES" sz="2800" b="1" dirty="0" smtClean="0">
                <a:solidFill>
                  <a:srgbClr val="C00000"/>
                </a:solidFill>
                <a:latin typeface="Times New Roman" pitchFamily="18" charset="0"/>
                <a:cs typeface="Times New Roman" pitchFamily="18" charset="0"/>
              </a:rPr>
              <a:t>Hernán </a:t>
            </a:r>
            <a:r>
              <a:rPr lang="es-ES" sz="2800" b="1" dirty="0" err="1" smtClean="0">
                <a:solidFill>
                  <a:srgbClr val="C00000"/>
                </a:solidFill>
                <a:latin typeface="Times New Roman" pitchFamily="18" charset="0"/>
                <a:cs typeface="Times New Roman" pitchFamily="18" charset="0"/>
              </a:rPr>
              <a:t>Büchi</a:t>
            </a:r>
            <a:r>
              <a:rPr lang="es-ES" sz="2800" b="1" dirty="0" smtClean="0">
                <a:solidFill>
                  <a:srgbClr val="C00000"/>
                </a:solidFill>
                <a:latin typeface="Times New Roman" pitchFamily="18" charset="0"/>
                <a:cs typeface="Times New Roman" pitchFamily="18" charset="0"/>
              </a:rPr>
              <a:t> </a:t>
            </a:r>
            <a:r>
              <a:rPr lang="es-ES" sz="2800" dirty="0" smtClean="0">
                <a:latin typeface="Times New Roman" pitchFamily="18" charset="0"/>
                <a:cs typeface="Times New Roman" pitchFamily="18" charset="0"/>
              </a:rPr>
              <a:t>y el 15% de </a:t>
            </a:r>
            <a:r>
              <a:rPr lang="es-ES" sz="2800" b="1" dirty="0" err="1" smtClean="0">
                <a:solidFill>
                  <a:srgbClr val="C00000"/>
                </a:solidFill>
                <a:latin typeface="Times New Roman" pitchFamily="18" charset="0"/>
                <a:cs typeface="Times New Roman" pitchFamily="18" charset="0"/>
              </a:rPr>
              <a:t>Errázuriz</a:t>
            </a:r>
            <a:r>
              <a:rPr lang="es-ES" sz="2800" b="1" dirty="0" smtClean="0">
                <a:solidFill>
                  <a:srgbClr val="C00000"/>
                </a:solidFill>
                <a:latin typeface="Times New Roman" pitchFamily="18" charset="0"/>
                <a:cs typeface="Times New Roman" pitchFamily="18" charset="0"/>
              </a:rPr>
              <a:t>.</a:t>
            </a:r>
            <a:endParaRPr lang="es-CL" sz="2800" b="1" dirty="0" smtClean="0">
              <a:solidFill>
                <a:srgbClr val="C00000"/>
              </a:solidFill>
              <a:latin typeface="Times New Roman" pitchFamily="18" charset="0"/>
              <a:cs typeface="Times New Roman" pitchFamily="18" charset="0"/>
            </a:endParaRPr>
          </a:p>
          <a:p>
            <a:pPr algn="just"/>
            <a:r>
              <a:rPr lang="es-ES" sz="2800" dirty="0" smtClean="0">
                <a:latin typeface="Times New Roman" pitchFamily="18" charset="0"/>
                <a:cs typeface="Times New Roman" pitchFamily="18" charset="0"/>
              </a:rPr>
              <a:t>En marzo de 1990, Patricio Aylwin juró como </a:t>
            </a:r>
            <a:r>
              <a:rPr lang="es-ES" sz="2800" smtClean="0">
                <a:latin typeface="Times New Roman" pitchFamily="18" charset="0"/>
                <a:cs typeface="Times New Roman" pitchFamily="18" charset="0"/>
              </a:rPr>
              <a:t>Presidente </a:t>
            </a:r>
            <a:r>
              <a:rPr lang="es-ES" sz="2800" smtClean="0">
                <a:latin typeface="Times New Roman" pitchFamily="18" charset="0"/>
                <a:cs typeface="Times New Roman" pitchFamily="18" charset="0"/>
              </a:rPr>
              <a:t>.</a:t>
            </a:r>
            <a:endParaRPr lang="es-ES" sz="2800" dirty="0" smtClean="0">
              <a:latin typeface="Times New Roman" pitchFamily="18" charset="0"/>
              <a:cs typeface="Times New Roman" pitchFamily="18" charset="0"/>
            </a:endParaRPr>
          </a:p>
        </p:txBody>
      </p:sp>
      <p:pic>
        <p:nvPicPr>
          <p:cNvPr id="34820" name="Picture 4" descr="http://2.bp.blogspot.com/_qfoqiWG574o/TTMI214DrDI/AAAAAAAANCU/dQIN1kxYEoo/s1600/elecciones89.PNG"/>
          <p:cNvPicPr>
            <a:picLocks noChangeAspect="1" noChangeArrowheads="1"/>
          </p:cNvPicPr>
          <p:nvPr/>
        </p:nvPicPr>
        <p:blipFill>
          <a:blip r:embed="rId2" cstate="print"/>
          <a:srcRect/>
          <a:stretch>
            <a:fillRect/>
          </a:stretch>
        </p:blipFill>
        <p:spPr bwMode="auto">
          <a:xfrm>
            <a:off x="357158" y="2071678"/>
            <a:ext cx="8501090" cy="457203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428604"/>
            <a:ext cx="5929354" cy="6001643"/>
          </a:xfrm>
          <a:prstGeom prst="rect">
            <a:avLst/>
          </a:prstGeom>
        </p:spPr>
        <p:txBody>
          <a:bodyPr wrap="square">
            <a:spAutoFit/>
          </a:bodyPr>
          <a:lstStyle/>
          <a:p>
            <a:pPr algn="just"/>
            <a:r>
              <a:rPr lang="es-CL" sz="3200" dirty="0" smtClean="0">
                <a:latin typeface="Times New Roman" pitchFamily="18" charset="0"/>
                <a:cs typeface="Times New Roman" pitchFamily="18" charset="0"/>
              </a:rPr>
              <a:t>-La </a:t>
            </a:r>
            <a:r>
              <a:rPr lang="es-CL" sz="3200" b="1" dirty="0" smtClean="0">
                <a:solidFill>
                  <a:srgbClr val="C00000"/>
                </a:solidFill>
                <a:latin typeface="Times New Roman" pitchFamily="18" charset="0"/>
                <a:cs typeface="Times New Roman" pitchFamily="18" charset="0"/>
              </a:rPr>
              <a:t>negociación colectiva</a:t>
            </a:r>
            <a:r>
              <a:rPr lang="es-CL" sz="3200" dirty="0" smtClean="0">
                <a:latin typeface="Times New Roman" pitchFamily="18" charset="0"/>
                <a:cs typeface="Times New Roman" pitchFamily="18" charset="0"/>
              </a:rPr>
              <a:t> es aquella que se realiza entre los trabajadores de una empresa, normalmente (aunque no siempre) reunidos a través de un </a:t>
            </a:r>
            <a:r>
              <a:rPr lang="es-CL" sz="3200" b="1" dirty="0" smtClean="0">
                <a:solidFill>
                  <a:srgbClr val="C00000"/>
                </a:solidFill>
                <a:latin typeface="Times New Roman" pitchFamily="18" charset="0"/>
                <a:cs typeface="Times New Roman" pitchFamily="18" charset="0"/>
                <a:hlinkClick r:id="rId2" tooltip="Sindicato"/>
              </a:rPr>
              <a:t>sindicato</a:t>
            </a:r>
            <a:r>
              <a:rPr lang="es-CL" sz="3200" dirty="0" smtClean="0">
                <a:latin typeface="Times New Roman" pitchFamily="18" charset="0"/>
                <a:cs typeface="Times New Roman" pitchFamily="18" charset="0"/>
              </a:rPr>
              <a:t> o grupo de sindicatos y la empresa o representantes de empresas del sector. </a:t>
            </a:r>
          </a:p>
          <a:p>
            <a:pPr algn="just"/>
            <a:r>
              <a:rPr lang="es-CL" sz="3200" dirty="0" smtClean="0">
                <a:latin typeface="Times New Roman" pitchFamily="18" charset="0"/>
                <a:cs typeface="Times New Roman" pitchFamily="18" charset="0"/>
              </a:rPr>
              <a:t>-La </a:t>
            </a:r>
            <a:r>
              <a:rPr lang="es-CL" sz="3200" b="1" dirty="0" smtClean="0">
                <a:solidFill>
                  <a:srgbClr val="C00000"/>
                </a:solidFill>
                <a:latin typeface="Times New Roman" pitchFamily="18" charset="0"/>
                <a:cs typeface="Times New Roman" pitchFamily="18" charset="0"/>
              </a:rPr>
              <a:t>finalidad</a:t>
            </a:r>
            <a:r>
              <a:rPr lang="es-CL" sz="3200" dirty="0" smtClean="0">
                <a:latin typeface="Times New Roman" pitchFamily="18" charset="0"/>
                <a:cs typeface="Times New Roman" pitchFamily="18" charset="0"/>
              </a:rPr>
              <a:t> es llegar a un acuerdo en cuanto a las condiciones laborales  de los trabajadores</a:t>
            </a:r>
            <a:r>
              <a:rPr lang="es-CL" sz="2800" dirty="0" smtClean="0">
                <a:latin typeface="Times New Roman" pitchFamily="18" charset="0"/>
                <a:cs typeface="Times New Roman" pitchFamily="18" charset="0"/>
              </a:rPr>
              <a:t>.</a:t>
            </a:r>
            <a:endParaRPr lang="es-CL" sz="2800" dirty="0">
              <a:latin typeface="Times New Roman" pitchFamily="18" charset="0"/>
              <a:cs typeface="Times New Roman" pitchFamily="18" charset="0"/>
            </a:endParaRPr>
          </a:p>
        </p:txBody>
      </p:sp>
      <p:sp>
        <p:nvSpPr>
          <p:cNvPr id="14338" name="AutoShape 2" descr="Resultado de imagen para negociacion colecti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14340" name="Picture 4" descr="http://www.larioja.org/empleados/es/negociacion-colectiva.ficheros/654588-fotolia_reunion.jpg?width=174&amp;height=195"/>
          <p:cNvPicPr>
            <a:picLocks noChangeAspect="1" noChangeArrowheads="1"/>
          </p:cNvPicPr>
          <p:nvPr/>
        </p:nvPicPr>
        <p:blipFill>
          <a:blip r:embed="rId3" cstate="print"/>
          <a:srcRect/>
          <a:stretch>
            <a:fillRect/>
          </a:stretch>
        </p:blipFill>
        <p:spPr bwMode="auto">
          <a:xfrm>
            <a:off x="7000892" y="1357298"/>
            <a:ext cx="1657350" cy="1857376"/>
          </a:xfrm>
          <a:prstGeom prst="rect">
            <a:avLst/>
          </a:prstGeom>
          <a:noFill/>
        </p:spPr>
      </p:pic>
      <p:pic>
        <p:nvPicPr>
          <p:cNvPr id="14342" name="Picture 6" descr="http://www.abogadosbabicalzado.es/wp-content/uploads/2011/07/negociacion-colectiva.jpg"/>
          <p:cNvPicPr>
            <a:picLocks noChangeAspect="1" noChangeArrowheads="1"/>
          </p:cNvPicPr>
          <p:nvPr/>
        </p:nvPicPr>
        <p:blipFill>
          <a:blip r:embed="rId4" cstate="print"/>
          <a:srcRect/>
          <a:stretch>
            <a:fillRect/>
          </a:stretch>
        </p:blipFill>
        <p:spPr bwMode="auto">
          <a:xfrm>
            <a:off x="6929454" y="3571876"/>
            <a:ext cx="2000232" cy="192404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mage.slidesharecdn.com/pliegodereclamos-110202161151-phpapp01/95/pliego-de-reclamos-10-728.jpg?cb=1296663142"/>
          <p:cNvPicPr>
            <a:picLocks noChangeAspect="1" noChangeArrowheads="1"/>
          </p:cNvPicPr>
          <p:nvPr/>
        </p:nvPicPr>
        <p:blipFill>
          <a:blip r:embed="rId2" cstate="print"/>
          <a:srcRect/>
          <a:stretch>
            <a:fillRect/>
          </a:stretch>
        </p:blipFill>
        <p:spPr bwMode="auto">
          <a:xfrm>
            <a:off x="285720" y="428604"/>
            <a:ext cx="8429684" cy="600079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mage.slidesharecdn.com/yajaidalaboralii-110707102417-phpapp01/95/negociacin-colectiva-19-728.jpg?cb=1310034388"/>
          <p:cNvPicPr>
            <a:picLocks noChangeAspect="1" noChangeArrowheads="1"/>
          </p:cNvPicPr>
          <p:nvPr/>
        </p:nvPicPr>
        <p:blipFill>
          <a:blip r:embed="rId2" cstate="print"/>
          <a:srcRect/>
          <a:stretch>
            <a:fillRect/>
          </a:stretch>
        </p:blipFill>
        <p:spPr bwMode="auto">
          <a:xfrm>
            <a:off x="357158" y="357166"/>
            <a:ext cx="8358246" cy="614366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image.slidesharecdn.com/yajaidalaboralii-110707102417-phpapp01/95/negociacin-colectiva-3-728.jpg?cb=1310034388"/>
          <p:cNvPicPr>
            <a:picLocks noChangeAspect="1" noChangeArrowheads="1"/>
          </p:cNvPicPr>
          <p:nvPr/>
        </p:nvPicPr>
        <p:blipFill>
          <a:blip r:embed="rId2" cstate="print"/>
          <a:srcRect/>
          <a:stretch>
            <a:fillRect/>
          </a:stretch>
        </p:blipFill>
        <p:spPr bwMode="auto">
          <a:xfrm>
            <a:off x="428596" y="357166"/>
            <a:ext cx="8358214" cy="607223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285728"/>
            <a:ext cx="8143932" cy="6186309"/>
          </a:xfrm>
          <a:prstGeom prst="rect">
            <a:avLst/>
          </a:prstGeom>
          <a:noFill/>
        </p:spPr>
        <p:txBody>
          <a:bodyPr wrap="square" rtlCol="0">
            <a:spAutoFit/>
          </a:bodyPr>
          <a:lstStyle/>
          <a:p>
            <a:pPr algn="just"/>
            <a:r>
              <a:rPr lang="es-CL" dirty="0" smtClean="0"/>
              <a:t>-</a:t>
            </a:r>
            <a:r>
              <a:rPr lang="es-CL" sz="3600" dirty="0" smtClean="0">
                <a:latin typeface="Times New Roman" pitchFamily="18" charset="0"/>
                <a:cs typeface="Times New Roman" pitchFamily="18" charset="0"/>
              </a:rPr>
              <a:t>La negociación quedó circunscrita  a cada empresa y se prohibió la negociación por área de </a:t>
            </a:r>
            <a:r>
              <a:rPr lang="es-CL" sz="3600" dirty="0" smtClean="0">
                <a:latin typeface="Times New Roman" pitchFamily="18" charset="0"/>
                <a:cs typeface="Times New Roman" pitchFamily="18" charset="0"/>
              </a:rPr>
              <a:t>actividad.</a:t>
            </a:r>
            <a:endParaRPr lang="es-CL" sz="3600" dirty="0" smtClean="0">
              <a:latin typeface="Times New Roman" pitchFamily="18" charset="0"/>
              <a:cs typeface="Times New Roman" pitchFamily="18" charset="0"/>
            </a:endParaRPr>
          </a:p>
          <a:p>
            <a:pPr algn="just"/>
            <a:endParaRPr lang="es-CL" sz="3600" dirty="0" smtClean="0">
              <a:latin typeface="Times New Roman" pitchFamily="18" charset="0"/>
              <a:cs typeface="Times New Roman" pitchFamily="18" charset="0"/>
            </a:endParaRPr>
          </a:p>
          <a:p>
            <a:pPr algn="just"/>
            <a:r>
              <a:rPr lang="es-CL" sz="3600" dirty="0" smtClean="0">
                <a:latin typeface="Times New Roman" pitchFamily="18" charset="0"/>
                <a:cs typeface="Times New Roman" pitchFamily="18" charset="0"/>
              </a:rPr>
              <a:t>-Si existe  desacuerdo insuperable entre  las partes se podría ir a huelga u arbitraje </a:t>
            </a:r>
            <a:r>
              <a:rPr lang="es-CL" sz="3600" dirty="0" smtClean="0">
                <a:latin typeface="Times New Roman" pitchFamily="18" charset="0"/>
                <a:cs typeface="Times New Roman" pitchFamily="18" charset="0"/>
              </a:rPr>
              <a:t>obligatorio.</a:t>
            </a:r>
            <a:endParaRPr lang="es-CL" sz="3600" dirty="0" smtClean="0">
              <a:latin typeface="Times New Roman" pitchFamily="18" charset="0"/>
              <a:cs typeface="Times New Roman" pitchFamily="18" charset="0"/>
            </a:endParaRPr>
          </a:p>
          <a:p>
            <a:pPr algn="just"/>
            <a:endParaRPr lang="es-CL" sz="3600" dirty="0" smtClean="0">
              <a:latin typeface="Times New Roman" pitchFamily="18" charset="0"/>
              <a:cs typeface="Times New Roman" pitchFamily="18" charset="0"/>
            </a:endParaRPr>
          </a:p>
          <a:p>
            <a:pPr algn="just"/>
            <a:r>
              <a:rPr lang="es-CL" sz="3600" dirty="0" smtClean="0">
                <a:latin typeface="Times New Roman" pitchFamily="18" charset="0"/>
                <a:cs typeface="Times New Roman" pitchFamily="18" charset="0"/>
              </a:rPr>
              <a:t>-Si la huelga durara más de 60 días el empleador podría contratar  a </a:t>
            </a:r>
            <a:r>
              <a:rPr lang="es-CL" sz="3600" dirty="0" smtClean="0">
                <a:latin typeface="Times New Roman" pitchFamily="18" charset="0"/>
                <a:cs typeface="Times New Roman" pitchFamily="18" charset="0"/>
              </a:rPr>
              <a:t>obreros </a:t>
            </a:r>
            <a:r>
              <a:rPr lang="es-CL" sz="3600" dirty="0" smtClean="0">
                <a:latin typeface="Times New Roman" pitchFamily="18" charset="0"/>
                <a:cs typeface="Times New Roman" pitchFamily="18" charset="0"/>
              </a:rPr>
              <a:t>que reemplazasen a los </a:t>
            </a:r>
            <a:r>
              <a:rPr lang="es-CL" sz="3600" dirty="0" smtClean="0">
                <a:latin typeface="Times New Roman" pitchFamily="18" charset="0"/>
                <a:cs typeface="Times New Roman" pitchFamily="18" charset="0"/>
              </a:rPr>
              <a:t>huelguistas.</a:t>
            </a:r>
            <a:endParaRPr lang="es-CL"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428604"/>
            <a:ext cx="7643898" cy="646331"/>
          </a:xfrm>
          <a:prstGeom prst="rect">
            <a:avLst/>
          </a:prstGeom>
          <a:noFill/>
        </p:spPr>
        <p:txBody>
          <a:bodyPr wrap="square" rtlCol="0">
            <a:spAutoFit/>
          </a:bodyPr>
          <a:lstStyle/>
          <a:p>
            <a:r>
              <a:rPr lang="es-CL" sz="3600" b="1" dirty="0" smtClean="0">
                <a:solidFill>
                  <a:srgbClr val="C00000"/>
                </a:solidFill>
                <a:latin typeface="Times New Roman" pitchFamily="18" charset="0"/>
                <a:cs typeface="Times New Roman" pitchFamily="18" charset="0"/>
              </a:rPr>
              <a:t>REFORMAS PREVISIONALES</a:t>
            </a:r>
            <a:endParaRPr lang="es-CL" sz="3600" b="1" dirty="0">
              <a:solidFill>
                <a:srgbClr val="C00000"/>
              </a:solidFill>
              <a:latin typeface="Times New Roman" pitchFamily="18" charset="0"/>
              <a:cs typeface="Times New Roman" pitchFamily="18" charset="0"/>
            </a:endParaRPr>
          </a:p>
        </p:txBody>
      </p:sp>
      <p:sp>
        <p:nvSpPr>
          <p:cNvPr id="3" name="2 CuadroTexto"/>
          <p:cNvSpPr txBox="1"/>
          <p:nvPr/>
        </p:nvSpPr>
        <p:spPr>
          <a:xfrm>
            <a:off x="357158" y="1643050"/>
            <a:ext cx="8501122" cy="3539430"/>
          </a:xfrm>
          <a:prstGeom prst="rect">
            <a:avLst/>
          </a:prstGeom>
          <a:noFill/>
        </p:spPr>
        <p:txBody>
          <a:bodyPr wrap="square" rtlCol="0">
            <a:spAutoFit/>
          </a:bodyPr>
          <a:lstStyle/>
          <a:p>
            <a:r>
              <a:rPr lang="es-CL" b="1" dirty="0" smtClean="0">
                <a:solidFill>
                  <a:srgbClr val="C00000"/>
                </a:solidFill>
              </a:rPr>
              <a:t>-</a:t>
            </a:r>
            <a:r>
              <a:rPr lang="es-CL" sz="3200" b="1" dirty="0" smtClean="0">
                <a:solidFill>
                  <a:srgbClr val="C00000"/>
                </a:solidFill>
              </a:rPr>
              <a:t>Antes: </a:t>
            </a:r>
            <a:r>
              <a:rPr lang="es-CL" sz="3200" b="1" dirty="0" smtClean="0"/>
              <a:t>los </a:t>
            </a:r>
            <a:r>
              <a:rPr lang="es-CL" sz="3200" b="1" dirty="0" smtClean="0"/>
              <a:t>trabajadores activos financiaban a los </a:t>
            </a:r>
            <a:r>
              <a:rPr lang="es-CL" sz="3200" b="1" dirty="0" smtClean="0"/>
              <a:t>pasivos.</a:t>
            </a:r>
            <a:endParaRPr lang="es-CL" sz="3200" b="1" dirty="0" smtClean="0"/>
          </a:p>
          <a:p>
            <a:r>
              <a:rPr lang="es-CL" sz="3200" b="1" dirty="0" smtClean="0"/>
              <a:t>-Instituciones: a) </a:t>
            </a:r>
            <a:r>
              <a:rPr lang="es-CL" sz="3200" b="1" dirty="0" smtClean="0">
                <a:solidFill>
                  <a:srgbClr val="C00000"/>
                </a:solidFill>
              </a:rPr>
              <a:t>Servicio de Seguro  Social   </a:t>
            </a:r>
          </a:p>
          <a:p>
            <a:r>
              <a:rPr lang="es-CL" sz="3200" b="1" dirty="0" smtClean="0"/>
              <a:t>                         b) </a:t>
            </a:r>
            <a:r>
              <a:rPr lang="es-CL" sz="3200" b="1" dirty="0" smtClean="0">
                <a:solidFill>
                  <a:srgbClr val="C00000"/>
                </a:solidFill>
              </a:rPr>
              <a:t>Caja de Previsión de Empleados Particulares</a:t>
            </a:r>
          </a:p>
          <a:p>
            <a:r>
              <a:rPr lang="es-CL" sz="3200" b="1" dirty="0" smtClean="0"/>
              <a:t>	                C) </a:t>
            </a:r>
            <a:r>
              <a:rPr lang="es-CL" sz="3200" b="1" dirty="0" smtClean="0">
                <a:solidFill>
                  <a:srgbClr val="C00000"/>
                </a:solidFill>
              </a:rPr>
              <a:t>Caja Nacional de Empleados Públicos y Periodistas </a:t>
            </a:r>
            <a:endParaRPr lang="es-CL" sz="3200" b="1"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214282" y="285728"/>
            <a:ext cx="850112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es-ES" sz="32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Ahora </a:t>
            </a:r>
          </a:p>
          <a:p>
            <a:pPr marL="0" marR="0" lvl="0" indent="228600" algn="just" defTabSz="914400" rtl="0" eaLnBrk="1" fontAlgn="base" latinLnBrk="0" hangingPunct="1">
              <a:lnSpc>
                <a:spcPct val="100000"/>
              </a:lnSpc>
              <a:spcBef>
                <a:spcPct val="0"/>
              </a:spcBef>
              <a:spcAft>
                <a:spcPct val="0"/>
              </a:spcAft>
              <a:buClrTx/>
              <a:buSzTx/>
              <a:buFontTx/>
              <a:buNone/>
              <a:tabLst/>
            </a:pPr>
            <a:r>
              <a:rPr kumimoji="0" lang="es-ES" sz="32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El D.L. nº 3500 de 1980, </a:t>
            </a:r>
            <a:r>
              <a:rPr kumimoji="0" lang="es-E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reemplazó el antiguo régimen de reparto por un </a:t>
            </a:r>
            <a:r>
              <a:rPr kumimoji="0" lang="es-ES" sz="32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sistema de pensiones</a:t>
            </a:r>
            <a:r>
              <a:rPr kumimoji="0" lang="es-ES" sz="32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a:t>
            </a:r>
            <a:r>
              <a:rPr kumimoji="0" lang="es-E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en que los beneficios que obtenían los afiliados estaban relacionados con los esfuerzos que realizaban como cotizantes durante su vida laboral activa.</a:t>
            </a:r>
            <a:endParaRPr kumimoji="0" lang="es-CL"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195" name="Picture 3" descr="ISAPRES"/>
          <p:cNvPicPr>
            <a:picLocks noChangeAspect="1" noChangeArrowheads="1"/>
          </p:cNvPicPr>
          <p:nvPr/>
        </p:nvPicPr>
        <p:blipFill>
          <a:blip r:embed="rId2" cstate="print"/>
          <a:srcRect/>
          <a:stretch>
            <a:fillRect/>
          </a:stretch>
        </p:blipFill>
        <p:spPr bwMode="auto">
          <a:xfrm>
            <a:off x="285720" y="3929066"/>
            <a:ext cx="3786214" cy="2643206"/>
          </a:xfrm>
          <a:prstGeom prst="rect">
            <a:avLst/>
          </a:prstGeom>
          <a:noFill/>
        </p:spPr>
      </p:pic>
      <p:pic>
        <p:nvPicPr>
          <p:cNvPr id="8197" name="Picture 5" descr="http://s3-eu-west-1.amazonaws.com/rankia/images/valoraciones/0024/2289/Comparativa-AFPs-Capital-Habitat-Modelo-Planvital-Provida.jpg?1468519642"/>
          <p:cNvPicPr>
            <a:picLocks noChangeAspect="1" noChangeArrowheads="1"/>
          </p:cNvPicPr>
          <p:nvPr/>
        </p:nvPicPr>
        <p:blipFill>
          <a:blip r:embed="rId3" cstate="print"/>
          <a:srcRect/>
          <a:stretch>
            <a:fillRect/>
          </a:stretch>
        </p:blipFill>
        <p:spPr bwMode="auto">
          <a:xfrm>
            <a:off x="4214810" y="3500438"/>
            <a:ext cx="4572032" cy="314324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295</TotalTime>
  <Words>1081</Words>
  <Application>Microsoft Office PowerPoint</Application>
  <PresentationFormat>Presentación en pantalla (4:3)</PresentationFormat>
  <Paragraphs>73</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Viajes</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vector>
  </TitlesOfParts>
  <Company>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 Ines</dc:creator>
  <cp:lastModifiedBy>PACKARD BELL</cp:lastModifiedBy>
  <cp:revision>33</cp:revision>
  <dcterms:created xsi:type="dcterms:W3CDTF">2012-04-08T18:03:08Z</dcterms:created>
  <dcterms:modified xsi:type="dcterms:W3CDTF">2016-08-16T21:57:30Z</dcterms:modified>
</cp:coreProperties>
</file>