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72" r:id="rId8"/>
    <p:sldId id="262" r:id="rId9"/>
    <p:sldId id="263" r:id="rId10"/>
    <p:sldId id="264" r:id="rId11"/>
    <p:sldId id="265" r:id="rId12"/>
    <p:sldId id="266" r:id="rId13"/>
    <p:sldId id="267" r:id="rId14"/>
    <p:sldId id="268" r:id="rId15"/>
    <p:sldId id="269" r:id="rId16"/>
    <p:sldId id="273" r:id="rId17"/>
    <p:sldId id="270" r:id="rId18"/>
    <p:sldId id="271" r:id="rId19"/>
    <p:sldId id="275" r:id="rId20"/>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43" d="100"/>
          <a:sy n="43" d="100"/>
        </p:scale>
        <p:origin x="-2120" y="-8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2"/>
      </p:bgRef>
    </p:bg>
    <p:spTree>
      <p:nvGrpSpPr>
        <p:cNvPr id="1" name=""/>
        <p:cNvGrpSpPr/>
        <p:nvPr/>
      </p:nvGrpSpPr>
      <p:grpSpPr>
        <a:xfrm>
          <a:off x="0" y="0"/>
          <a:ext cx="0" cy="0"/>
          <a:chOff x="0" y="0"/>
          <a:chExt cx="0" cy="0"/>
        </a:xfrm>
      </p:grpSpPr>
      <p:sp>
        <p:nvSpPr>
          <p:cNvPr id="15" name="14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Rectángulo"/>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Subtítulo"/>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p:txBody>
          <a:bodyPr/>
          <a:lstStyle/>
          <a:p>
            <a:fld id="{EE197AEE-FBD8-4E6D-A559-AC6661A85C2D}" type="datetimeFigureOut">
              <a:rPr lang="es-CL" smtClean="0"/>
              <a:pPr/>
              <a:t>29-07-13</a:t>
            </a:fld>
            <a:endParaRPr lang="es-CL"/>
          </a:p>
        </p:txBody>
      </p:sp>
      <p:sp>
        <p:nvSpPr>
          <p:cNvPr id="17" name="16 Marcador de pie de página"/>
          <p:cNvSpPr>
            <a:spLocks noGrp="1"/>
          </p:cNvSpPr>
          <p:nvPr>
            <p:ph type="ftr" sz="quarter" idx="11"/>
          </p:nvPr>
        </p:nvSpPr>
        <p:spPr/>
        <p:txBody>
          <a:bodyPr/>
          <a:lstStyle/>
          <a:p>
            <a:endParaRPr lang="es-CL"/>
          </a:p>
        </p:txBody>
      </p:sp>
      <p:sp>
        <p:nvSpPr>
          <p:cNvPr id="7" name="6 Conector recto"/>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Rectángulo"/>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Elipse"/>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Elipse"/>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Marcador de número de diapositiva"/>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847A89A-6F12-41F4-8ABF-3036214B7F6B}" type="slidenum">
              <a:rPr lang="es-CL" smtClean="0"/>
              <a:pPr/>
              <a:t>‹Nr.›</a:t>
            </a:fld>
            <a:endParaRPr lang="es-CL"/>
          </a:p>
        </p:txBody>
      </p:sp>
      <p:sp>
        <p:nvSpPr>
          <p:cNvPr id="8" name="7 Título"/>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EE197AEE-FBD8-4E6D-A559-AC6661A85C2D}" type="datetimeFigureOut">
              <a:rPr lang="es-CL" smtClean="0"/>
              <a:pPr/>
              <a:t>29-07-13</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B847A89A-6F12-41F4-8ABF-3036214B7F6B}" type="slidenum">
              <a:rPr lang="es-CL" smtClean="0"/>
              <a:pPr/>
              <a:t>‹Nr.›</a:t>
            </a:fld>
            <a:endParaRPr lang="es-CL"/>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bg>
      <p:bgRef idx="1001">
        <a:schemeClr val="bg2"/>
      </p:bgRef>
    </p:bg>
    <p:spTree>
      <p:nvGrpSpPr>
        <p:cNvPr id="1" name=""/>
        <p:cNvGrpSpPr/>
        <p:nvPr/>
      </p:nvGrpSpPr>
      <p:grpSpPr>
        <a:xfrm>
          <a:off x="0" y="0"/>
          <a:ext cx="0" cy="0"/>
          <a:chOff x="0" y="0"/>
          <a:chExt cx="0" cy="0"/>
        </a:xfrm>
      </p:grpSpPr>
      <p:sp>
        <p:nvSpPr>
          <p:cNvPr id="7" name="6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Rectángulo"/>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Rectángulo"/>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Rectángulo"/>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Rectángulo"/>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Conector recto"/>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13 Elipse"/>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Elipse"/>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Marcador de número de diapositiva"/>
          <p:cNvSpPr>
            <a:spLocks noGrp="1"/>
          </p:cNvSpPr>
          <p:nvPr>
            <p:ph type="sldNum" sz="quarter" idx="12"/>
          </p:nvPr>
        </p:nvSpPr>
        <p:spPr>
          <a:xfrm>
            <a:off x="6915912" y="3009901"/>
            <a:ext cx="457200" cy="441325"/>
          </a:xfrm>
        </p:spPr>
        <p:txBody>
          <a:bodyPr/>
          <a:lstStyle/>
          <a:p>
            <a:fld id="{B847A89A-6F12-41F4-8ABF-3036214B7F6B}" type="slidenum">
              <a:rPr lang="es-CL" smtClean="0"/>
              <a:pPr/>
              <a:t>‹Nr.›</a:t>
            </a:fld>
            <a:endParaRPr lang="es-CL"/>
          </a:p>
        </p:txBody>
      </p:sp>
      <p:sp>
        <p:nvSpPr>
          <p:cNvPr id="3" name="2 Marcador de texto vertical"/>
          <p:cNvSpPr>
            <a:spLocks noGrp="1"/>
          </p:cNvSpPr>
          <p:nvPr>
            <p:ph type="body" orient="vert" idx="1"/>
          </p:nvPr>
        </p:nvSpPr>
        <p:spPr>
          <a:xfrm>
            <a:off x="304800" y="304800"/>
            <a:ext cx="6553200" cy="5821366"/>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EE197AEE-FBD8-4E6D-A559-AC6661A85C2D}" type="datetimeFigureOut">
              <a:rPr lang="es-CL" smtClean="0"/>
              <a:pPr/>
              <a:t>29-07-13</a:t>
            </a:fld>
            <a:endParaRPr lang="es-CL"/>
          </a:p>
        </p:txBody>
      </p:sp>
      <p:sp>
        <p:nvSpPr>
          <p:cNvPr id="5" name="4 Marcador de pie de página"/>
          <p:cNvSpPr>
            <a:spLocks noGrp="1"/>
          </p:cNvSpPr>
          <p:nvPr>
            <p:ph type="ftr" sz="quarter" idx="11"/>
          </p:nvPr>
        </p:nvSpPr>
        <p:spPr/>
        <p:txBody>
          <a:bodyPr/>
          <a:lstStyle/>
          <a:p>
            <a:endParaRPr lang="es-CL"/>
          </a:p>
        </p:txBody>
      </p:sp>
      <p:sp>
        <p:nvSpPr>
          <p:cNvPr id="2" name="1 Título vertical"/>
          <p:cNvSpPr>
            <a:spLocks noGrp="1"/>
          </p:cNvSpPr>
          <p:nvPr>
            <p:ph type="title" orient="vert"/>
          </p:nvPr>
        </p:nvSpPr>
        <p:spPr>
          <a:xfrm>
            <a:off x="7391400" y="304801"/>
            <a:ext cx="1447800" cy="5851525"/>
          </a:xfrm>
        </p:spPr>
        <p:txBody>
          <a:bodyPr vert="eaVert"/>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solidFill>
                  <a:schemeClr val="accent3">
                    <a:shade val="75000"/>
                  </a:schemeClr>
                </a:solidFill>
              </a:defRPr>
            </a:lvl1p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fld id="{EE197AEE-FBD8-4E6D-A559-AC6661A85C2D}" type="datetimeFigureOut">
              <a:rPr lang="es-CL" smtClean="0"/>
              <a:pPr/>
              <a:t>29-07-13</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a:xfrm>
            <a:off x="4361688" y="1026372"/>
            <a:ext cx="457200" cy="441325"/>
          </a:xfrm>
        </p:spPr>
        <p:txBody>
          <a:bodyPr/>
          <a:lstStyle/>
          <a:p>
            <a:fld id="{B847A89A-6F12-41F4-8ABF-3036214B7F6B}" type="slidenum">
              <a:rPr lang="es-CL" smtClean="0"/>
              <a:pPr/>
              <a:t>‹Nr.›</a:t>
            </a:fld>
            <a:endParaRPr lang="es-CL"/>
          </a:p>
        </p:txBody>
      </p:sp>
      <p:sp>
        <p:nvSpPr>
          <p:cNvPr id="8" name="7 Marcador de contenido"/>
          <p:cNvSpPr>
            <a:spLocks noGrp="1"/>
          </p:cNvSpPr>
          <p:nvPr>
            <p:ph sz="quarter" idx="1"/>
          </p:nvPr>
        </p:nvSpPr>
        <p:spPr>
          <a:xfrm>
            <a:off x="301752" y="1527048"/>
            <a:ext cx="850392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1"/>
      </p:bgRef>
    </p:bg>
    <p:spTree>
      <p:nvGrpSpPr>
        <p:cNvPr id="1" name=""/>
        <p:cNvGrpSpPr/>
        <p:nvPr/>
      </p:nvGrpSpPr>
      <p:grpSpPr>
        <a:xfrm>
          <a:off x="0" y="0"/>
          <a:ext cx="0" cy="0"/>
          <a:chOff x="0" y="0"/>
          <a:chExt cx="0" cy="0"/>
        </a:xfrm>
      </p:grpSpPr>
      <p:sp>
        <p:nvSpPr>
          <p:cNvPr id="17" name="16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Rectángulo"/>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Marcador de texto"/>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13" name="12 Rectángulo"/>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Rectángulo"/>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4 Marcador de pie de página"/>
          <p:cNvSpPr>
            <a:spLocks noGrp="1"/>
          </p:cNvSpPr>
          <p:nvPr>
            <p:ph type="ftr" sz="quarter" idx="11"/>
          </p:nvPr>
        </p:nvSpPr>
        <p:spPr/>
        <p:txBody>
          <a:bodyPr/>
          <a:lstStyle/>
          <a:p>
            <a:endParaRPr lang="es-CL"/>
          </a:p>
        </p:txBody>
      </p:sp>
      <p:sp>
        <p:nvSpPr>
          <p:cNvPr id="4" name="3 Marcador de fecha"/>
          <p:cNvSpPr>
            <a:spLocks noGrp="1"/>
          </p:cNvSpPr>
          <p:nvPr>
            <p:ph type="dt" sz="half" idx="10"/>
          </p:nvPr>
        </p:nvSpPr>
        <p:spPr/>
        <p:txBody>
          <a:bodyPr/>
          <a:lstStyle/>
          <a:p>
            <a:fld id="{EE197AEE-FBD8-4E6D-A559-AC6661A85C2D}" type="datetimeFigureOut">
              <a:rPr lang="es-CL" smtClean="0"/>
              <a:pPr/>
              <a:t>29-07-13</a:t>
            </a:fld>
            <a:endParaRPr lang="es-CL"/>
          </a:p>
        </p:txBody>
      </p:sp>
      <p:sp>
        <p:nvSpPr>
          <p:cNvPr id="8" name="7 Conector recto"/>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Elipse"/>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Elipse"/>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Marcador de número de diapositiva"/>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847A89A-6F12-41F4-8ABF-3036214B7F6B}" type="slidenum">
              <a:rPr lang="es-CL" smtClean="0"/>
              <a:pPr/>
              <a:t>‹Nr.›</a:t>
            </a:fld>
            <a:endParaRPr lang="es-CL"/>
          </a:p>
        </p:txBody>
      </p:sp>
      <p:sp>
        <p:nvSpPr>
          <p:cNvPr id="2" name="1 Título"/>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301752" y="228600"/>
            <a:ext cx="8534400" cy="758952"/>
          </a:xfrm>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a:xfrm>
            <a:off x="5791200" y="6409944"/>
            <a:ext cx="3044952" cy="365760"/>
          </a:xfrm>
        </p:spPr>
        <p:txBody>
          <a:bodyPr/>
          <a:lstStyle/>
          <a:p>
            <a:fld id="{EE197AEE-FBD8-4E6D-A559-AC6661A85C2D}" type="datetimeFigureOut">
              <a:rPr lang="es-CL" smtClean="0"/>
              <a:pPr/>
              <a:t>29-07-13</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B847A89A-6F12-41F4-8ABF-3036214B7F6B}" type="slidenum">
              <a:rPr lang="es-CL" smtClean="0"/>
              <a:pPr/>
              <a:t>‹Nr.›</a:t>
            </a:fld>
            <a:endParaRPr lang="es-CL"/>
          </a:p>
        </p:txBody>
      </p:sp>
      <p:sp>
        <p:nvSpPr>
          <p:cNvPr id="8" name="7 Conector recto"/>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Marcador de contenido"/>
          <p:cNvSpPr>
            <a:spLocks noGrp="1"/>
          </p:cNvSpPr>
          <p:nvPr>
            <p:ph sz="half" idx="1"/>
          </p:nvPr>
        </p:nvSpPr>
        <p:spPr>
          <a:xfrm>
            <a:off x="301752" y="1371600"/>
            <a:ext cx="4038600" cy="4681728"/>
          </a:xfrm>
        </p:spPr>
        <p:txBody>
          <a:bodyPr/>
          <a:lstStyle>
            <a:lvl1pPr>
              <a:defRPr sz="2500"/>
            </a:lvl1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2" name="11 Marcador de contenido"/>
          <p:cNvSpPr>
            <a:spLocks noGrp="1"/>
          </p:cNvSpPr>
          <p:nvPr>
            <p:ph sz="half" idx="2"/>
          </p:nvPr>
        </p:nvSpPr>
        <p:spPr>
          <a:xfrm>
            <a:off x="4800600" y="1371600"/>
            <a:ext cx="4038600" cy="4681728"/>
          </a:xfrm>
        </p:spPr>
        <p:txBody>
          <a:bodyPr/>
          <a:lstStyle>
            <a:lvl1pPr>
              <a:defRPr sz="2500"/>
            </a:lvl1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1">
        <a:schemeClr val="bg2"/>
      </p:bgRef>
    </p:bg>
    <p:spTree>
      <p:nvGrpSpPr>
        <p:cNvPr id="1" name=""/>
        <p:cNvGrpSpPr/>
        <p:nvPr/>
      </p:nvGrpSpPr>
      <p:grpSpPr>
        <a:xfrm>
          <a:off x="0" y="0"/>
          <a:ext cx="0" cy="0"/>
          <a:chOff x="0" y="0"/>
          <a:chExt cx="0" cy="0"/>
        </a:xfrm>
      </p:grpSpPr>
      <p:sp>
        <p:nvSpPr>
          <p:cNvPr id="10" name="9 Conector recto"/>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Rectángulo"/>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20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21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Rectángulo"/>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Rectángulo"/>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Marcador de texto"/>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7" name="6 Marcador de fecha"/>
          <p:cNvSpPr>
            <a:spLocks noGrp="1"/>
          </p:cNvSpPr>
          <p:nvPr>
            <p:ph type="dt" sz="half" idx="10"/>
          </p:nvPr>
        </p:nvSpPr>
        <p:spPr/>
        <p:txBody>
          <a:bodyPr/>
          <a:lstStyle/>
          <a:p>
            <a:fld id="{EE197AEE-FBD8-4E6D-A559-AC6661A85C2D}" type="datetimeFigureOut">
              <a:rPr lang="es-CL" smtClean="0"/>
              <a:pPr/>
              <a:t>29-07-13</a:t>
            </a:fld>
            <a:endParaRPr lang="es-CL"/>
          </a:p>
        </p:txBody>
      </p:sp>
      <p:sp>
        <p:nvSpPr>
          <p:cNvPr id="8" name="7 Marcador de pie de página"/>
          <p:cNvSpPr>
            <a:spLocks noGrp="1"/>
          </p:cNvSpPr>
          <p:nvPr>
            <p:ph type="ftr" sz="quarter" idx="11"/>
          </p:nvPr>
        </p:nvSpPr>
        <p:spPr>
          <a:xfrm>
            <a:off x="304800" y="6409944"/>
            <a:ext cx="3581400" cy="365760"/>
          </a:xfrm>
        </p:spPr>
        <p:txBody>
          <a:bodyPr/>
          <a:lstStyle/>
          <a:p>
            <a:endParaRPr lang="es-CL"/>
          </a:p>
        </p:txBody>
      </p:sp>
      <p:sp>
        <p:nvSpPr>
          <p:cNvPr id="15" name="14 Conector recto"/>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23 Marcador de contenido"/>
          <p:cNvSpPr>
            <a:spLocks noGrp="1"/>
          </p:cNvSpPr>
          <p:nvPr>
            <p:ph sz="quarter" idx="2"/>
          </p:nvPr>
        </p:nvSpPr>
        <p:spPr>
          <a:xfrm>
            <a:off x="301752" y="2471383"/>
            <a:ext cx="4041648" cy="3818404"/>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6" name="25 Marcador de contenido"/>
          <p:cNvSpPr>
            <a:spLocks noGrp="1"/>
          </p:cNvSpPr>
          <p:nvPr>
            <p:ph sz="quarter" idx="4"/>
          </p:nvPr>
        </p:nvSpPr>
        <p:spPr>
          <a:xfrm>
            <a:off x="4800600" y="2471383"/>
            <a:ext cx="4038600" cy="382219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Elipse"/>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Elipse"/>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Marcador de número de diapositiva"/>
          <p:cNvSpPr>
            <a:spLocks noGrp="1"/>
          </p:cNvSpPr>
          <p:nvPr>
            <p:ph type="sldNum" sz="quarter" idx="12"/>
          </p:nvPr>
        </p:nvSpPr>
        <p:spPr>
          <a:xfrm>
            <a:off x="4343400" y="1042416"/>
            <a:ext cx="457200" cy="441325"/>
          </a:xfrm>
        </p:spPr>
        <p:txBody>
          <a:bodyPr/>
          <a:lstStyle>
            <a:lvl1pPr algn="ctr">
              <a:defRPr/>
            </a:lvl1pPr>
          </a:lstStyle>
          <a:p>
            <a:fld id="{B847A89A-6F12-41F4-8ABF-3036214B7F6B}" type="slidenum">
              <a:rPr lang="es-CL" smtClean="0"/>
              <a:pPr/>
              <a:t>‹Nr.›</a:t>
            </a:fld>
            <a:endParaRPr lang="es-CL"/>
          </a:p>
        </p:txBody>
      </p:sp>
      <p:sp>
        <p:nvSpPr>
          <p:cNvPr id="23" name="22 Título"/>
          <p:cNvSpPr>
            <a:spLocks noGrp="1"/>
          </p:cNvSpPr>
          <p:nvPr>
            <p:ph type="title"/>
          </p:nvPr>
        </p:nvSpPr>
        <p:spPr/>
        <p:txBody>
          <a:bodyPr rtlCol="0" anchor="b" anchorCtr="0"/>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EE197AEE-FBD8-4E6D-A559-AC6661A85C2D}" type="datetimeFigureOut">
              <a:rPr lang="es-CL" smtClean="0"/>
              <a:pPr/>
              <a:t>29-07-13</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a:xfrm>
            <a:off x="4343400" y="1036020"/>
            <a:ext cx="457200" cy="441325"/>
          </a:xfrm>
        </p:spPr>
        <p:txBody>
          <a:bodyPr/>
          <a:lstStyle/>
          <a:p>
            <a:fld id="{B847A89A-6F12-41F4-8ABF-3036214B7F6B}" type="slidenum">
              <a:rPr lang="es-CL" smtClean="0"/>
              <a:pPr/>
              <a:t>‹Nr.›</a:t>
            </a:fld>
            <a:endParaRPr lang="es-C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6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Rectángulo"/>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Rectángulo"/>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5 Rectángulo"/>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1 Marcador de fecha"/>
          <p:cNvSpPr>
            <a:spLocks noGrp="1"/>
          </p:cNvSpPr>
          <p:nvPr>
            <p:ph type="dt" sz="half" idx="10"/>
          </p:nvPr>
        </p:nvSpPr>
        <p:spPr/>
        <p:txBody>
          <a:bodyPr/>
          <a:lstStyle/>
          <a:p>
            <a:fld id="{EE197AEE-FBD8-4E6D-A559-AC6661A85C2D}" type="datetimeFigureOut">
              <a:rPr lang="es-CL" smtClean="0"/>
              <a:pPr/>
              <a:t>29-07-13</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a:xfrm>
            <a:off x="4267200" y="6324600"/>
            <a:ext cx="609600" cy="441324"/>
          </a:xfrm>
        </p:spPr>
        <p:txBody>
          <a:bodyPr/>
          <a:lstStyle>
            <a:lvl1pPr>
              <a:defRPr>
                <a:solidFill>
                  <a:srgbClr val="FFFFFF"/>
                </a:solidFill>
              </a:defRPr>
            </a:lvl1pPr>
          </a:lstStyle>
          <a:p>
            <a:fld id="{B847A89A-6F12-41F4-8ABF-3036214B7F6B}" type="slidenum">
              <a:rPr lang="es-CL" smtClean="0"/>
              <a:pPr/>
              <a:t>‹Nr.›</a:t>
            </a:fld>
            <a:endParaRPr lang="es-C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1"/>
      </p:bgRef>
    </p:bg>
    <p:spTree>
      <p:nvGrpSpPr>
        <p:cNvPr id="1" name=""/>
        <p:cNvGrpSpPr/>
        <p:nvPr/>
      </p:nvGrpSpPr>
      <p:grpSpPr>
        <a:xfrm>
          <a:off x="0" y="0"/>
          <a:ext cx="0" cy="0"/>
          <a:chOff x="0" y="0"/>
          <a:chExt cx="0" cy="0"/>
        </a:xfrm>
      </p:grpSpPr>
      <p:sp>
        <p:nvSpPr>
          <p:cNvPr id="19" name="18 Rectángulo"/>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12 Rectángulo"/>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8" name="7 Rectángulo"/>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8 Conector recto"/>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Marcador de contenido"/>
          <p:cNvSpPr>
            <a:spLocks noGrp="1"/>
          </p:cNvSpPr>
          <p:nvPr>
            <p:ph sz="quarter" idx="1"/>
          </p:nvPr>
        </p:nvSpPr>
        <p:spPr>
          <a:xfrm>
            <a:off x="3124200" y="685800"/>
            <a:ext cx="5638800" cy="5410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Elipse"/>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Elipse"/>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Marcador de número de diapositiva"/>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B847A89A-6F12-41F4-8ABF-3036214B7F6B}" type="slidenum">
              <a:rPr lang="es-CL" smtClean="0"/>
              <a:pPr/>
              <a:t>‹Nr.›</a:t>
            </a:fld>
            <a:endParaRPr lang="es-CL"/>
          </a:p>
        </p:txBody>
      </p:sp>
      <p:sp>
        <p:nvSpPr>
          <p:cNvPr id="21" name="20 Rectángulo"/>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Marcador de fecha"/>
          <p:cNvSpPr>
            <a:spLocks noGrp="1"/>
          </p:cNvSpPr>
          <p:nvPr>
            <p:ph type="dt" sz="half" idx="10"/>
          </p:nvPr>
        </p:nvSpPr>
        <p:spPr/>
        <p:txBody>
          <a:bodyPr/>
          <a:lstStyle/>
          <a:p>
            <a:fld id="{EE197AEE-FBD8-4E6D-A559-AC6661A85C2D}" type="datetimeFigureOut">
              <a:rPr lang="es-CL" smtClean="0"/>
              <a:pPr/>
              <a:t>29-07-13</a:t>
            </a:fld>
            <a:endParaRPr lang="es-CL"/>
          </a:p>
        </p:txBody>
      </p:sp>
      <p:sp>
        <p:nvSpPr>
          <p:cNvPr id="6" name="5 Marcador de pie de página"/>
          <p:cNvSpPr>
            <a:spLocks noGrp="1"/>
          </p:cNvSpPr>
          <p:nvPr>
            <p:ph type="ftr" sz="quarter" idx="11"/>
          </p:nvPr>
        </p:nvSpPr>
        <p:spPr>
          <a:xfrm>
            <a:off x="301752" y="6410848"/>
            <a:ext cx="3383280" cy="365760"/>
          </a:xfrm>
        </p:spPr>
        <p:txBody>
          <a:bodyPr/>
          <a:lstStyle/>
          <a:p>
            <a:endParaRPr lang="es-CL"/>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1" name="20 Conector recto"/>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Rectángulo"/>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19 Rectángulo"/>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Rectángulo"/>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Rectángulo"/>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11 Elipse"/>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Elipse"/>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Marcador de número de diapositiva"/>
          <p:cNvSpPr>
            <a:spLocks noGrp="1"/>
          </p:cNvSpPr>
          <p:nvPr>
            <p:ph type="sldNum" sz="quarter" idx="12"/>
          </p:nvPr>
        </p:nvSpPr>
        <p:spPr>
          <a:xfrm>
            <a:off x="1371600" y="312738"/>
            <a:ext cx="457200" cy="441325"/>
          </a:xfrm>
        </p:spPr>
        <p:txBody>
          <a:bodyPr/>
          <a:lstStyle/>
          <a:p>
            <a:fld id="{B847A89A-6F12-41F4-8ABF-3036214B7F6B}" type="slidenum">
              <a:rPr lang="es-CL" smtClean="0"/>
              <a:pPr/>
              <a:t>‹Nr.›</a:t>
            </a:fld>
            <a:endParaRPr lang="es-CL"/>
          </a:p>
        </p:txBody>
      </p:sp>
      <p:sp>
        <p:nvSpPr>
          <p:cNvPr id="2" name="1 Título"/>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3000375" y="609600"/>
            <a:ext cx="5867400" cy="4267200"/>
          </a:xfrm>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22" name="21 Rectángulo"/>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Marcador de fecha"/>
          <p:cNvSpPr>
            <a:spLocks noGrp="1"/>
          </p:cNvSpPr>
          <p:nvPr>
            <p:ph type="dt" sz="half" idx="10"/>
          </p:nvPr>
        </p:nvSpPr>
        <p:spPr>
          <a:xfrm>
            <a:off x="5788152" y="6404984"/>
            <a:ext cx="3044952" cy="365760"/>
          </a:xfrm>
        </p:spPr>
        <p:txBody>
          <a:bodyPr/>
          <a:lstStyle/>
          <a:p>
            <a:fld id="{EE197AEE-FBD8-4E6D-A559-AC6661A85C2D}" type="datetimeFigureOut">
              <a:rPr lang="es-CL" smtClean="0"/>
              <a:pPr/>
              <a:t>29-07-13</a:t>
            </a:fld>
            <a:endParaRPr lang="es-CL"/>
          </a:p>
        </p:txBody>
      </p:sp>
      <p:sp>
        <p:nvSpPr>
          <p:cNvPr id="6" name="5 Marcador de pie de página"/>
          <p:cNvSpPr>
            <a:spLocks noGrp="1"/>
          </p:cNvSpPr>
          <p:nvPr>
            <p:ph type="ftr" sz="quarter" idx="11"/>
          </p:nvPr>
        </p:nvSpPr>
        <p:spPr>
          <a:xfrm>
            <a:off x="301752" y="6410848"/>
            <a:ext cx="3584448" cy="365760"/>
          </a:xfrm>
        </p:spPr>
        <p:txBody>
          <a:bodyPr/>
          <a:lstStyle/>
          <a:p>
            <a:endParaRPr lang="es-CL"/>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16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Rectángulo"/>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Marcador de fecha"/>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EE197AEE-FBD8-4E6D-A559-AC6661A85C2D}" type="datetimeFigureOut">
              <a:rPr lang="es-CL" smtClean="0"/>
              <a:pPr/>
              <a:t>29-07-13</a:t>
            </a:fld>
            <a:endParaRPr lang="es-CL"/>
          </a:p>
        </p:txBody>
      </p:sp>
      <p:sp>
        <p:nvSpPr>
          <p:cNvPr id="3" name="2 Marcador de pie de página"/>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s-CL"/>
          </a:p>
        </p:txBody>
      </p:sp>
      <p:sp>
        <p:nvSpPr>
          <p:cNvPr id="8" name="7 Rectángulo"/>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9 Conector recto"/>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11 Elipse"/>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Elipse"/>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Marcador de número de diapositiva"/>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847A89A-6F12-41F4-8ABF-3036214B7F6B}" type="slidenum">
              <a:rPr lang="es-CL" smtClean="0"/>
              <a:pPr/>
              <a:t>‹Nr.›</a:t>
            </a:fld>
            <a:endParaRPr lang="es-CL"/>
          </a:p>
        </p:txBody>
      </p:sp>
      <p:sp>
        <p:nvSpPr>
          <p:cNvPr id="22" name="21 Marcador de título"/>
          <p:cNvSpPr>
            <a:spLocks noGrp="1"/>
          </p:cNvSpPr>
          <p:nvPr>
            <p:ph type="title"/>
          </p:nvPr>
        </p:nvSpPr>
        <p:spPr>
          <a:xfrm>
            <a:off x="301752" y="228600"/>
            <a:ext cx="8534400" cy="758952"/>
          </a:xfrm>
          <a:prstGeom prst="rect">
            <a:avLst/>
          </a:prstGeom>
        </p:spPr>
        <p:txBody>
          <a:bodyPr vert="horz" anchor="b">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1" Type="http://schemas.openxmlformats.org/officeDocument/2006/relationships/slideLayout" Target="../slideLayouts/slideLayout7.xml"/><Relationship Id="rId2" Type="http://schemas.openxmlformats.org/officeDocument/2006/relationships/image" Target="../media/image1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Layout" Target="../slideLayouts/slideLayout9.xml"/><Relationship Id="rId2"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 Id="rId3"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1" Type="http://schemas.openxmlformats.org/officeDocument/2006/relationships/slideLayout" Target="../slideLayouts/slideLayout4.xml"/><Relationship Id="rId2"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142976" y="3357562"/>
            <a:ext cx="7200928" cy="1752600"/>
          </a:xfrm>
        </p:spPr>
        <p:txBody>
          <a:bodyPr>
            <a:noAutofit/>
          </a:bodyPr>
          <a:lstStyle/>
          <a:p>
            <a:pPr algn="l"/>
            <a:r>
              <a:rPr lang="es-ES_tradnl" sz="9600" dirty="0" smtClean="0">
                <a:solidFill>
                  <a:srgbClr val="C00000"/>
                </a:solidFill>
                <a:latin typeface="Times New Roman" pitchFamily="18" charset="0"/>
                <a:cs typeface="Times New Roman" pitchFamily="18" charset="0"/>
              </a:rPr>
              <a:t>Glosario</a:t>
            </a:r>
            <a:r>
              <a:rPr lang="es-ES_tradnl" sz="9600" dirty="0" smtClean="0">
                <a:latin typeface="Times New Roman" pitchFamily="18" charset="0"/>
                <a:cs typeface="Times New Roman" pitchFamily="18" charset="0"/>
              </a:rPr>
              <a:t> </a:t>
            </a:r>
            <a:endParaRPr lang="es-CL" sz="9600" dirty="0">
              <a:latin typeface="Times New Roman" pitchFamily="18" charset="0"/>
              <a:cs typeface="Times New Roman" pitchFamily="18" charset="0"/>
            </a:endParaRPr>
          </a:p>
        </p:txBody>
      </p:sp>
      <p:sp>
        <p:nvSpPr>
          <p:cNvPr id="2" name="1 Título"/>
          <p:cNvSpPr>
            <a:spLocks noGrp="1"/>
          </p:cNvSpPr>
          <p:nvPr>
            <p:ph type="ctrTitle"/>
          </p:nvPr>
        </p:nvSpPr>
        <p:spPr>
          <a:xfrm>
            <a:off x="323528" y="260648"/>
            <a:ext cx="8243918" cy="1340768"/>
          </a:xfrm>
        </p:spPr>
        <p:txBody>
          <a:bodyPr>
            <a:normAutofit fontScale="90000"/>
          </a:bodyPr>
          <a:lstStyle/>
          <a:p>
            <a:pPr algn="l"/>
            <a:r>
              <a:rPr lang="es-ES" sz="1300" b="1" dirty="0" smtClean="0">
                <a:latin typeface="Times New Roman" pitchFamily="18" charset="0"/>
                <a:cs typeface="Times New Roman" pitchFamily="18" charset="0"/>
              </a:rPr>
              <a:t/>
            </a:r>
            <a:br>
              <a:rPr lang="es-ES" sz="1300" b="1" dirty="0" smtClean="0">
                <a:latin typeface="Times New Roman" pitchFamily="18" charset="0"/>
                <a:cs typeface="Times New Roman" pitchFamily="18" charset="0"/>
              </a:rPr>
            </a:br>
            <a:r>
              <a:rPr lang="es-ES" sz="1300" b="1" dirty="0" smtClean="0">
                <a:latin typeface="Times New Roman" pitchFamily="18" charset="0"/>
                <a:cs typeface="Times New Roman" pitchFamily="18" charset="0"/>
              </a:rPr>
              <a:t/>
            </a:r>
            <a:br>
              <a:rPr lang="es-ES" sz="1300" b="1" dirty="0" smtClean="0">
                <a:latin typeface="Times New Roman" pitchFamily="18" charset="0"/>
                <a:cs typeface="Times New Roman" pitchFamily="18" charset="0"/>
              </a:rPr>
            </a:br>
            <a:r>
              <a:rPr lang="es-ES" sz="1300" b="1" dirty="0" smtClean="0">
                <a:latin typeface="Times New Roman" pitchFamily="18" charset="0"/>
                <a:cs typeface="Times New Roman" pitchFamily="18" charset="0"/>
              </a:rPr>
              <a:t/>
            </a:r>
            <a:br>
              <a:rPr lang="es-ES" sz="1300" b="1" dirty="0" smtClean="0">
                <a:latin typeface="Times New Roman" pitchFamily="18" charset="0"/>
                <a:cs typeface="Times New Roman" pitchFamily="18" charset="0"/>
              </a:rPr>
            </a:br>
            <a:r>
              <a:rPr lang="es-ES" sz="1300" b="1" dirty="0" smtClean="0">
                <a:latin typeface="Times New Roman" pitchFamily="18" charset="0"/>
                <a:cs typeface="Times New Roman" pitchFamily="18" charset="0"/>
              </a:rPr>
              <a:t/>
            </a:r>
            <a:br>
              <a:rPr lang="es-ES" sz="1300" b="1" dirty="0" smtClean="0">
                <a:latin typeface="Times New Roman" pitchFamily="18" charset="0"/>
                <a:cs typeface="Times New Roman" pitchFamily="18" charset="0"/>
              </a:rPr>
            </a:br>
            <a:r>
              <a:rPr lang="es-ES" sz="1300" b="1" dirty="0" smtClean="0">
                <a:latin typeface="Times New Roman" pitchFamily="18" charset="0"/>
                <a:cs typeface="Times New Roman" pitchFamily="18" charset="0"/>
              </a:rPr>
              <a:t/>
            </a:r>
            <a:br>
              <a:rPr lang="es-ES" sz="1300" b="1" dirty="0" smtClean="0">
                <a:latin typeface="Times New Roman" pitchFamily="18" charset="0"/>
                <a:cs typeface="Times New Roman" pitchFamily="18" charset="0"/>
              </a:rPr>
            </a:br>
            <a:r>
              <a:rPr lang="es-ES" sz="1300" b="1" dirty="0" smtClean="0">
                <a:latin typeface="Times New Roman" pitchFamily="18" charset="0"/>
                <a:cs typeface="Times New Roman" pitchFamily="18" charset="0"/>
              </a:rPr>
              <a:t/>
            </a:r>
            <a:br>
              <a:rPr lang="es-ES" sz="1300" b="1" dirty="0" smtClean="0">
                <a:latin typeface="Times New Roman" pitchFamily="18" charset="0"/>
                <a:cs typeface="Times New Roman" pitchFamily="18" charset="0"/>
              </a:rPr>
            </a:br>
            <a:r>
              <a:rPr lang="es-ES" sz="1300" b="1" dirty="0" smtClean="0">
                <a:latin typeface="Times New Roman" pitchFamily="18" charset="0"/>
                <a:cs typeface="Times New Roman" pitchFamily="18" charset="0"/>
              </a:rPr>
              <a:t/>
            </a:r>
            <a:br>
              <a:rPr lang="es-ES" sz="1300" b="1" dirty="0" smtClean="0">
                <a:latin typeface="Times New Roman" pitchFamily="18" charset="0"/>
                <a:cs typeface="Times New Roman" pitchFamily="18" charset="0"/>
              </a:rPr>
            </a:br>
            <a:r>
              <a:rPr lang="es-ES" sz="1300" b="1" dirty="0">
                <a:latin typeface="Times New Roman" pitchFamily="18" charset="0"/>
                <a:cs typeface="Times New Roman" pitchFamily="18" charset="0"/>
              </a:rPr>
              <a:t/>
            </a:r>
            <a:br>
              <a:rPr lang="es-ES" sz="1300" b="1" dirty="0">
                <a:latin typeface="Times New Roman" pitchFamily="18" charset="0"/>
                <a:cs typeface="Times New Roman" pitchFamily="18" charset="0"/>
              </a:rPr>
            </a:br>
            <a:r>
              <a:rPr lang="es-ES" sz="1300" b="1" dirty="0" smtClean="0">
                <a:latin typeface="Times New Roman" pitchFamily="18" charset="0"/>
                <a:cs typeface="Times New Roman" pitchFamily="18" charset="0"/>
              </a:rPr>
              <a:t/>
            </a:r>
            <a:br>
              <a:rPr lang="es-ES" sz="1300" b="1" dirty="0" smtClean="0">
                <a:latin typeface="Times New Roman" pitchFamily="18" charset="0"/>
                <a:cs typeface="Times New Roman" pitchFamily="18" charset="0"/>
              </a:rPr>
            </a:br>
            <a:r>
              <a:rPr lang="es-ES" sz="1300" b="1" dirty="0">
                <a:latin typeface="Times New Roman" pitchFamily="18" charset="0"/>
                <a:cs typeface="Times New Roman" pitchFamily="18" charset="0"/>
              </a:rPr>
              <a:t/>
            </a:r>
            <a:br>
              <a:rPr lang="es-ES" sz="1300" b="1" dirty="0">
                <a:latin typeface="Times New Roman" pitchFamily="18" charset="0"/>
                <a:cs typeface="Times New Roman" pitchFamily="18" charset="0"/>
              </a:rPr>
            </a:br>
            <a:r>
              <a:rPr lang="es-ES" sz="1300" b="1" dirty="0" smtClean="0">
                <a:latin typeface="Times New Roman" pitchFamily="18" charset="0"/>
                <a:cs typeface="Times New Roman" pitchFamily="18" charset="0"/>
              </a:rPr>
              <a:t/>
            </a:r>
            <a:br>
              <a:rPr lang="es-ES" sz="1300" b="1" dirty="0" smtClean="0">
                <a:latin typeface="Times New Roman" pitchFamily="18" charset="0"/>
                <a:cs typeface="Times New Roman" pitchFamily="18" charset="0"/>
              </a:rPr>
            </a:br>
            <a:r>
              <a:rPr lang="es-ES" sz="1300" b="1" dirty="0">
                <a:latin typeface="Times New Roman" pitchFamily="18" charset="0"/>
                <a:cs typeface="Times New Roman" pitchFamily="18" charset="0"/>
              </a:rPr>
              <a:t/>
            </a:r>
            <a:br>
              <a:rPr lang="es-ES" sz="1300" b="1" dirty="0">
                <a:latin typeface="Times New Roman" pitchFamily="18" charset="0"/>
                <a:cs typeface="Times New Roman" pitchFamily="18" charset="0"/>
              </a:rPr>
            </a:br>
            <a:r>
              <a:rPr lang="es-ES" sz="1300" b="1" dirty="0" smtClean="0">
                <a:latin typeface="Times New Roman" pitchFamily="18" charset="0"/>
                <a:cs typeface="Times New Roman" pitchFamily="18" charset="0"/>
              </a:rPr>
              <a:t/>
            </a:r>
            <a:br>
              <a:rPr lang="es-ES" sz="1300" b="1" dirty="0" smtClean="0">
                <a:latin typeface="Times New Roman" pitchFamily="18" charset="0"/>
                <a:cs typeface="Times New Roman" pitchFamily="18" charset="0"/>
              </a:rPr>
            </a:br>
            <a:r>
              <a:rPr lang="es-ES" sz="1300" b="1" dirty="0">
                <a:latin typeface="Times New Roman" pitchFamily="18" charset="0"/>
                <a:cs typeface="Times New Roman" pitchFamily="18" charset="0"/>
              </a:rPr>
              <a:t/>
            </a:r>
            <a:br>
              <a:rPr lang="es-ES" sz="1300" b="1" dirty="0">
                <a:latin typeface="Times New Roman" pitchFamily="18" charset="0"/>
                <a:cs typeface="Times New Roman" pitchFamily="18" charset="0"/>
              </a:rPr>
            </a:br>
            <a:r>
              <a:rPr lang="es-ES" sz="1300" b="1" dirty="0" smtClean="0">
                <a:latin typeface="Times New Roman" pitchFamily="18" charset="0"/>
                <a:cs typeface="Times New Roman" pitchFamily="18" charset="0"/>
              </a:rPr>
              <a:t/>
            </a:r>
            <a:br>
              <a:rPr lang="es-ES" sz="1300" b="1" dirty="0" smtClean="0">
                <a:latin typeface="Times New Roman" pitchFamily="18" charset="0"/>
                <a:cs typeface="Times New Roman" pitchFamily="18" charset="0"/>
              </a:rPr>
            </a:br>
            <a:r>
              <a:rPr lang="es-ES" sz="1300" b="1" dirty="0" smtClean="0">
                <a:solidFill>
                  <a:srgbClr val="C00000"/>
                </a:solidFill>
                <a:latin typeface="Times New Roman" pitchFamily="18" charset="0"/>
                <a:cs typeface="Times New Roman" pitchFamily="18" charset="0"/>
              </a:rPr>
              <a:t>COLEGIO </a:t>
            </a:r>
            <a:r>
              <a:rPr lang="es-ES" sz="1300" b="1" dirty="0" smtClean="0">
                <a:solidFill>
                  <a:srgbClr val="C00000"/>
                </a:solidFill>
                <a:latin typeface="Times New Roman" pitchFamily="18" charset="0"/>
                <a:cs typeface="Times New Roman" pitchFamily="18" charset="0"/>
              </a:rPr>
              <a:t>DE LOS SAGRADOS CORAZONES-PROVIDENCIA</a:t>
            </a:r>
            <a:r>
              <a:rPr lang="es-CL" sz="1300" dirty="0" smtClean="0">
                <a:solidFill>
                  <a:srgbClr val="C00000"/>
                </a:solidFill>
                <a:latin typeface="Times New Roman" pitchFamily="18" charset="0"/>
                <a:cs typeface="Times New Roman" pitchFamily="18" charset="0"/>
              </a:rPr>
              <a:t/>
            </a:r>
            <a:br>
              <a:rPr lang="es-CL" sz="1300" dirty="0" smtClean="0">
                <a:solidFill>
                  <a:srgbClr val="C00000"/>
                </a:solidFill>
                <a:latin typeface="Times New Roman" pitchFamily="18" charset="0"/>
                <a:cs typeface="Times New Roman" pitchFamily="18" charset="0"/>
              </a:rPr>
            </a:br>
            <a:r>
              <a:rPr lang="es-ES" sz="1300" dirty="0" smtClean="0">
                <a:solidFill>
                  <a:srgbClr val="C00000"/>
                </a:solidFill>
                <a:latin typeface="Times New Roman" pitchFamily="18" charset="0"/>
                <a:cs typeface="Times New Roman" pitchFamily="18" charset="0"/>
              </a:rPr>
              <a:t>Sector: Historia, Geografía y C. Sociales</a:t>
            </a:r>
            <a:r>
              <a:rPr lang="es-CL" sz="1300" dirty="0" smtClean="0">
                <a:solidFill>
                  <a:srgbClr val="C00000"/>
                </a:solidFill>
                <a:latin typeface="Times New Roman" pitchFamily="18" charset="0"/>
                <a:cs typeface="Times New Roman" pitchFamily="18" charset="0"/>
              </a:rPr>
              <a:t/>
            </a:r>
            <a:br>
              <a:rPr lang="es-CL" sz="1300" dirty="0" smtClean="0">
                <a:solidFill>
                  <a:srgbClr val="C00000"/>
                </a:solidFill>
                <a:latin typeface="Times New Roman" pitchFamily="18" charset="0"/>
                <a:cs typeface="Times New Roman" pitchFamily="18" charset="0"/>
              </a:rPr>
            </a:br>
            <a:r>
              <a:rPr lang="es-ES" sz="1300" dirty="0" smtClean="0">
                <a:solidFill>
                  <a:srgbClr val="C00000"/>
                </a:solidFill>
                <a:latin typeface="Times New Roman" pitchFamily="18" charset="0"/>
                <a:cs typeface="Times New Roman" pitchFamily="18" charset="0"/>
              </a:rPr>
              <a:t>Nivel: IVº PCC</a:t>
            </a:r>
            <a:r>
              <a:rPr lang="es-CL" sz="1300" dirty="0" smtClean="0">
                <a:solidFill>
                  <a:srgbClr val="C00000"/>
                </a:solidFill>
                <a:latin typeface="Times New Roman" pitchFamily="18" charset="0"/>
                <a:cs typeface="Times New Roman" pitchFamily="18" charset="0"/>
              </a:rPr>
              <a:t/>
            </a:r>
            <a:br>
              <a:rPr lang="es-CL" sz="1300" dirty="0" smtClean="0">
                <a:solidFill>
                  <a:srgbClr val="C00000"/>
                </a:solidFill>
                <a:latin typeface="Times New Roman" pitchFamily="18" charset="0"/>
                <a:cs typeface="Times New Roman" pitchFamily="18" charset="0"/>
              </a:rPr>
            </a:br>
            <a:r>
              <a:rPr lang="es-ES" sz="1300" dirty="0" smtClean="0">
                <a:solidFill>
                  <a:srgbClr val="C00000"/>
                </a:solidFill>
                <a:latin typeface="Times New Roman" pitchFamily="18" charset="0"/>
                <a:cs typeface="Times New Roman" pitchFamily="18" charset="0"/>
              </a:rPr>
              <a:t>Unidad Temática :El espacio geográfico nacional, continental y mundial .Entorno natural y comunidad regional </a:t>
            </a:r>
            <a:endParaRPr lang="es-CL" dirty="0">
              <a:solidFill>
                <a:srgbClr val="C0000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CL" sz="4400" b="1" u="sng" dirty="0" smtClean="0">
                <a:solidFill>
                  <a:srgbClr val="C00000"/>
                </a:solidFill>
                <a:latin typeface="Times New Roman" pitchFamily="18" charset="0"/>
                <a:ea typeface="Calibri" pitchFamily="34" charset="0"/>
                <a:cs typeface="Times New Roman" pitchFamily="18" charset="0"/>
              </a:rPr>
              <a:t>4. Actividad Pesquera</a:t>
            </a:r>
            <a:endParaRPr lang="es-CL" dirty="0">
              <a:solidFill>
                <a:srgbClr val="C00000"/>
              </a:solidFill>
            </a:endParaRPr>
          </a:p>
        </p:txBody>
      </p:sp>
      <p:sp>
        <p:nvSpPr>
          <p:cNvPr id="8193" name="Rectangle 1"/>
          <p:cNvSpPr>
            <a:spLocks noChangeArrowheads="1"/>
          </p:cNvSpPr>
          <p:nvPr/>
        </p:nvSpPr>
        <p:spPr bwMode="auto">
          <a:xfrm flipH="1">
            <a:off x="357158" y="2500306"/>
            <a:ext cx="7929618"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L" sz="20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Actividad Pesquera:</a:t>
            </a:r>
            <a:r>
              <a:rPr kumimoji="0" lang="es-CL"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s-CL"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La</a:t>
            </a:r>
            <a:r>
              <a:rPr kumimoji="0" lang="es-CL"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s-CL"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industria pesquera,  se distribuye a lo largo de todo el litoral.</a:t>
            </a:r>
            <a:r>
              <a:rPr kumimoji="0" lang="es-CL"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s-CL"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El 90% de la extracción pesquera chilena corresponde a especies pelágicas </a:t>
            </a:r>
            <a:r>
              <a:rPr kumimoji="0" lang="es-CL"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(jurel, anchoveta y sardina</a:t>
            </a:r>
            <a:r>
              <a:rPr kumimoji="0" lang="es-CL"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capturadas mediante la pesca industrial que se concentra en las</a:t>
            </a:r>
            <a:r>
              <a:rPr kumimoji="0" lang="es-CL"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s-CL"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regiones del Biobío (56%) y de Tarapacá (26%). En mariscos, el desembarco se</a:t>
            </a:r>
            <a:r>
              <a:rPr kumimoji="0" lang="es-CL"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s-CL"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concentra en la región de Los Lagos (65%), correspondiendo también a esta región la</a:t>
            </a:r>
            <a:r>
              <a:rPr kumimoji="0" lang="es-CL"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s-CL"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mayor participación en la </a:t>
            </a:r>
            <a:r>
              <a:rPr kumimoji="0" lang="es-CL"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industria salmonera </a:t>
            </a:r>
            <a:r>
              <a:rPr kumimoji="0" lang="es-CL"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(90%).</a:t>
            </a:r>
            <a:endParaRPr kumimoji="0" lang="es-CL"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CL"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La producción industrial se orienta, principalmente, a </a:t>
            </a:r>
            <a:r>
              <a:rPr kumimoji="0" lang="es-CL"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la harina y aceite </a:t>
            </a:r>
            <a:r>
              <a:rPr kumimoji="0" lang="es-CL"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de pescado (región de Tarapacá), y a la </a:t>
            </a:r>
            <a:r>
              <a:rPr kumimoji="0" lang="es-CL"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conservería y productos congelados </a:t>
            </a:r>
            <a:r>
              <a:rPr kumimoji="0" lang="es-CL"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(regiones de Los Lagos y Magallanes).</a:t>
            </a:r>
            <a:endParaRPr kumimoji="0" lang="es-CL"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193"/>
                                        </p:tgtEl>
                                        <p:attrNameLst>
                                          <p:attrName>style.visibility</p:attrName>
                                        </p:attrNameLst>
                                      </p:cBhvr>
                                      <p:to>
                                        <p:strVal val="visible"/>
                                      </p:to>
                                    </p:set>
                                    <p:anim calcmode="lin" valueType="num">
                                      <p:cBhvr additive="base">
                                        <p:cTn id="13" dur="500" fill="hold"/>
                                        <p:tgtEl>
                                          <p:spTgt spid="8193"/>
                                        </p:tgtEl>
                                        <p:attrNameLst>
                                          <p:attrName>ppt_x</p:attrName>
                                        </p:attrNameLst>
                                      </p:cBhvr>
                                      <p:tavLst>
                                        <p:tav tm="0">
                                          <p:val>
                                            <p:strVal val="#ppt_x"/>
                                          </p:val>
                                        </p:tav>
                                        <p:tav tm="100000">
                                          <p:val>
                                            <p:strVal val="#ppt_x"/>
                                          </p:val>
                                        </p:tav>
                                      </p:tavLst>
                                    </p:anim>
                                    <p:anim calcmode="lin" valueType="num">
                                      <p:cBhvr additive="base">
                                        <p:cTn id="14" dur="500" fill="hold"/>
                                        <p:tgtEl>
                                          <p:spTgt spid="81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19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CL" sz="4400" b="1" u="sng" dirty="0" smtClean="0">
                <a:solidFill>
                  <a:srgbClr val="C00000"/>
                </a:solidFill>
                <a:latin typeface="Times New Roman" pitchFamily="18" charset="0"/>
                <a:ea typeface="Calibri" pitchFamily="34" charset="0"/>
                <a:cs typeface="Times New Roman" pitchFamily="18" charset="0"/>
              </a:rPr>
              <a:t>5. Actividad Minera</a:t>
            </a:r>
            <a:endParaRPr lang="es-CL" dirty="0">
              <a:solidFill>
                <a:srgbClr val="C00000"/>
              </a:solidFill>
            </a:endParaRPr>
          </a:p>
        </p:txBody>
      </p:sp>
      <p:sp>
        <p:nvSpPr>
          <p:cNvPr id="7169" name="Rectangle 1"/>
          <p:cNvSpPr>
            <a:spLocks noChangeArrowheads="1"/>
          </p:cNvSpPr>
          <p:nvPr/>
        </p:nvSpPr>
        <p:spPr bwMode="auto">
          <a:xfrm>
            <a:off x="357158" y="2571744"/>
            <a:ext cx="821537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L"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5. </a:t>
            </a:r>
            <a:r>
              <a:rPr kumimoji="0" lang="es-CL" sz="24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Actividad Minera</a:t>
            </a:r>
            <a:r>
              <a:rPr kumimoji="0" lang="es-CL"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s-CL" sz="24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Desde</a:t>
            </a:r>
            <a:r>
              <a:rPr kumimoji="0" lang="es-CL"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el siglo XVI en adelante, Chile ha estado marcado por su condición de país</a:t>
            </a:r>
            <a:r>
              <a:rPr kumimoji="0" lang="es-CL"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s-CL"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minero. Si en el período colonial fueron el </a:t>
            </a:r>
            <a:r>
              <a:rPr kumimoji="0" lang="es-CL"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oro </a:t>
            </a:r>
            <a:r>
              <a:rPr kumimoji="0" lang="es-CL"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y la </a:t>
            </a:r>
            <a:r>
              <a:rPr kumimoji="0" lang="es-CL"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plata </a:t>
            </a:r>
            <a:r>
              <a:rPr kumimoji="0" lang="es-CL"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,en el siglo XIX, el </a:t>
            </a:r>
            <a:r>
              <a:rPr kumimoji="0" lang="es-CL"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cobre,</a:t>
            </a:r>
            <a:r>
              <a:rPr kumimoji="0" lang="es-CL"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el </a:t>
            </a:r>
            <a:r>
              <a:rPr kumimoji="0" lang="es-CL"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carbón</a:t>
            </a:r>
            <a:r>
              <a:rPr kumimoji="0" lang="es-CL"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y el </a:t>
            </a:r>
            <a:r>
              <a:rPr kumimoji="0" lang="es-CL"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salitre</a:t>
            </a:r>
            <a:r>
              <a:rPr kumimoji="0" lang="es-CL"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hicieron</a:t>
            </a:r>
            <a:r>
              <a:rPr kumimoji="0" lang="es-CL"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s-CL"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posible la expansión económica.</a:t>
            </a:r>
            <a:r>
              <a:rPr kumimoji="0" lang="es-CL"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s-CL"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Ya en el siglo XX, el advenimiento de la gran minería del cobre transformó al país en</a:t>
            </a:r>
            <a:r>
              <a:rPr kumimoji="0" lang="es-CL"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s-CL"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uno de los principales productores mundiales del metal rojo. Éste, junto al </a:t>
            </a:r>
            <a:r>
              <a:rPr kumimoji="0" lang="es-CL"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carbón</a:t>
            </a:r>
            <a:r>
              <a:rPr kumimoji="0" lang="es-CL"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el</a:t>
            </a:r>
            <a:r>
              <a:rPr kumimoji="0" lang="es-CL"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petróleo</a:t>
            </a:r>
            <a:r>
              <a:rPr kumimoji="0" lang="es-CL"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y otros minerales no metálicos, hizo de la actividad minera una de las bases</a:t>
            </a:r>
            <a:r>
              <a:rPr kumimoji="0" lang="es-CL"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s-CL"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de la economía.</a:t>
            </a:r>
            <a:endParaRPr kumimoji="0" lang="es-CL"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169"/>
                                        </p:tgtEl>
                                        <p:attrNameLst>
                                          <p:attrName>style.visibility</p:attrName>
                                        </p:attrNameLst>
                                      </p:cBhvr>
                                      <p:to>
                                        <p:strVal val="visible"/>
                                      </p:to>
                                    </p:set>
                                    <p:anim calcmode="lin" valueType="num">
                                      <p:cBhvr additive="base">
                                        <p:cTn id="13" dur="500" fill="hold"/>
                                        <p:tgtEl>
                                          <p:spTgt spid="7169"/>
                                        </p:tgtEl>
                                        <p:attrNameLst>
                                          <p:attrName>ppt_x</p:attrName>
                                        </p:attrNameLst>
                                      </p:cBhvr>
                                      <p:tavLst>
                                        <p:tav tm="0">
                                          <p:val>
                                            <p:strVal val="#ppt_x"/>
                                          </p:val>
                                        </p:tav>
                                        <p:tav tm="100000">
                                          <p:val>
                                            <p:strVal val="#ppt_x"/>
                                          </p:val>
                                        </p:tav>
                                      </p:tavLst>
                                    </p:anim>
                                    <p:anim calcmode="lin" valueType="num">
                                      <p:cBhvr additive="base">
                                        <p:cTn id="14" dur="500" fill="hold"/>
                                        <p:tgtEl>
                                          <p:spTgt spid="71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16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sz="quarter" idx="2"/>
          </p:nvPr>
        </p:nvSpPr>
        <p:spPr>
          <a:xfrm>
            <a:off x="214282" y="1785926"/>
            <a:ext cx="4041648" cy="3818404"/>
          </a:xfrm>
        </p:spPr>
        <p:txBody>
          <a:bodyPr>
            <a:normAutofit fontScale="25000" lnSpcReduction="20000"/>
          </a:bodyPr>
          <a:lstStyle/>
          <a:p>
            <a:endParaRPr lang="es-CL" sz="7400" b="1" dirty="0" smtClean="0">
              <a:latin typeface="Times New Roman" pitchFamily="18" charset="0"/>
              <a:cs typeface="Times New Roman" pitchFamily="18" charset="0"/>
            </a:endParaRPr>
          </a:p>
          <a:p>
            <a:endParaRPr lang="es-CL" sz="7400" b="1" dirty="0" smtClean="0">
              <a:latin typeface="Times New Roman" pitchFamily="18" charset="0"/>
              <a:cs typeface="Times New Roman" pitchFamily="18" charset="0"/>
            </a:endParaRPr>
          </a:p>
          <a:p>
            <a:r>
              <a:rPr lang="es-CL" sz="8000" dirty="0" smtClean="0">
                <a:latin typeface="Times New Roman" pitchFamily="18" charset="0"/>
                <a:cs typeface="Times New Roman" pitchFamily="18" charset="0"/>
              </a:rPr>
              <a:t>Está integrada por Chuquicamata (región</a:t>
            </a:r>
            <a:r>
              <a:rPr lang="es-CL" sz="8000" b="1" dirty="0" smtClean="0">
                <a:latin typeface="Times New Roman" pitchFamily="18" charset="0"/>
                <a:cs typeface="Times New Roman" pitchFamily="18" charset="0"/>
              </a:rPr>
              <a:t> </a:t>
            </a:r>
            <a:r>
              <a:rPr lang="es-CL" sz="8000" dirty="0" smtClean="0">
                <a:latin typeface="Times New Roman" pitchFamily="18" charset="0"/>
                <a:cs typeface="Times New Roman" pitchFamily="18" charset="0"/>
              </a:rPr>
              <a:t>de Antofagasta), El salvador (región de</a:t>
            </a:r>
            <a:r>
              <a:rPr lang="es-CL" sz="8000" b="1" dirty="0" smtClean="0">
                <a:latin typeface="Times New Roman" pitchFamily="18" charset="0"/>
                <a:cs typeface="Times New Roman" pitchFamily="18" charset="0"/>
              </a:rPr>
              <a:t> </a:t>
            </a:r>
            <a:r>
              <a:rPr lang="es-CL" sz="8000" dirty="0" smtClean="0">
                <a:latin typeface="Times New Roman" pitchFamily="18" charset="0"/>
                <a:cs typeface="Times New Roman" pitchFamily="18" charset="0"/>
              </a:rPr>
              <a:t>Atacama), Andina (región de Valparaíso), El Teniente (región de B. O’Higgins) y</a:t>
            </a:r>
            <a:r>
              <a:rPr lang="es-CL" sz="8000" b="1" dirty="0" smtClean="0">
                <a:latin typeface="Times New Roman" pitchFamily="18" charset="0"/>
                <a:cs typeface="Times New Roman" pitchFamily="18" charset="0"/>
              </a:rPr>
              <a:t> </a:t>
            </a:r>
            <a:r>
              <a:rPr lang="es-CL" sz="8000" dirty="0" err="1" smtClean="0">
                <a:latin typeface="Times New Roman" pitchFamily="18" charset="0"/>
                <a:cs typeface="Times New Roman" pitchFamily="18" charset="0"/>
              </a:rPr>
              <a:t>Radomiro</a:t>
            </a:r>
            <a:r>
              <a:rPr lang="es-CL" sz="8000" dirty="0" smtClean="0">
                <a:latin typeface="Times New Roman" pitchFamily="18" charset="0"/>
                <a:cs typeface="Times New Roman" pitchFamily="18" charset="0"/>
              </a:rPr>
              <a:t> Tomic (región de Antofagasta). En su conjunto representa el 35% de la</a:t>
            </a:r>
            <a:r>
              <a:rPr lang="es-CL" sz="8000" b="1" dirty="0" smtClean="0">
                <a:latin typeface="Times New Roman" pitchFamily="18" charset="0"/>
                <a:cs typeface="Times New Roman" pitchFamily="18" charset="0"/>
              </a:rPr>
              <a:t> </a:t>
            </a:r>
            <a:r>
              <a:rPr lang="es-CL" sz="8000" dirty="0" smtClean="0">
                <a:latin typeface="Times New Roman" pitchFamily="18" charset="0"/>
                <a:cs typeface="Times New Roman" pitchFamily="18" charset="0"/>
              </a:rPr>
              <a:t>producción nacional.</a:t>
            </a:r>
          </a:p>
          <a:p>
            <a:pPr>
              <a:buNone/>
            </a:pPr>
            <a:r>
              <a:rPr lang="es-CL" sz="8000" dirty="0" smtClean="0">
                <a:latin typeface="Times New Roman" pitchFamily="18" charset="0"/>
                <a:cs typeface="Times New Roman" pitchFamily="18" charset="0"/>
              </a:rPr>
              <a:t>    - </a:t>
            </a:r>
            <a:r>
              <a:rPr lang="es-CL" sz="8000" b="1" dirty="0" smtClean="0">
                <a:latin typeface="Times New Roman" pitchFamily="18" charset="0"/>
                <a:cs typeface="Times New Roman" pitchFamily="18" charset="0"/>
              </a:rPr>
              <a:t>Empresa Nacional de Minería</a:t>
            </a:r>
            <a:r>
              <a:rPr lang="es-CL" sz="8000" dirty="0" smtClean="0">
                <a:latin typeface="Times New Roman" pitchFamily="18" charset="0"/>
                <a:cs typeface="Times New Roman" pitchFamily="18" charset="0"/>
              </a:rPr>
              <a:t> (</a:t>
            </a:r>
            <a:r>
              <a:rPr lang="es-CL" sz="8000" dirty="0" err="1" smtClean="0">
                <a:latin typeface="Times New Roman" pitchFamily="18" charset="0"/>
                <a:cs typeface="Times New Roman" pitchFamily="18" charset="0"/>
              </a:rPr>
              <a:t>Enami</a:t>
            </a:r>
            <a:r>
              <a:rPr lang="es-CL" sz="8000" dirty="0" smtClean="0">
                <a:latin typeface="Times New Roman" pitchFamily="18" charset="0"/>
                <a:cs typeface="Times New Roman" pitchFamily="18" charset="0"/>
              </a:rPr>
              <a:t>)  compra concentrados y minerales a los medianos y pequeños productores para fundirlos en sus instalaciones de </a:t>
            </a:r>
            <a:r>
              <a:rPr lang="es-CL" sz="8000" b="1" dirty="0" err="1" smtClean="0">
                <a:latin typeface="Times New Roman" pitchFamily="18" charset="0"/>
                <a:cs typeface="Times New Roman" pitchFamily="18" charset="0"/>
              </a:rPr>
              <a:t>Paipote</a:t>
            </a:r>
            <a:r>
              <a:rPr lang="es-CL" sz="8000" dirty="0" smtClean="0">
                <a:latin typeface="Times New Roman" pitchFamily="18" charset="0"/>
                <a:cs typeface="Times New Roman" pitchFamily="18" charset="0"/>
              </a:rPr>
              <a:t> y </a:t>
            </a:r>
            <a:r>
              <a:rPr lang="es-CL" sz="7400" b="1" dirty="0" smtClean="0">
                <a:latin typeface="Times New Roman" pitchFamily="18" charset="0"/>
                <a:cs typeface="Times New Roman" pitchFamily="18" charset="0"/>
              </a:rPr>
              <a:t>Ventanas</a:t>
            </a:r>
            <a:r>
              <a:rPr lang="es-CL" sz="7400" dirty="0" smtClean="0">
                <a:latin typeface="Times New Roman" pitchFamily="18" charset="0"/>
                <a:cs typeface="Times New Roman" pitchFamily="18" charset="0"/>
              </a:rPr>
              <a:t>. </a:t>
            </a:r>
            <a:endParaRPr lang="es-CL" dirty="0"/>
          </a:p>
        </p:txBody>
      </p:sp>
      <p:sp>
        <p:nvSpPr>
          <p:cNvPr id="6" name="5 Título"/>
          <p:cNvSpPr>
            <a:spLocks noGrp="1"/>
          </p:cNvSpPr>
          <p:nvPr>
            <p:ph type="title"/>
          </p:nvPr>
        </p:nvSpPr>
        <p:spPr/>
        <p:txBody>
          <a:bodyPr/>
          <a:lstStyle/>
          <a:p>
            <a:r>
              <a:rPr lang="es-CL" sz="3600" b="1" dirty="0" smtClean="0">
                <a:solidFill>
                  <a:srgbClr val="C00000"/>
                </a:solidFill>
                <a:latin typeface="Times New Roman" pitchFamily="18" charset="0"/>
                <a:cs typeface="Times New Roman" pitchFamily="18" charset="0"/>
              </a:rPr>
              <a:t>6. </a:t>
            </a:r>
            <a:r>
              <a:rPr lang="es-CL" sz="3600" b="1" u="sng" dirty="0" smtClean="0">
                <a:solidFill>
                  <a:srgbClr val="C00000"/>
                </a:solidFill>
                <a:latin typeface="Times New Roman" pitchFamily="18" charset="0"/>
                <a:cs typeface="Times New Roman" pitchFamily="18" charset="0"/>
              </a:rPr>
              <a:t>Minería Metálica</a:t>
            </a:r>
            <a:endParaRPr lang="es-CL" dirty="0">
              <a:solidFill>
                <a:srgbClr val="C00000"/>
              </a:solidFill>
            </a:endParaRPr>
          </a:p>
        </p:txBody>
      </p:sp>
      <p:sp>
        <p:nvSpPr>
          <p:cNvPr id="7" name="6 Rectángulo"/>
          <p:cNvSpPr/>
          <p:nvPr/>
        </p:nvSpPr>
        <p:spPr>
          <a:xfrm>
            <a:off x="4786314" y="2571744"/>
            <a:ext cx="4071934" cy="3754874"/>
          </a:xfrm>
          <a:prstGeom prst="rect">
            <a:avLst/>
          </a:prstGeom>
        </p:spPr>
        <p:txBody>
          <a:bodyPr wrap="square">
            <a:spAutoFit/>
          </a:bodyPr>
          <a:lstStyle/>
          <a:p>
            <a:pPr>
              <a:buNone/>
            </a:pPr>
            <a:r>
              <a:rPr lang="es-CL" sz="2000" dirty="0" smtClean="0">
                <a:latin typeface="Times New Roman" pitchFamily="18" charset="0"/>
                <a:cs typeface="Times New Roman" pitchFamily="18" charset="0"/>
              </a:rPr>
              <a:t>La minería privada produce el 65% del cobre chileno, destacan:</a:t>
            </a:r>
          </a:p>
          <a:p>
            <a:pPr>
              <a:buFont typeface="Arial" charset="0"/>
              <a:buChar char="•"/>
            </a:pPr>
            <a:r>
              <a:rPr lang="es-CL" sz="2000" dirty="0" smtClean="0">
                <a:latin typeface="Times New Roman" pitchFamily="18" charset="0"/>
                <a:cs typeface="Times New Roman" pitchFamily="18" charset="0"/>
              </a:rPr>
              <a:t>La Escondida (región de Antofagasta)</a:t>
            </a:r>
          </a:p>
          <a:p>
            <a:pPr>
              <a:buFont typeface="Arial" charset="0"/>
              <a:buChar char="•"/>
            </a:pPr>
            <a:r>
              <a:rPr lang="es-CL" sz="2000" dirty="0" smtClean="0">
                <a:latin typeface="Times New Roman" pitchFamily="18" charset="0"/>
                <a:cs typeface="Times New Roman" pitchFamily="18" charset="0"/>
              </a:rPr>
              <a:t>*Doña Inés de </a:t>
            </a:r>
            <a:r>
              <a:rPr lang="es-CL" sz="2000" dirty="0" err="1" smtClean="0">
                <a:latin typeface="Times New Roman" pitchFamily="18" charset="0"/>
                <a:cs typeface="Times New Roman" pitchFamily="18" charset="0"/>
              </a:rPr>
              <a:t>Collahuasi</a:t>
            </a:r>
            <a:r>
              <a:rPr lang="es-CL" sz="2000" dirty="0" smtClean="0">
                <a:latin typeface="Times New Roman" pitchFamily="18" charset="0"/>
                <a:cs typeface="Times New Roman" pitchFamily="18" charset="0"/>
              </a:rPr>
              <a:t> (región de Tarapacá)</a:t>
            </a:r>
          </a:p>
          <a:p>
            <a:pPr>
              <a:buNone/>
            </a:pPr>
            <a:r>
              <a:rPr lang="es-CL" sz="2000" dirty="0" smtClean="0">
                <a:latin typeface="Times New Roman" pitchFamily="18" charset="0"/>
                <a:cs typeface="Times New Roman" pitchFamily="18" charset="0"/>
              </a:rPr>
              <a:t>*La Disputada de Las Condes (región Metropolitana),</a:t>
            </a:r>
          </a:p>
          <a:p>
            <a:pPr>
              <a:buNone/>
            </a:pPr>
            <a:r>
              <a:rPr lang="es-CL" sz="2000" dirty="0" smtClean="0">
                <a:latin typeface="Times New Roman" pitchFamily="18" charset="0"/>
                <a:cs typeface="Times New Roman" pitchFamily="18" charset="0"/>
              </a:rPr>
              <a:t>*El Soldado (región de Valparaíso) </a:t>
            </a:r>
          </a:p>
          <a:p>
            <a:pPr>
              <a:buNone/>
            </a:pPr>
            <a:r>
              <a:rPr lang="es-CL" sz="2000" dirty="0" smtClean="0">
                <a:latin typeface="Times New Roman" pitchFamily="18" charset="0"/>
                <a:cs typeface="Times New Roman" pitchFamily="18" charset="0"/>
              </a:rPr>
              <a:t> *Los Pelambres (región de Coquimbo).</a:t>
            </a:r>
          </a:p>
          <a:p>
            <a:endParaRPr lang="es-CL"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L" sz="2800" b="1" dirty="0" smtClean="0">
                <a:solidFill>
                  <a:srgbClr val="C00000"/>
                </a:solidFill>
                <a:latin typeface="Times New Roman" pitchFamily="18" charset="0"/>
                <a:cs typeface="Times New Roman" pitchFamily="18" charset="0"/>
              </a:rPr>
              <a:t>7</a:t>
            </a:r>
            <a:r>
              <a:rPr lang="es-CL" sz="2800" dirty="0" smtClean="0">
                <a:solidFill>
                  <a:srgbClr val="C00000"/>
                </a:solidFill>
                <a:latin typeface="Times New Roman" pitchFamily="18" charset="0"/>
                <a:cs typeface="Times New Roman" pitchFamily="18" charset="0"/>
              </a:rPr>
              <a:t>.</a:t>
            </a:r>
            <a:r>
              <a:rPr lang="es-CL" sz="2800" u="sng" dirty="0" smtClean="0">
                <a:solidFill>
                  <a:srgbClr val="C00000"/>
                </a:solidFill>
                <a:latin typeface="Times New Roman" pitchFamily="18" charset="0"/>
                <a:cs typeface="Times New Roman" pitchFamily="18" charset="0"/>
              </a:rPr>
              <a:t> </a:t>
            </a:r>
            <a:r>
              <a:rPr lang="es-CL" sz="2800" b="1" u="sng" dirty="0" smtClean="0">
                <a:solidFill>
                  <a:srgbClr val="C00000"/>
                </a:solidFill>
                <a:latin typeface="Times New Roman" pitchFamily="18" charset="0"/>
                <a:cs typeface="Times New Roman" pitchFamily="18" charset="0"/>
              </a:rPr>
              <a:t>Minería no metálica</a:t>
            </a:r>
            <a:endParaRPr lang="es-CL" sz="2800" dirty="0">
              <a:solidFill>
                <a:srgbClr val="C00000"/>
              </a:solidFill>
              <a:latin typeface="Times New Roman" pitchFamily="18" charset="0"/>
              <a:cs typeface="Times New Roman" pitchFamily="18" charset="0"/>
            </a:endParaRPr>
          </a:p>
        </p:txBody>
      </p:sp>
      <p:sp>
        <p:nvSpPr>
          <p:cNvPr id="3" name="2 Marcador de contenido"/>
          <p:cNvSpPr>
            <a:spLocks noGrp="1"/>
          </p:cNvSpPr>
          <p:nvPr>
            <p:ph sz="half" idx="1"/>
          </p:nvPr>
        </p:nvSpPr>
        <p:spPr/>
        <p:txBody>
          <a:bodyPr>
            <a:normAutofit fontScale="85000" lnSpcReduction="20000"/>
          </a:bodyPr>
          <a:lstStyle/>
          <a:p>
            <a:r>
              <a:rPr lang="es-CL" dirty="0" smtClean="0"/>
              <a:t>El salitre fue el principal mineral de Chile desde fines del siglo XIX hasta la década de</a:t>
            </a:r>
            <a:r>
              <a:rPr lang="es-CL" b="1" dirty="0" smtClean="0"/>
              <a:t> </a:t>
            </a:r>
            <a:r>
              <a:rPr lang="es-CL" dirty="0" smtClean="0"/>
              <a:t>1930. En la actualidad se mantiene en funcionamiento sólo la oficina y planta</a:t>
            </a:r>
            <a:r>
              <a:rPr lang="es-CL" b="1" dirty="0" smtClean="0"/>
              <a:t> </a:t>
            </a:r>
            <a:r>
              <a:rPr lang="es-CL" dirty="0" smtClean="0"/>
              <a:t>procesadora de María Elena (región de Antofagasta), perteneciente a la Sociedad</a:t>
            </a:r>
            <a:r>
              <a:rPr lang="es-CL" b="1" dirty="0" smtClean="0"/>
              <a:t> </a:t>
            </a:r>
            <a:r>
              <a:rPr lang="es-CL" dirty="0" smtClean="0"/>
              <a:t>Química y Minera de Chile (</a:t>
            </a:r>
            <a:r>
              <a:rPr lang="es-CL" dirty="0" err="1" smtClean="0"/>
              <a:t>Soquimich</a:t>
            </a:r>
            <a:r>
              <a:rPr lang="es-CL" dirty="0" smtClean="0"/>
              <a:t>).</a:t>
            </a:r>
            <a:r>
              <a:rPr lang="es-CL" b="1" dirty="0" smtClean="0"/>
              <a:t> </a:t>
            </a:r>
            <a:r>
              <a:rPr lang="es-CL" dirty="0" smtClean="0"/>
              <a:t>Los principales yacimientos de azufre en Chile son los de </a:t>
            </a:r>
            <a:r>
              <a:rPr lang="es-CL" dirty="0" err="1" smtClean="0"/>
              <a:t>Tacora</a:t>
            </a:r>
            <a:r>
              <a:rPr lang="es-CL" dirty="0" smtClean="0"/>
              <a:t>, </a:t>
            </a:r>
            <a:r>
              <a:rPr lang="es-CL" dirty="0" err="1" smtClean="0"/>
              <a:t>Chapiquiña</a:t>
            </a:r>
            <a:r>
              <a:rPr lang="es-CL" dirty="0" smtClean="0"/>
              <a:t>,</a:t>
            </a:r>
            <a:r>
              <a:rPr lang="es-CL" b="1" dirty="0" smtClean="0"/>
              <a:t> </a:t>
            </a:r>
            <a:r>
              <a:rPr lang="es-CL" dirty="0" err="1" smtClean="0"/>
              <a:t>Guallatiri</a:t>
            </a:r>
            <a:r>
              <a:rPr lang="es-CL" dirty="0" smtClean="0"/>
              <a:t>, localizados en la región de Tarapacá.</a:t>
            </a:r>
          </a:p>
          <a:p>
            <a:endParaRPr lang="es-CL" dirty="0"/>
          </a:p>
        </p:txBody>
      </p:sp>
      <p:pic>
        <p:nvPicPr>
          <p:cNvPr id="5122" name="Picture 2" descr="http://www.rutaschile.com/parques/Images/oficina-salitrera-pedro-de-valdivia2.jpg"/>
          <p:cNvPicPr>
            <a:picLocks noChangeAspect="1" noChangeArrowheads="1"/>
          </p:cNvPicPr>
          <p:nvPr/>
        </p:nvPicPr>
        <p:blipFill>
          <a:blip r:embed="rId2" cstate="print"/>
          <a:srcRect/>
          <a:stretch>
            <a:fillRect/>
          </a:stretch>
        </p:blipFill>
        <p:spPr bwMode="auto">
          <a:xfrm>
            <a:off x="4643438" y="1714488"/>
            <a:ext cx="4286280" cy="3857652"/>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nodeType="clickEffect">
                                  <p:stCondLst>
                                    <p:cond delay="0"/>
                                  </p:stCondLst>
                                  <p:childTnLst>
                                    <p:set>
                                      <p:cBhvr>
                                        <p:cTn id="18" dur="1" fill="hold">
                                          <p:stCondLst>
                                            <p:cond delay="0"/>
                                          </p:stCondLst>
                                        </p:cTn>
                                        <p:tgtEl>
                                          <p:spTgt spid="5122"/>
                                        </p:tgtEl>
                                        <p:attrNameLst>
                                          <p:attrName>style.visibility</p:attrName>
                                        </p:attrNameLst>
                                      </p:cBhvr>
                                      <p:to>
                                        <p:strVal val="visible"/>
                                      </p:to>
                                    </p:set>
                                    <p:animEffect transition="in" filter="diamond(in)">
                                      <p:cBhvr>
                                        <p:cTn id="19"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half" idx="1"/>
          </p:nvPr>
        </p:nvSpPr>
        <p:spPr/>
        <p:txBody>
          <a:bodyPr>
            <a:normAutofit fontScale="77500" lnSpcReduction="20000"/>
          </a:bodyPr>
          <a:lstStyle/>
          <a:p>
            <a:pPr>
              <a:buNone/>
            </a:pPr>
            <a:r>
              <a:rPr lang="es-CL" b="1" dirty="0" smtClean="0">
                <a:solidFill>
                  <a:srgbClr val="C00000"/>
                </a:solidFill>
              </a:rPr>
              <a:t>     8. </a:t>
            </a:r>
            <a:r>
              <a:rPr lang="es-CL" b="1" u="sng" dirty="0" smtClean="0">
                <a:solidFill>
                  <a:srgbClr val="C00000"/>
                </a:solidFill>
              </a:rPr>
              <a:t>Combustibles Minerales</a:t>
            </a:r>
            <a:r>
              <a:rPr lang="es-CL" b="1" dirty="0" smtClean="0">
                <a:solidFill>
                  <a:srgbClr val="C00000"/>
                </a:solidFill>
              </a:rPr>
              <a:t>: </a:t>
            </a:r>
            <a:r>
              <a:rPr lang="es-CL" dirty="0" smtClean="0"/>
              <a:t>La leña y el carbón vegetal están entre los primeros recursos energéticos y más tarde  el petróleo y gas natural.</a:t>
            </a:r>
            <a:r>
              <a:rPr lang="es-CL" b="1" dirty="0" smtClean="0"/>
              <a:t> </a:t>
            </a:r>
          </a:p>
          <a:p>
            <a:r>
              <a:rPr lang="es-CL" dirty="0" smtClean="0"/>
              <a:t>En Chile es posible distinguir tres zonas carboníferas: Concepción – Arauco, Valdivia –Chiloé y la zona de Magallanes. Los yacimientos de la zona de Concepción están a</a:t>
            </a:r>
            <a:r>
              <a:rPr lang="es-CL" b="1" dirty="0" smtClean="0"/>
              <a:t> </a:t>
            </a:r>
            <a:r>
              <a:rPr lang="es-CL" dirty="0" smtClean="0"/>
              <a:t>cargo de la Empresa nacional del Carbón (</a:t>
            </a:r>
            <a:r>
              <a:rPr lang="es-CL" dirty="0" err="1" smtClean="0"/>
              <a:t>Enacar</a:t>
            </a:r>
            <a:r>
              <a:rPr lang="es-CL" dirty="0" smtClean="0"/>
              <a:t>), la cual tiene a su cargo los</a:t>
            </a:r>
            <a:r>
              <a:rPr lang="es-CL" b="1" dirty="0" smtClean="0"/>
              <a:t> </a:t>
            </a:r>
            <a:r>
              <a:rPr lang="es-CL" dirty="0" smtClean="0"/>
              <a:t>yacimientos de Lota  y </a:t>
            </a:r>
            <a:r>
              <a:rPr lang="es-CL" dirty="0" err="1" smtClean="0"/>
              <a:t>Trongol</a:t>
            </a:r>
            <a:r>
              <a:rPr lang="es-CL" dirty="0" smtClean="0"/>
              <a:t>. </a:t>
            </a:r>
          </a:p>
          <a:p>
            <a:endParaRPr lang="es-ES_tradnl" dirty="0" smtClean="0"/>
          </a:p>
          <a:p>
            <a:endParaRPr lang="es-ES_tradnl" dirty="0" smtClean="0"/>
          </a:p>
          <a:p>
            <a:r>
              <a:rPr lang="es-ES_tradnl" dirty="0" smtClean="0"/>
              <a:t>Yacimiento de Lota </a:t>
            </a:r>
            <a:endParaRPr lang="es-CL" dirty="0" smtClean="0"/>
          </a:p>
          <a:p>
            <a:endParaRPr lang="es-CL" dirty="0"/>
          </a:p>
        </p:txBody>
      </p:sp>
      <p:sp>
        <p:nvSpPr>
          <p:cNvPr id="4" name="3 Marcador de contenido"/>
          <p:cNvSpPr>
            <a:spLocks noGrp="1"/>
          </p:cNvSpPr>
          <p:nvPr>
            <p:ph sz="half" idx="2"/>
          </p:nvPr>
        </p:nvSpPr>
        <p:spPr>
          <a:xfrm>
            <a:off x="4800600" y="1371600"/>
            <a:ext cx="4038600" cy="2557466"/>
          </a:xfrm>
        </p:spPr>
        <p:txBody>
          <a:bodyPr>
            <a:normAutofit fontScale="77500" lnSpcReduction="20000"/>
          </a:bodyPr>
          <a:lstStyle/>
          <a:p>
            <a:pPr>
              <a:buNone/>
            </a:pPr>
            <a:r>
              <a:rPr lang="es-CL" b="1" dirty="0" smtClean="0">
                <a:solidFill>
                  <a:srgbClr val="C00000"/>
                </a:solidFill>
              </a:rPr>
              <a:t>    9.</a:t>
            </a:r>
            <a:r>
              <a:rPr lang="es-CL" dirty="0" smtClean="0">
                <a:solidFill>
                  <a:srgbClr val="C00000"/>
                </a:solidFill>
              </a:rPr>
              <a:t> </a:t>
            </a:r>
            <a:r>
              <a:rPr lang="es-CL" b="1" u="sng" dirty="0" smtClean="0">
                <a:solidFill>
                  <a:srgbClr val="C00000"/>
                </a:solidFill>
              </a:rPr>
              <a:t>Actividades de Servicios</a:t>
            </a:r>
            <a:r>
              <a:rPr lang="es-CL" b="1" dirty="0" smtClean="0"/>
              <a:t>: </a:t>
            </a:r>
            <a:r>
              <a:rPr lang="es-CL" dirty="0" smtClean="0"/>
              <a:t>El</a:t>
            </a:r>
            <a:r>
              <a:rPr lang="es-CL" b="1" dirty="0" smtClean="0"/>
              <a:t> </a:t>
            </a:r>
            <a:r>
              <a:rPr lang="es-CL" dirty="0" smtClean="0"/>
              <a:t>transporte, el comercio, las comunicaciones, los servicios financieros, el turismo, los</a:t>
            </a:r>
            <a:r>
              <a:rPr lang="es-CL" b="1" dirty="0" smtClean="0"/>
              <a:t> </a:t>
            </a:r>
            <a:r>
              <a:rPr lang="es-CL" dirty="0" smtClean="0"/>
              <a:t>servicios comunales (salud y educación), etc. Estas son las actividades que concentran</a:t>
            </a:r>
            <a:r>
              <a:rPr lang="es-CL" b="1" dirty="0" smtClean="0"/>
              <a:t> </a:t>
            </a:r>
            <a:r>
              <a:rPr lang="es-CL" dirty="0" smtClean="0"/>
              <a:t>el mayor porcentaje de Fuerza de Trabajo. </a:t>
            </a:r>
          </a:p>
          <a:p>
            <a:endParaRPr lang="es-CL" dirty="0"/>
          </a:p>
        </p:txBody>
      </p:sp>
      <p:pic>
        <p:nvPicPr>
          <p:cNvPr id="4098" name="Picture 2" descr="http://www.memoriachilena.cl/archivos2/thumb750/MC0002454.jpg"/>
          <p:cNvPicPr>
            <a:picLocks noChangeAspect="1" noChangeArrowheads="1"/>
          </p:cNvPicPr>
          <p:nvPr/>
        </p:nvPicPr>
        <p:blipFill>
          <a:blip r:embed="rId2" cstate="print"/>
          <a:srcRect/>
          <a:stretch>
            <a:fillRect/>
          </a:stretch>
        </p:blipFill>
        <p:spPr bwMode="auto">
          <a:xfrm>
            <a:off x="5143504" y="3500438"/>
            <a:ext cx="3643338" cy="2786082"/>
          </a:xfrm>
          <a:prstGeom prst="rect">
            <a:avLst/>
          </a:prstGeom>
          <a:noFill/>
        </p:spPr>
      </p:pic>
      <p:cxnSp>
        <p:nvCxnSpPr>
          <p:cNvPr id="7" name="6 Conector recto de flecha"/>
          <p:cNvCxnSpPr/>
          <p:nvPr/>
        </p:nvCxnSpPr>
        <p:spPr>
          <a:xfrm>
            <a:off x="3131840" y="5661248"/>
            <a:ext cx="71438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4098"/>
                                        </p:tgtEl>
                                        <p:attrNameLst>
                                          <p:attrName>style.visibility</p:attrName>
                                        </p:attrNameLst>
                                      </p:cBhvr>
                                      <p:to>
                                        <p:strVal val="visible"/>
                                      </p:to>
                                    </p:set>
                                    <p:animEffect transition="in" filter="slide(fromBottom)">
                                      <p:cBhvr>
                                        <p:cTn id="31"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357158" y="500042"/>
            <a:ext cx="8286808"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L" sz="24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10. </a:t>
            </a:r>
            <a:r>
              <a:rPr kumimoji="0" lang="es-CL" sz="2400" b="1" i="0" u="sng"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Ventajas Comparativas:</a:t>
            </a:r>
            <a:r>
              <a:rPr kumimoji="0" lang="es-CL" sz="24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 </a:t>
            </a:r>
            <a:r>
              <a:rPr kumimoji="0" lang="es-CL" sz="2400" b="0"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 </a:t>
            </a:r>
            <a:r>
              <a:rPr lang="es-CL" sz="2400" dirty="0" smtClean="0">
                <a:latin typeface="Times New Roman" pitchFamily="18" charset="0"/>
                <a:ea typeface="Calibri" pitchFamily="34" charset="0"/>
                <a:cs typeface="Times New Roman" pitchFamily="18" charset="0"/>
              </a:rPr>
              <a:t>S</a:t>
            </a:r>
            <a:r>
              <a:rPr kumimoji="0" lang="es-CL"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 refieren a las condiciones favorables que permiten a</a:t>
            </a:r>
            <a:r>
              <a:rPr kumimoji="0" lang="es-CL"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s-CL"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determinados sectores y productos de la economía de un país competir de mejor forma</a:t>
            </a:r>
            <a:r>
              <a:rPr kumimoji="0" lang="es-CL"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s-CL"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en la economía mundial. En el caso de Chile, en las últimas décadas se han</a:t>
            </a:r>
            <a:r>
              <a:rPr kumimoji="0" lang="es-CL"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s-CL"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diversificado las exportaciones, aprovechando las siguientes ventajas comparativas</a:t>
            </a:r>
            <a:r>
              <a:rPr kumimoji="0" lang="es-CL"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s-CL"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naturales:</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CL"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CL"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La localización del país en el hemisferio sur, permite exportar al hemisferio norte cuando éste ya no está en período de cosecha.</a:t>
            </a:r>
          </a:p>
          <a:p>
            <a:pPr marL="0" marR="0" lvl="0" indent="0" algn="just" defTabSz="914400" rtl="0" eaLnBrk="0" fontAlgn="base" latinLnBrk="0" hangingPunct="0">
              <a:lnSpc>
                <a:spcPct val="100000"/>
              </a:lnSpc>
              <a:spcBef>
                <a:spcPct val="0"/>
              </a:spcBef>
              <a:spcAft>
                <a:spcPct val="0"/>
              </a:spcAft>
              <a:buClrTx/>
              <a:buSzTx/>
              <a:tabLst/>
            </a:pPr>
            <a:endParaRPr kumimoji="0" lang="es-CL"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CL"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La variedad de climas favorece una gran diversidad de cultivos.</a:t>
            </a:r>
          </a:p>
          <a:p>
            <a:pPr marL="0" marR="0" lvl="0" indent="0" algn="just" defTabSz="914400" rtl="0" eaLnBrk="0" fontAlgn="base" latinLnBrk="0" hangingPunct="0">
              <a:lnSpc>
                <a:spcPct val="100000"/>
              </a:lnSpc>
              <a:spcBef>
                <a:spcPct val="0"/>
              </a:spcBef>
              <a:spcAft>
                <a:spcPct val="0"/>
              </a:spcAft>
              <a:buClrTx/>
              <a:buSzTx/>
              <a:tabLst/>
            </a:pPr>
            <a:endParaRPr kumimoji="0" lang="es-CL"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CL"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-Los amplios períodos de producción hortofrutícola permiten, llegar con anticipación, respecto a naciones competidoras, a los mercados de exportación.</a:t>
            </a:r>
            <a:endParaRPr kumimoji="0" lang="es-CL"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3"/>
                                        </p:tgtEl>
                                        <p:attrNameLst>
                                          <p:attrName>style.visibility</p:attrName>
                                        </p:attrNameLst>
                                      </p:cBhvr>
                                      <p:to>
                                        <p:strVal val="visible"/>
                                      </p:to>
                                    </p:set>
                                    <p:anim calcmode="lin" valueType="num">
                                      <p:cBhvr additive="base">
                                        <p:cTn id="7" dur="500" fill="hold"/>
                                        <p:tgtEl>
                                          <p:spTgt spid="3073"/>
                                        </p:tgtEl>
                                        <p:attrNameLst>
                                          <p:attrName>ppt_x</p:attrName>
                                        </p:attrNameLst>
                                      </p:cBhvr>
                                      <p:tavLst>
                                        <p:tav tm="0">
                                          <p:val>
                                            <p:strVal val="#ppt_x"/>
                                          </p:val>
                                        </p:tav>
                                        <p:tav tm="100000">
                                          <p:val>
                                            <p:strVal val="#ppt_x"/>
                                          </p:val>
                                        </p:tav>
                                      </p:tavLst>
                                    </p:anim>
                                    <p:anim calcmode="lin" valueType="num">
                                      <p:cBhvr additive="base">
                                        <p:cTn id="8" dur="500" fill="hold"/>
                                        <p:tgtEl>
                                          <p:spTgt spid="30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57158" y="1071546"/>
            <a:ext cx="8429684" cy="4524315"/>
          </a:xfrm>
          <a:prstGeom prst="rect">
            <a:avLst/>
          </a:prstGeom>
        </p:spPr>
        <p:txBody>
          <a:bodyPr wrap="square">
            <a:spAutoFit/>
          </a:bodyPr>
          <a:lstStyle/>
          <a:p>
            <a:pPr lvl="0" algn="just" eaLnBrk="0" fontAlgn="base" hangingPunct="0">
              <a:spcBef>
                <a:spcPct val="0"/>
              </a:spcBef>
              <a:spcAft>
                <a:spcPct val="0"/>
              </a:spcAft>
            </a:pPr>
            <a:r>
              <a:rPr lang="es-CL" sz="2400" dirty="0" smtClean="0">
                <a:latin typeface="Times New Roman" pitchFamily="18" charset="0"/>
                <a:ea typeface="Calibri" pitchFamily="34" charset="0"/>
                <a:cs typeface="Times New Roman" pitchFamily="18" charset="0"/>
              </a:rPr>
              <a:t>-Los distintos tipos de suelo han influido en una mayor diversificación de la estructura productiva.</a:t>
            </a:r>
          </a:p>
          <a:p>
            <a:pPr lvl="0" algn="just" eaLnBrk="0" fontAlgn="base" hangingPunct="0">
              <a:spcBef>
                <a:spcPct val="0"/>
              </a:spcBef>
              <a:spcAft>
                <a:spcPct val="0"/>
              </a:spcAft>
            </a:pPr>
            <a:endParaRPr lang="es-CL" sz="2400" dirty="0" smtClean="0">
              <a:latin typeface="Times New Roman" pitchFamily="18" charset="0"/>
              <a:cs typeface="Times New Roman" pitchFamily="18" charset="0"/>
            </a:endParaRPr>
          </a:p>
          <a:p>
            <a:pPr lvl="0" algn="just" eaLnBrk="0" fontAlgn="base" hangingPunct="0">
              <a:spcBef>
                <a:spcPct val="0"/>
              </a:spcBef>
              <a:spcAft>
                <a:spcPct val="0"/>
              </a:spcAft>
            </a:pPr>
            <a:r>
              <a:rPr lang="es-CL" sz="2400" dirty="0" smtClean="0">
                <a:latin typeface="Times New Roman" pitchFamily="18" charset="0"/>
                <a:ea typeface="Calibri" pitchFamily="34" charset="0"/>
                <a:cs typeface="Times New Roman" pitchFamily="18" charset="0"/>
              </a:rPr>
              <a:t>-La actividad pesquera tiene ventajas comparativas que derivan del extenso litoral del territorio de Chile continental.</a:t>
            </a:r>
          </a:p>
          <a:p>
            <a:pPr lvl="0" algn="just" eaLnBrk="0" fontAlgn="base" hangingPunct="0">
              <a:spcBef>
                <a:spcPct val="0"/>
              </a:spcBef>
              <a:spcAft>
                <a:spcPct val="0"/>
              </a:spcAft>
            </a:pPr>
            <a:endParaRPr lang="es-CL" sz="2400" dirty="0" smtClean="0">
              <a:latin typeface="Times New Roman" pitchFamily="18" charset="0"/>
              <a:cs typeface="Times New Roman" pitchFamily="18" charset="0"/>
            </a:endParaRPr>
          </a:p>
          <a:p>
            <a:pPr lvl="0" algn="just" eaLnBrk="0" fontAlgn="base" hangingPunct="0">
              <a:spcBef>
                <a:spcPct val="0"/>
              </a:spcBef>
              <a:spcAft>
                <a:spcPct val="0"/>
              </a:spcAft>
            </a:pPr>
            <a:r>
              <a:rPr lang="es-CL" sz="2400" dirty="0" smtClean="0">
                <a:latin typeface="Times New Roman" pitchFamily="18" charset="0"/>
                <a:ea typeface="Calibri" pitchFamily="34" charset="0"/>
                <a:cs typeface="Times New Roman" pitchFamily="18" charset="0"/>
              </a:rPr>
              <a:t>A lo que podríamos llamar las “ventajas comparativas tradicionales”, se han sumado en las últimas décadas otras “no tradicionales”. Entre éstas destacan: el desarrollo de la informática, la aplicación de nuevas tecnologías, la constante capacitación de la fuerza laboral, la modernización del sector empresarial (administración y marketing).</a:t>
            </a:r>
            <a:endParaRPr lang="es-CL" sz="2400" dirty="0" smtClean="0">
              <a:latin typeface="Times New Roman" pitchFamily="18" charset="0"/>
              <a:cs typeface="Times New Roman" pitchFamily="18"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357158" y="357166"/>
            <a:ext cx="5429288"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L" sz="24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11. </a:t>
            </a:r>
            <a:r>
              <a:rPr kumimoji="0" lang="es-CL" sz="2400" b="1" i="0" u="sng"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Xerófita</a:t>
            </a:r>
            <a:r>
              <a:rPr kumimoji="0" lang="es-CL" sz="24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a:t>
            </a:r>
            <a:r>
              <a:rPr kumimoji="0" lang="es-CL" sz="2400" b="0"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 </a:t>
            </a:r>
            <a:r>
              <a:rPr kumimoji="0" lang="es-CL"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Es aquella vegetación que se adapta a la escasez de agua .Se desarrolla principalmente en el Norte Grande , Norte Chico y Patagonia . Entre las especies y vegetaciones asociadas se encuentran Hierbas, cactáceas, Tamarugo, Chañar, etc.</a:t>
            </a:r>
            <a:endParaRPr kumimoji="0" lang="es-CL"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050" name="Rectangle 2"/>
          <p:cNvSpPr>
            <a:spLocks noChangeArrowheads="1"/>
          </p:cNvSpPr>
          <p:nvPr/>
        </p:nvSpPr>
        <p:spPr bwMode="auto">
          <a:xfrm>
            <a:off x="3286116" y="3143249"/>
            <a:ext cx="5572132"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24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12.</a:t>
            </a:r>
            <a:r>
              <a:rPr kumimoji="0" lang="es-CL" sz="2400" b="1" i="0" u="sng"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 </a:t>
            </a:r>
            <a:r>
              <a:rPr kumimoji="0" lang="es-CL" sz="2400" b="1" i="0" u="sng" strike="noStrike" cap="none" normalizeH="0" baseline="0" dirty="0" err="1" smtClean="0">
                <a:ln>
                  <a:noFill/>
                </a:ln>
                <a:solidFill>
                  <a:srgbClr val="C00000"/>
                </a:solidFill>
                <a:effectLst/>
                <a:latin typeface="Times New Roman" pitchFamily="18" charset="0"/>
                <a:ea typeface="Calibri" pitchFamily="34" charset="0"/>
                <a:cs typeface="Times New Roman" pitchFamily="18" charset="0"/>
              </a:rPr>
              <a:t>Mesomórfica</a:t>
            </a:r>
            <a:r>
              <a:rPr kumimoji="0" lang="es-CL" sz="2400" b="0"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 </a:t>
            </a:r>
            <a:r>
              <a:rPr kumimoji="0" lang="es-CL"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Es aquella vegetación que se desarrolla  en sectores de humedad moderada . Es capaz de soportar  una estación seca, se desarrolla principalmente en la  Zona Central. Ejemplos: Arrayán, Espino, Litre, Boldo, Palma Chilena, etc.</a:t>
            </a:r>
            <a:endParaRPr kumimoji="0" lang="es-CL" sz="2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L" sz="1800" b="0" i="0" u="none" strike="noStrike" cap="none" normalizeH="0" baseline="0" dirty="0" smtClean="0">
              <a:ln>
                <a:noFill/>
              </a:ln>
              <a:solidFill>
                <a:schemeClr val="tx1"/>
              </a:solidFill>
              <a:effectLst/>
              <a:latin typeface="Arial" pitchFamily="34" charset="0"/>
            </a:endParaRPr>
          </a:p>
        </p:txBody>
      </p:sp>
      <p:pic>
        <p:nvPicPr>
          <p:cNvPr id="2052" name="Picture 4" descr="http://upload.wikimedia.org/wikipedia/commons/thumb/9/98/Euphorbia-virosa.jpg/250px-Euphorbia-virosa.jpg"/>
          <p:cNvPicPr>
            <a:picLocks noChangeAspect="1" noChangeArrowheads="1"/>
          </p:cNvPicPr>
          <p:nvPr/>
        </p:nvPicPr>
        <p:blipFill>
          <a:blip r:embed="rId2" cstate="print"/>
          <a:srcRect/>
          <a:stretch>
            <a:fillRect/>
          </a:stretch>
        </p:blipFill>
        <p:spPr bwMode="auto">
          <a:xfrm>
            <a:off x="6000760" y="285728"/>
            <a:ext cx="2381250" cy="2647951"/>
          </a:xfrm>
          <a:prstGeom prst="rect">
            <a:avLst/>
          </a:prstGeom>
          <a:noFill/>
        </p:spPr>
      </p:pic>
      <p:pic>
        <p:nvPicPr>
          <p:cNvPr id="2054" name="Picture 6" descr="http://www.viarural.cl/agricultura/forestacion/especies/autoctonas/arrayan/arrayan-01.jpg"/>
          <p:cNvPicPr>
            <a:picLocks noChangeAspect="1" noChangeArrowheads="1"/>
          </p:cNvPicPr>
          <p:nvPr/>
        </p:nvPicPr>
        <p:blipFill>
          <a:blip r:embed="rId3" cstate="print"/>
          <a:srcRect/>
          <a:stretch>
            <a:fillRect/>
          </a:stretch>
        </p:blipFill>
        <p:spPr bwMode="auto">
          <a:xfrm>
            <a:off x="428596" y="2857496"/>
            <a:ext cx="2381250" cy="1643074"/>
          </a:xfrm>
          <a:prstGeom prst="rect">
            <a:avLst/>
          </a:prstGeom>
          <a:noFill/>
        </p:spPr>
      </p:pic>
      <p:cxnSp>
        <p:nvCxnSpPr>
          <p:cNvPr id="12" name="11 Conector recto de flecha"/>
          <p:cNvCxnSpPr/>
          <p:nvPr/>
        </p:nvCxnSpPr>
        <p:spPr>
          <a:xfrm rot="5400000" flipH="1" flipV="1">
            <a:off x="679423" y="4749809"/>
            <a:ext cx="35719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12 CuadroTexto"/>
          <p:cNvSpPr txBox="1"/>
          <p:nvPr/>
        </p:nvSpPr>
        <p:spPr>
          <a:xfrm>
            <a:off x="928662" y="4572008"/>
            <a:ext cx="1857388" cy="369332"/>
          </a:xfrm>
          <a:prstGeom prst="rect">
            <a:avLst/>
          </a:prstGeom>
          <a:noFill/>
        </p:spPr>
        <p:txBody>
          <a:bodyPr wrap="square" rtlCol="0">
            <a:spAutoFit/>
          </a:bodyPr>
          <a:lstStyle/>
          <a:p>
            <a:r>
              <a:rPr lang="es-ES_tradnl" b="1" dirty="0" smtClean="0">
                <a:solidFill>
                  <a:srgbClr val="FF0000"/>
                </a:solidFill>
              </a:rPr>
              <a:t>Arrayan </a:t>
            </a:r>
            <a:endParaRPr lang="es-CL" b="1" dirty="0">
              <a:solidFill>
                <a:srgbClr val="FF0000"/>
              </a:solidFill>
            </a:endParaRPr>
          </a:p>
        </p:txBody>
      </p:sp>
      <p:pic>
        <p:nvPicPr>
          <p:cNvPr id="2056" name="Picture 8" descr="http://www.florachilena.cl/Niv_tax/Angiospermas/Ordenes/Sapindales/Anacardiaceae/Lithraea/Follaje%20Litre.jpg"/>
          <p:cNvPicPr>
            <a:picLocks noChangeAspect="1" noChangeArrowheads="1"/>
          </p:cNvPicPr>
          <p:nvPr/>
        </p:nvPicPr>
        <p:blipFill>
          <a:blip r:embed="rId4" cstate="print"/>
          <a:srcRect/>
          <a:stretch>
            <a:fillRect/>
          </a:stretch>
        </p:blipFill>
        <p:spPr bwMode="auto">
          <a:xfrm>
            <a:off x="500034" y="5072074"/>
            <a:ext cx="2214578" cy="1238239"/>
          </a:xfrm>
          <a:prstGeom prst="rect">
            <a:avLst/>
          </a:prstGeom>
          <a:noFill/>
        </p:spPr>
      </p:pic>
      <p:cxnSp>
        <p:nvCxnSpPr>
          <p:cNvPr id="17" name="16 Conector recto de flecha"/>
          <p:cNvCxnSpPr/>
          <p:nvPr/>
        </p:nvCxnSpPr>
        <p:spPr>
          <a:xfrm rot="10800000">
            <a:off x="3000364" y="6215082"/>
            <a:ext cx="64294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17 CuadroTexto"/>
          <p:cNvSpPr txBox="1"/>
          <p:nvPr/>
        </p:nvSpPr>
        <p:spPr>
          <a:xfrm>
            <a:off x="3857620" y="6000768"/>
            <a:ext cx="785818" cy="369332"/>
          </a:xfrm>
          <a:prstGeom prst="rect">
            <a:avLst/>
          </a:prstGeom>
          <a:noFill/>
        </p:spPr>
        <p:txBody>
          <a:bodyPr wrap="square" rtlCol="0">
            <a:spAutoFit/>
          </a:bodyPr>
          <a:lstStyle/>
          <a:p>
            <a:r>
              <a:rPr lang="es-ES_tradnl" b="1" dirty="0" smtClean="0">
                <a:solidFill>
                  <a:srgbClr val="FF0000"/>
                </a:solidFill>
              </a:rPr>
              <a:t>Litre</a:t>
            </a:r>
            <a:endParaRPr lang="es-CL" b="1" dirty="0">
              <a:solidFill>
                <a:srgbClr val="FF000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49"/>
                                        </p:tgtEl>
                                        <p:attrNameLst>
                                          <p:attrName>style.visibility</p:attrName>
                                        </p:attrNameLst>
                                      </p:cBhvr>
                                      <p:to>
                                        <p:strVal val="visible"/>
                                      </p:to>
                                    </p:set>
                                    <p:anim calcmode="lin" valueType="num">
                                      <p:cBhvr additive="base">
                                        <p:cTn id="7" dur="500" fill="hold"/>
                                        <p:tgtEl>
                                          <p:spTgt spid="2049"/>
                                        </p:tgtEl>
                                        <p:attrNameLst>
                                          <p:attrName>ppt_x</p:attrName>
                                        </p:attrNameLst>
                                      </p:cBhvr>
                                      <p:tavLst>
                                        <p:tav tm="0">
                                          <p:val>
                                            <p:strVal val="#ppt_x"/>
                                          </p:val>
                                        </p:tav>
                                        <p:tav tm="100000">
                                          <p:val>
                                            <p:strVal val="#ppt_x"/>
                                          </p:val>
                                        </p:tav>
                                      </p:tavLst>
                                    </p:anim>
                                    <p:anim calcmode="lin" valueType="num">
                                      <p:cBhvr additive="base">
                                        <p:cTn id="8" dur="500" fill="hold"/>
                                        <p:tgtEl>
                                          <p:spTgt spid="204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2052"/>
                                        </p:tgtEl>
                                        <p:attrNameLst>
                                          <p:attrName>style.visibility</p:attrName>
                                        </p:attrNameLst>
                                      </p:cBhvr>
                                      <p:to>
                                        <p:strVal val="visible"/>
                                      </p:to>
                                    </p:set>
                                    <p:animEffect transition="in" filter="blinds(horizontal)">
                                      <p:cBhvr>
                                        <p:cTn id="13" dur="500"/>
                                        <p:tgtEl>
                                          <p:spTgt spid="2052"/>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2054"/>
                                        </p:tgtEl>
                                        <p:attrNameLst>
                                          <p:attrName>style.visibility</p:attrName>
                                        </p:attrNameLst>
                                      </p:cBhvr>
                                      <p:to>
                                        <p:strVal val="visible"/>
                                      </p:to>
                                    </p:set>
                                    <p:animEffect transition="in" filter="blinds(horizontal)">
                                      <p:cBhvr>
                                        <p:cTn id="18" dur="500"/>
                                        <p:tgtEl>
                                          <p:spTgt spid="205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nodeType="clickEffect">
                                  <p:stCondLst>
                                    <p:cond delay="0"/>
                                  </p:stCondLst>
                                  <p:childTnLst>
                                    <p:set>
                                      <p:cBhvr>
                                        <p:cTn id="28" dur="1" fill="hold">
                                          <p:stCondLst>
                                            <p:cond delay="0"/>
                                          </p:stCondLst>
                                        </p:cTn>
                                        <p:tgtEl>
                                          <p:spTgt spid="2056"/>
                                        </p:tgtEl>
                                        <p:attrNameLst>
                                          <p:attrName>style.visibility</p:attrName>
                                        </p:attrNameLst>
                                      </p:cBhvr>
                                      <p:to>
                                        <p:strVal val="visible"/>
                                      </p:to>
                                    </p:set>
                                    <p:animEffect transition="in" filter="slide(fromBottom)">
                                      <p:cBhvr>
                                        <p:cTn id="29" dur="500"/>
                                        <p:tgtEl>
                                          <p:spTgt spid="2056"/>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2050"/>
                                        </p:tgtEl>
                                        <p:attrNameLst>
                                          <p:attrName>style.visibility</p:attrName>
                                        </p:attrNameLst>
                                      </p:cBhvr>
                                      <p:to>
                                        <p:strVal val="visible"/>
                                      </p:to>
                                    </p:set>
                                    <p:anim calcmode="lin" valueType="num">
                                      <p:cBhvr additive="base">
                                        <p:cTn id="40" dur="500" fill="hold"/>
                                        <p:tgtEl>
                                          <p:spTgt spid="2050"/>
                                        </p:tgtEl>
                                        <p:attrNameLst>
                                          <p:attrName>ppt_x</p:attrName>
                                        </p:attrNameLst>
                                      </p:cBhvr>
                                      <p:tavLst>
                                        <p:tav tm="0">
                                          <p:val>
                                            <p:strVal val="#ppt_x"/>
                                          </p:val>
                                        </p:tav>
                                        <p:tav tm="100000">
                                          <p:val>
                                            <p:strVal val="#ppt_x"/>
                                          </p:val>
                                        </p:tav>
                                      </p:tavLst>
                                    </p:anim>
                                    <p:anim calcmode="lin" valueType="num">
                                      <p:cBhvr additive="base">
                                        <p:cTn id="41"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 grpId="0"/>
      <p:bldP spid="2050" grpId="0"/>
      <p:bldP spid="13" grpId="0"/>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texto"/>
          <p:cNvSpPr>
            <a:spLocks noGrp="1"/>
          </p:cNvSpPr>
          <p:nvPr>
            <p:ph type="body" sz="half" idx="2"/>
          </p:nvPr>
        </p:nvSpPr>
        <p:spPr/>
        <p:txBody>
          <a:bodyPr>
            <a:normAutofit fontScale="92500" lnSpcReduction="20000"/>
          </a:bodyPr>
          <a:lstStyle/>
          <a:p>
            <a:r>
              <a:rPr lang="es-CL" b="1" dirty="0" smtClean="0">
                <a:solidFill>
                  <a:srgbClr val="C00000"/>
                </a:solidFill>
              </a:rPr>
              <a:t>13. </a:t>
            </a:r>
            <a:r>
              <a:rPr lang="es-CL" sz="2400" b="1" u="sng" dirty="0" err="1" smtClean="0">
                <a:solidFill>
                  <a:srgbClr val="C00000"/>
                </a:solidFill>
                <a:latin typeface="Times New Roman" pitchFamily="18" charset="0"/>
                <a:cs typeface="Times New Roman" pitchFamily="18" charset="0"/>
              </a:rPr>
              <a:t>Higromórfica</a:t>
            </a:r>
            <a:r>
              <a:rPr lang="es-CL" sz="2400" dirty="0" smtClean="0">
                <a:solidFill>
                  <a:srgbClr val="C00000"/>
                </a:solidFill>
                <a:latin typeface="Times New Roman" pitchFamily="18" charset="0"/>
                <a:cs typeface="Times New Roman" pitchFamily="18" charset="0"/>
              </a:rPr>
              <a:t>: </a:t>
            </a:r>
            <a:r>
              <a:rPr lang="es-CL" sz="2400" dirty="0" smtClean="0">
                <a:latin typeface="Times New Roman" pitchFamily="18" charset="0"/>
                <a:cs typeface="Times New Roman" pitchFamily="18" charset="0"/>
              </a:rPr>
              <a:t>Vegetación asociada a los ambientes de gran humedad, se desarrolla principalmente  en la Zona Sur en el sector Insular Austral. Ejemplos de esta vegetación son: Arboles de gran tamaño de hojas siempre verdes: roble ,  laurel , alerce, ciprés, canelo, etc. </a:t>
            </a:r>
          </a:p>
          <a:p>
            <a:r>
              <a:rPr lang="es-CL" sz="2400" dirty="0" smtClean="0">
                <a:latin typeface="Times New Roman" pitchFamily="18" charset="0"/>
                <a:cs typeface="Times New Roman" pitchFamily="18" charset="0"/>
              </a:rPr>
              <a:t> </a:t>
            </a:r>
          </a:p>
          <a:p>
            <a:endParaRPr lang="es-CL" sz="2400" dirty="0">
              <a:latin typeface="Times New Roman" pitchFamily="18" charset="0"/>
              <a:cs typeface="Times New Roman" pitchFamily="18" charset="0"/>
            </a:endParaRPr>
          </a:p>
        </p:txBody>
      </p:sp>
      <p:pic>
        <p:nvPicPr>
          <p:cNvPr id="1026" name="Picture 2" descr="http://static.betazeta.com/www.veoverde.com/wp-content/uploads/2011/07/oak-550x366.jpg"/>
          <p:cNvPicPr>
            <a:picLocks noChangeAspect="1" noChangeArrowheads="1"/>
          </p:cNvPicPr>
          <p:nvPr/>
        </p:nvPicPr>
        <p:blipFill>
          <a:blip r:embed="rId2" cstate="print"/>
          <a:srcRect/>
          <a:stretch>
            <a:fillRect/>
          </a:stretch>
        </p:blipFill>
        <p:spPr bwMode="auto">
          <a:xfrm>
            <a:off x="3428992" y="714356"/>
            <a:ext cx="5238750" cy="3486151"/>
          </a:xfrm>
          <a:prstGeom prst="rect">
            <a:avLst/>
          </a:prstGeom>
          <a:noFill/>
        </p:spPr>
      </p:pic>
      <p:sp>
        <p:nvSpPr>
          <p:cNvPr id="6" name="5 CuadroTexto"/>
          <p:cNvSpPr txBox="1"/>
          <p:nvPr/>
        </p:nvSpPr>
        <p:spPr>
          <a:xfrm>
            <a:off x="5429256" y="4500570"/>
            <a:ext cx="1071570" cy="369332"/>
          </a:xfrm>
          <a:prstGeom prst="rect">
            <a:avLst/>
          </a:prstGeom>
          <a:noFill/>
        </p:spPr>
        <p:txBody>
          <a:bodyPr wrap="square" rtlCol="0">
            <a:spAutoFit/>
          </a:bodyPr>
          <a:lstStyle/>
          <a:p>
            <a:r>
              <a:rPr lang="es-ES_tradnl" b="1" dirty="0" smtClean="0">
                <a:solidFill>
                  <a:srgbClr val="C00000"/>
                </a:solidFill>
              </a:rPr>
              <a:t>ROBLE</a:t>
            </a:r>
            <a:endParaRPr lang="es-CL" b="1" dirty="0">
              <a:solidFill>
                <a:srgbClr val="C0000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 calcmode="lin" valueType="num">
                                      <p:cBhvr additive="base">
                                        <p:cTn id="19" dur="500" fill="hold"/>
                                        <p:tgtEl>
                                          <p:spTgt spid="1026"/>
                                        </p:tgtEl>
                                        <p:attrNameLst>
                                          <p:attrName>ppt_x</p:attrName>
                                        </p:attrNameLst>
                                      </p:cBhvr>
                                      <p:tavLst>
                                        <p:tav tm="0">
                                          <p:val>
                                            <p:strVal val="#ppt_x"/>
                                          </p:val>
                                        </p:tav>
                                        <p:tav tm="100000">
                                          <p:val>
                                            <p:strVal val="#ppt_x"/>
                                          </p:val>
                                        </p:tav>
                                      </p:tavLst>
                                    </p:anim>
                                    <p:anim calcmode="lin" valueType="num">
                                      <p:cBhvr additive="base">
                                        <p:cTn id="20"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image.slidesharecdn.com/maparegionesnaturalesdechile-110428163748-phpapp02/95/slide-1-728.jpg?1304026731"/>
          <p:cNvPicPr>
            <a:picLocks noChangeAspect="1" noChangeArrowheads="1"/>
          </p:cNvPicPr>
          <p:nvPr/>
        </p:nvPicPr>
        <p:blipFill>
          <a:blip r:embed="rId2" cstate="print"/>
          <a:srcRect/>
          <a:stretch>
            <a:fillRect/>
          </a:stretch>
        </p:blipFill>
        <p:spPr bwMode="auto">
          <a:xfrm>
            <a:off x="1071538" y="285728"/>
            <a:ext cx="6934200" cy="5843593"/>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3143240" y="642919"/>
            <a:ext cx="571504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sz="28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1</a:t>
            </a:r>
            <a:r>
              <a:rPr kumimoji="0" lang="es-ES_tradnl" sz="2800" b="0"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a:t>
            </a:r>
            <a:r>
              <a:rPr kumimoji="0" lang="es-CL" sz="2800" b="1" i="0" u="sng"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Agricultura</a:t>
            </a:r>
            <a:r>
              <a:rPr kumimoji="0" lang="es-CL" sz="28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 </a:t>
            </a:r>
            <a:r>
              <a:rPr kumimoji="0" lang="es-CL"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se puede dividir en cinco grandes sectores agrícolas:</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CL"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7" name="6 Rectángulo"/>
          <p:cNvSpPr/>
          <p:nvPr/>
        </p:nvSpPr>
        <p:spPr>
          <a:xfrm>
            <a:off x="3143240" y="1714488"/>
            <a:ext cx="5572164" cy="1323439"/>
          </a:xfrm>
          <a:prstGeom prst="rect">
            <a:avLst/>
          </a:prstGeom>
        </p:spPr>
        <p:txBody>
          <a:bodyPr wrap="square">
            <a:spAutoFit/>
          </a:bodyPr>
          <a:lstStyle/>
          <a:p>
            <a:r>
              <a:rPr lang="es-CL" sz="2000" b="1" dirty="0" smtClean="0">
                <a:latin typeface="Times New Roman" pitchFamily="18" charset="0"/>
                <a:cs typeface="Times New Roman" pitchFamily="18" charset="0"/>
              </a:rPr>
              <a:t>a) Agricultura de Oasis: </a:t>
            </a:r>
            <a:r>
              <a:rPr lang="es-CL" sz="2000" dirty="0" smtClean="0">
                <a:latin typeface="Times New Roman" pitchFamily="18" charset="0"/>
                <a:cs typeface="Times New Roman" pitchFamily="18" charset="0"/>
              </a:rPr>
              <a:t>Localizada en el Norte Grande,  </a:t>
            </a:r>
            <a:r>
              <a:rPr lang="es-CL" sz="2000" dirty="0">
                <a:latin typeface="Times New Roman" pitchFamily="18" charset="0"/>
                <a:cs typeface="Times New Roman" pitchFamily="18" charset="0"/>
              </a:rPr>
              <a:t>e</a:t>
            </a:r>
            <a:r>
              <a:rPr lang="es-CL" sz="2000" dirty="0" smtClean="0">
                <a:latin typeface="Times New Roman" pitchFamily="18" charset="0"/>
                <a:cs typeface="Times New Roman" pitchFamily="18" charset="0"/>
              </a:rPr>
              <a:t>n valles como </a:t>
            </a:r>
            <a:r>
              <a:rPr lang="es-CL" sz="2000" dirty="0" err="1" smtClean="0">
                <a:latin typeface="Times New Roman" pitchFamily="18" charset="0"/>
                <a:cs typeface="Times New Roman" pitchFamily="18" charset="0"/>
              </a:rPr>
              <a:t>Lluta</a:t>
            </a:r>
            <a:r>
              <a:rPr lang="es-CL" sz="2000" dirty="0" smtClean="0">
                <a:latin typeface="Times New Roman" pitchFamily="18" charset="0"/>
                <a:cs typeface="Times New Roman" pitchFamily="18" charset="0"/>
              </a:rPr>
              <a:t>, </a:t>
            </a:r>
            <a:r>
              <a:rPr lang="es-CL" sz="2000" dirty="0" err="1" smtClean="0">
                <a:latin typeface="Times New Roman" pitchFamily="18" charset="0"/>
                <a:cs typeface="Times New Roman" pitchFamily="18" charset="0"/>
              </a:rPr>
              <a:t>Azapa</a:t>
            </a:r>
            <a:r>
              <a:rPr lang="es-CL" sz="2000" dirty="0" smtClean="0">
                <a:latin typeface="Times New Roman" pitchFamily="18" charset="0"/>
                <a:cs typeface="Times New Roman" pitchFamily="18" charset="0"/>
              </a:rPr>
              <a:t> y Pica se cultiva maíz, cebada, hortalizas y frutas. Esta producción está orientada a los mercados locales.</a:t>
            </a:r>
          </a:p>
        </p:txBody>
      </p:sp>
      <p:pic>
        <p:nvPicPr>
          <p:cNvPr id="15363" name="Picture 3" descr="http://3.bp.blogspot.com/-muaDe1akH2M/UO8V7rmhHGI/AAAAAAAAAF8/zgBOKCyPwoA/s640/C1M3klein.jpg"/>
          <p:cNvPicPr>
            <a:picLocks noChangeAspect="1" noChangeArrowheads="1"/>
          </p:cNvPicPr>
          <p:nvPr/>
        </p:nvPicPr>
        <p:blipFill>
          <a:blip r:embed="rId2" cstate="print"/>
          <a:srcRect/>
          <a:stretch>
            <a:fillRect/>
          </a:stretch>
        </p:blipFill>
        <p:spPr bwMode="auto">
          <a:xfrm>
            <a:off x="4214810" y="3286124"/>
            <a:ext cx="3429024" cy="2714644"/>
          </a:xfrm>
          <a:prstGeom prst="rect">
            <a:avLst/>
          </a:prstGeom>
          <a:noFill/>
        </p:spPr>
      </p:pic>
      <p:pic>
        <p:nvPicPr>
          <p:cNvPr id="15365" name="Picture 5" descr="http://www.sahara-developpement.com/Portals/0/04.jpg"/>
          <p:cNvPicPr>
            <a:picLocks noChangeAspect="1" noChangeArrowheads="1"/>
          </p:cNvPicPr>
          <p:nvPr/>
        </p:nvPicPr>
        <p:blipFill>
          <a:blip r:embed="rId3" cstate="print"/>
          <a:srcRect/>
          <a:stretch>
            <a:fillRect/>
          </a:stretch>
        </p:blipFill>
        <p:spPr bwMode="auto">
          <a:xfrm>
            <a:off x="428596" y="857232"/>
            <a:ext cx="2286017" cy="2071702"/>
          </a:xfrm>
          <a:prstGeom prst="rect">
            <a:avLst/>
          </a:prstGeom>
          <a:noFill/>
        </p:spPr>
      </p:pic>
      <p:pic>
        <p:nvPicPr>
          <p:cNvPr id="15367" name="Picture 7" descr="http://www.sahara-developpement.com/Portals/0/_COR7410.jpg"/>
          <p:cNvPicPr>
            <a:picLocks noChangeAspect="1" noChangeArrowheads="1"/>
          </p:cNvPicPr>
          <p:nvPr/>
        </p:nvPicPr>
        <p:blipFill>
          <a:blip r:embed="rId4" cstate="print"/>
          <a:srcRect/>
          <a:stretch>
            <a:fillRect/>
          </a:stretch>
        </p:blipFill>
        <p:spPr bwMode="auto">
          <a:xfrm>
            <a:off x="500034" y="3500438"/>
            <a:ext cx="2214610" cy="2252656"/>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1"/>
                                        </p:tgtEl>
                                        <p:attrNameLst>
                                          <p:attrName>style.visibility</p:attrName>
                                        </p:attrNameLst>
                                      </p:cBhvr>
                                      <p:to>
                                        <p:strVal val="visible"/>
                                      </p:to>
                                    </p:set>
                                    <p:anim calcmode="lin" valueType="num">
                                      <p:cBhvr additive="base">
                                        <p:cTn id="7" dur="500" fill="hold"/>
                                        <p:tgtEl>
                                          <p:spTgt spid="15361"/>
                                        </p:tgtEl>
                                        <p:attrNameLst>
                                          <p:attrName>ppt_x</p:attrName>
                                        </p:attrNameLst>
                                      </p:cBhvr>
                                      <p:tavLst>
                                        <p:tav tm="0">
                                          <p:val>
                                            <p:strVal val="#ppt_x"/>
                                          </p:val>
                                        </p:tav>
                                        <p:tav tm="100000">
                                          <p:val>
                                            <p:strVal val="#ppt_x"/>
                                          </p:val>
                                        </p:tav>
                                      </p:tavLst>
                                    </p:anim>
                                    <p:anim calcmode="lin" valueType="num">
                                      <p:cBhvr additive="base">
                                        <p:cTn id="8" dur="500" fill="hold"/>
                                        <p:tgtEl>
                                          <p:spTgt spid="1536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365"/>
                                        </p:tgtEl>
                                        <p:attrNameLst>
                                          <p:attrName>style.visibility</p:attrName>
                                        </p:attrNameLst>
                                      </p:cBhvr>
                                      <p:to>
                                        <p:strVal val="visible"/>
                                      </p:to>
                                    </p:set>
                                    <p:anim calcmode="lin" valueType="num">
                                      <p:cBhvr additive="base">
                                        <p:cTn id="19" dur="500" fill="hold"/>
                                        <p:tgtEl>
                                          <p:spTgt spid="15365"/>
                                        </p:tgtEl>
                                        <p:attrNameLst>
                                          <p:attrName>ppt_x</p:attrName>
                                        </p:attrNameLst>
                                      </p:cBhvr>
                                      <p:tavLst>
                                        <p:tav tm="0">
                                          <p:val>
                                            <p:strVal val="#ppt_x"/>
                                          </p:val>
                                        </p:tav>
                                        <p:tav tm="100000">
                                          <p:val>
                                            <p:strVal val="#ppt_x"/>
                                          </p:val>
                                        </p:tav>
                                      </p:tavLst>
                                    </p:anim>
                                    <p:anim calcmode="lin" valueType="num">
                                      <p:cBhvr additive="base">
                                        <p:cTn id="20" dur="500" fill="hold"/>
                                        <p:tgtEl>
                                          <p:spTgt spid="1536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367"/>
                                        </p:tgtEl>
                                        <p:attrNameLst>
                                          <p:attrName>style.visibility</p:attrName>
                                        </p:attrNameLst>
                                      </p:cBhvr>
                                      <p:to>
                                        <p:strVal val="visible"/>
                                      </p:to>
                                    </p:set>
                                    <p:anim calcmode="lin" valueType="num">
                                      <p:cBhvr additive="base">
                                        <p:cTn id="25" dur="500" fill="hold"/>
                                        <p:tgtEl>
                                          <p:spTgt spid="15367"/>
                                        </p:tgtEl>
                                        <p:attrNameLst>
                                          <p:attrName>ppt_x</p:attrName>
                                        </p:attrNameLst>
                                      </p:cBhvr>
                                      <p:tavLst>
                                        <p:tav tm="0">
                                          <p:val>
                                            <p:strVal val="#ppt_x"/>
                                          </p:val>
                                        </p:tav>
                                        <p:tav tm="100000">
                                          <p:val>
                                            <p:strVal val="#ppt_x"/>
                                          </p:val>
                                        </p:tav>
                                      </p:tavLst>
                                    </p:anim>
                                    <p:anim calcmode="lin" valueType="num">
                                      <p:cBhvr additive="base">
                                        <p:cTn id="26" dur="500" fill="hold"/>
                                        <p:tgtEl>
                                          <p:spTgt spid="1536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15363"/>
                                        </p:tgtEl>
                                        <p:attrNameLst>
                                          <p:attrName>style.visibility</p:attrName>
                                        </p:attrNameLst>
                                      </p:cBhvr>
                                      <p:to>
                                        <p:strVal val="visible"/>
                                      </p:to>
                                    </p:set>
                                    <p:animEffect transition="in" filter="slide(fromBottom)">
                                      <p:cBhvr>
                                        <p:cTn id="31" dur="500"/>
                                        <p:tgtEl>
                                          <p:spTgt spid="15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1"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sz="3600" b="1" dirty="0" smtClean="0">
                <a:solidFill>
                  <a:srgbClr val="C00000"/>
                </a:solidFill>
                <a:latin typeface="Times New Roman" pitchFamily="18" charset="0"/>
                <a:cs typeface="Times New Roman" pitchFamily="18" charset="0"/>
              </a:rPr>
              <a:t>Agricultura de riego del Norte Chico</a:t>
            </a:r>
            <a:endParaRPr lang="es-CL" dirty="0">
              <a:solidFill>
                <a:srgbClr val="C00000"/>
              </a:solidFill>
            </a:endParaRPr>
          </a:p>
        </p:txBody>
      </p:sp>
      <p:sp>
        <p:nvSpPr>
          <p:cNvPr id="3" name="2 Marcador de contenido"/>
          <p:cNvSpPr>
            <a:spLocks noGrp="1"/>
          </p:cNvSpPr>
          <p:nvPr>
            <p:ph sz="half" idx="1"/>
          </p:nvPr>
        </p:nvSpPr>
        <p:spPr/>
        <p:txBody>
          <a:bodyPr>
            <a:noAutofit/>
          </a:bodyPr>
          <a:lstStyle/>
          <a:p>
            <a:pPr>
              <a:buNone/>
            </a:pPr>
            <a:r>
              <a:rPr lang="es-CL" sz="2000" b="1" dirty="0" smtClean="0">
                <a:latin typeface="Times New Roman" pitchFamily="18" charset="0"/>
                <a:cs typeface="Times New Roman" pitchFamily="18" charset="0"/>
              </a:rPr>
              <a:t>b) Agricultura de riego del Norte Chico: </a:t>
            </a:r>
            <a:r>
              <a:rPr lang="es-CL" sz="2000" dirty="0" smtClean="0">
                <a:latin typeface="Times New Roman" pitchFamily="18" charset="0"/>
                <a:cs typeface="Times New Roman" pitchFamily="18" charset="0"/>
              </a:rPr>
              <a:t>El pilar fundamental del sistema de cultivo lo constituye el regadío, pues no existe suficiente humedad. Se han construido numerosos embalses (Recoleta, La Paloma, </a:t>
            </a:r>
            <a:r>
              <a:rPr lang="es-CL" sz="2000" dirty="0" err="1" smtClean="0">
                <a:latin typeface="Times New Roman" pitchFamily="18" charset="0"/>
                <a:cs typeface="Times New Roman" pitchFamily="18" charset="0"/>
              </a:rPr>
              <a:t>Cogotí</a:t>
            </a:r>
            <a:r>
              <a:rPr lang="es-CL" sz="2000" dirty="0" smtClean="0">
                <a:latin typeface="Times New Roman" pitchFamily="18" charset="0"/>
                <a:cs typeface="Times New Roman" pitchFamily="18" charset="0"/>
              </a:rPr>
              <a:t>) y a partir de ellos una red de canales para asegurar el suministro. </a:t>
            </a:r>
          </a:p>
          <a:p>
            <a:pPr>
              <a:buNone/>
            </a:pPr>
            <a:r>
              <a:rPr lang="es-CL" sz="2000" dirty="0" smtClean="0">
                <a:latin typeface="Times New Roman" pitchFamily="18" charset="0"/>
                <a:cs typeface="Times New Roman" pitchFamily="18" charset="0"/>
              </a:rPr>
              <a:t>-   Los principales productos de esta zona son algunas frutas como papayas y chirimoyas, y una gran cantidad de uva destinada a la fabricación de pisco.</a:t>
            </a:r>
          </a:p>
        </p:txBody>
      </p:sp>
      <p:pic>
        <p:nvPicPr>
          <p:cNvPr id="14338" name="Picture 2" descr="https://bioagricultura.files.wordpress.com/2012/03/riego-cultivos-1.jpg"/>
          <p:cNvPicPr>
            <a:picLocks noChangeAspect="1" noChangeArrowheads="1"/>
          </p:cNvPicPr>
          <p:nvPr/>
        </p:nvPicPr>
        <p:blipFill>
          <a:blip r:embed="rId2" cstate="print"/>
          <a:srcRect/>
          <a:stretch>
            <a:fillRect/>
          </a:stretch>
        </p:blipFill>
        <p:spPr bwMode="auto">
          <a:xfrm>
            <a:off x="4857752" y="1643050"/>
            <a:ext cx="3786214" cy="4071966"/>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diamond(in)">
                                      <p:cBhvr>
                                        <p:cTn id="7" dur="2000"/>
                                        <p:tgtEl>
                                          <p:spTgt spid="1433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L" sz="3600" b="1" dirty="0" smtClean="0">
                <a:solidFill>
                  <a:srgbClr val="C00000"/>
                </a:solidFill>
                <a:latin typeface="Times New Roman" pitchFamily="18" charset="0"/>
                <a:cs typeface="Times New Roman" pitchFamily="18" charset="0"/>
              </a:rPr>
              <a:t>Agricultura de riego y secano de Chile central</a:t>
            </a:r>
            <a:endParaRPr lang="es-CL" dirty="0">
              <a:solidFill>
                <a:srgbClr val="C00000"/>
              </a:solidFill>
            </a:endParaRPr>
          </a:p>
        </p:txBody>
      </p:sp>
      <p:sp>
        <p:nvSpPr>
          <p:cNvPr id="3" name="2 Marcador de contenido"/>
          <p:cNvSpPr>
            <a:spLocks noGrp="1"/>
          </p:cNvSpPr>
          <p:nvPr>
            <p:ph sz="half" idx="1"/>
          </p:nvPr>
        </p:nvSpPr>
        <p:spPr/>
        <p:txBody>
          <a:bodyPr>
            <a:normAutofit fontScale="92500" lnSpcReduction="10000"/>
          </a:bodyPr>
          <a:lstStyle/>
          <a:p>
            <a:pPr>
              <a:buNone/>
            </a:pPr>
            <a:r>
              <a:rPr lang="es-CL" sz="2600" b="1" dirty="0" smtClean="0">
                <a:latin typeface="Times New Roman" pitchFamily="18" charset="0"/>
                <a:cs typeface="Times New Roman" pitchFamily="18" charset="0"/>
              </a:rPr>
              <a:t>c) Agricultura de riego y secano de Chile central: </a:t>
            </a:r>
            <a:r>
              <a:rPr lang="es-CL" sz="2600" dirty="0" smtClean="0">
                <a:latin typeface="Times New Roman" pitchFamily="18" charset="0"/>
                <a:cs typeface="Times New Roman" pitchFamily="18" charset="0"/>
              </a:rPr>
              <a:t>Entre los ríos Aconcagua y Maule, el tradicional núcleo agrícola chileno, coexisten dos sistemas de cultivo: el de riego y el de secano. Sobre la Cordillera de la Costa  la agricultura de secano,  depende de la humedad ambiental, dedicada preferentemente a los cereales (arroz). </a:t>
            </a:r>
          </a:p>
          <a:p>
            <a:endParaRPr lang="es-CL" dirty="0"/>
          </a:p>
        </p:txBody>
      </p:sp>
      <p:sp>
        <p:nvSpPr>
          <p:cNvPr id="6" name="5 Rectángulo"/>
          <p:cNvSpPr/>
          <p:nvPr/>
        </p:nvSpPr>
        <p:spPr>
          <a:xfrm>
            <a:off x="4786314" y="1500174"/>
            <a:ext cx="4000528" cy="4524315"/>
          </a:xfrm>
          <a:prstGeom prst="rect">
            <a:avLst/>
          </a:prstGeom>
        </p:spPr>
        <p:txBody>
          <a:bodyPr wrap="square">
            <a:spAutoFit/>
          </a:bodyPr>
          <a:lstStyle/>
          <a:p>
            <a:r>
              <a:rPr lang="es-CL" sz="2400" dirty="0" smtClean="0">
                <a:latin typeface="Times New Roman" pitchFamily="18" charset="0"/>
                <a:cs typeface="Times New Roman" pitchFamily="18" charset="0"/>
              </a:rPr>
              <a:t>En la depresión intermedia, la agricultura se basa en el riego, con gran variedad de cultivos como cereales, legumbres, frutales, hortalizas, viñas y algunos cultivos industriales (maravilla y remolacha). La agricultura de Chile central aporta alrededor del 45% del total de la producción nacional.</a:t>
            </a:r>
          </a:p>
          <a:p>
            <a:endParaRPr lang="es-CL" sz="24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71472" y="357166"/>
            <a:ext cx="8143932" cy="1938992"/>
          </a:xfrm>
          <a:prstGeom prst="rect">
            <a:avLst/>
          </a:prstGeom>
        </p:spPr>
        <p:txBody>
          <a:bodyPr wrap="square">
            <a:spAutoFit/>
          </a:bodyPr>
          <a:lstStyle/>
          <a:p>
            <a:r>
              <a:rPr lang="es-CL" sz="2400" b="1" dirty="0" smtClean="0">
                <a:latin typeface="Times New Roman" pitchFamily="18" charset="0"/>
                <a:cs typeface="Times New Roman" pitchFamily="18" charset="0"/>
              </a:rPr>
              <a:t>d) Agricultura de estancias de Chile austral: </a:t>
            </a:r>
            <a:r>
              <a:rPr lang="es-CL" sz="2400" dirty="0" smtClean="0">
                <a:latin typeface="Times New Roman" pitchFamily="18" charset="0"/>
                <a:cs typeface="Times New Roman" pitchFamily="18" charset="0"/>
              </a:rPr>
              <a:t>En los territorios patagónicos de las regiones de Aisén y Magallanes predomina el uso del suelo para fines ganaderos. No obstante, existen algunos cultivos de hortalizas como tomates y papas junto a algunos cereales y frutas.</a:t>
            </a:r>
          </a:p>
        </p:txBody>
      </p:sp>
      <p:pic>
        <p:nvPicPr>
          <p:cNvPr id="12290" name="Picture 2" descr="http://www.hresa.com/images/lapaz01.jpg"/>
          <p:cNvPicPr>
            <a:picLocks noChangeAspect="1" noChangeArrowheads="1"/>
          </p:cNvPicPr>
          <p:nvPr/>
        </p:nvPicPr>
        <p:blipFill>
          <a:blip r:embed="rId2" cstate="print"/>
          <a:srcRect/>
          <a:stretch>
            <a:fillRect/>
          </a:stretch>
        </p:blipFill>
        <p:spPr bwMode="auto">
          <a:xfrm>
            <a:off x="4143372" y="2714620"/>
            <a:ext cx="4517644" cy="3500462"/>
          </a:xfrm>
          <a:prstGeom prst="rect">
            <a:avLst/>
          </a:prstGeom>
          <a:noFill/>
        </p:spPr>
      </p:pic>
      <p:pic>
        <p:nvPicPr>
          <p:cNvPr id="12292" name="Picture 4" descr="http://www.vester.com.ar/argentina/imagenes/trabajo-en-estancias-0120.jpg"/>
          <p:cNvPicPr>
            <a:picLocks noChangeAspect="1" noChangeArrowheads="1"/>
          </p:cNvPicPr>
          <p:nvPr/>
        </p:nvPicPr>
        <p:blipFill>
          <a:blip r:embed="rId3" cstate="print"/>
          <a:srcRect/>
          <a:stretch>
            <a:fillRect/>
          </a:stretch>
        </p:blipFill>
        <p:spPr bwMode="auto">
          <a:xfrm>
            <a:off x="500034" y="3143248"/>
            <a:ext cx="3500462" cy="2786082"/>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4" fill="hold" nodeType="clickEffect">
                                  <p:stCondLst>
                                    <p:cond delay="0"/>
                                  </p:stCondLst>
                                  <p:childTnLst>
                                    <p:set>
                                      <p:cBhvr>
                                        <p:cTn id="12" dur="1" fill="hold">
                                          <p:stCondLst>
                                            <p:cond delay="0"/>
                                          </p:stCondLst>
                                        </p:cTn>
                                        <p:tgtEl>
                                          <p:spTgt spid="12292"/>
                                        </p:tgtEl>
                                        <p:attrNameLst>
                                          <p:attrName>style.visibility</p:attrName>
                                        </p:attrNameLst>
                                      </p:cBhvr>
                                      <p:to>
                                        <p:strVal val="visible"/>
                                      </p:to>
                                    </p:set>
                                    <p:animEffect transition="in" filter="wheel(4)">
                                      <p:cBhvr>
                                        <p:cTn id="13" dur="2000"/>
                                        <p:tgtEl>
                                          <p:spTgt spid="12292"/>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nodeType="clickEffect">
                                  <p:stCondLst>
                                    <p:cond delay="0"/>
                                  </p:stCondLst>
                                  <p:childTnLst>
                                    <p:set>
                                      <p:cBhvr>
                                        <p:cTn id="17" dur="1" fill="hold">
                                          <p:stCondLst>
                                            <p:cond delay="0"/>
                                          </p:stCondLst>
                                        </p:cTn>
                                        <p:tgtEl>
                                          <p:spTgt spid="12290"/>
                                        </p:tgtEl>
                                        <p:attrNameLst>
                                          <p:attrName>style.visibility</p:attrName>
                                        </p:attrNameLst>
                                      </p:cBhvr>
                                      <p:to>
                                        <p:strVal val="visible"/>
                                      </p:to>
                                    </p:set>
                                    <p:animEffect transition="in" filter="wheel(4)">
                                      <p:cBhvr>
                                        <p:cTn id="18" dur="20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L" sz="3200" b="1" dirty="0" smtClean="0">
                <a:solidFill>
                  <a:srgbClr val="C00000"/>
                </a:solidFill>
                <a:latin typeface="Times New Roman" pitchFamily="18" charset="0"/>
                <a:cs typeface="Times New Roman" pitchFamily="18" charset="0"/>
              </a:rPr>
              <a:t>Agricultura sin riego del sur de Chile</a:t>
            </a:r>
            <a:endParaRPr lang="es-CL" sz="3200" dirty="0">
              <a:solidFill>
                <a:srgbClr val="C00000"/>
              </a:solidFill>
              <a:latin typeface="Times New Roman" pitchFamily="18" charset="0"/>
              <a:cs typeface="Times New Roman" pitchFamily="18" charset="0"/>
            </a:endParaRPr>
          </a:p>
        </p:txBody>
      </p:sp>
      <p:sp>
        <p:nvSpPr>
          <p:cNvPr id="4" name="3 Marcador de contenido"/>
          <p:cNvSpPr>
            <a:spLocks noGrp="1"/>
          </p:cNvSpPr>
          <p:nvPr>
            <p:ph sz="half" idx="2"/>
          </p:nvPr>
        </p:nvSpPr>
        <p:spPr/>
        <p:txBody>
          <a:bodyPr>
            <a:normAutofit/>
          </a:bodyPr>
          <a:lstStyle/>
          <a:p>
            <a:r>
              <a:rPr lang="es-CL" sz="2400" b="1" dirty="0" smtClean="0">
                <a:latin typeface="Times New Roman" pitchFamily="18" charset="0"/>
                <a:cs typeface="Times New Roman" pitchFamily="18" charset="0"/>
              </a:rPr>
              <a:t>e) Agricultura sin riego del sur de Chile: </a:t>
            </a:r>
            <a:r>
              <a:rPr lang="es-CL" sz="2400" dirty="0" smtClean="0">
                <a:latin typeface="Times New Roman" pitchFamily="18" charset="0"/>
                <a:cs typeface="Times New Roman" pitchFamily="18" charset="0"/>
              </a:rPr>
              <a:t>Aunque subsisten los cereales y algunos cultivos industriales, el uso predominante del suelo es destinado a la producción de forraje que alimenta la mayor masa ganadera del país. En la isla de Chiloé se produce papas, manzanas y hortalizas.</a:t>
            </a:r>
            <a:endParaRPr lang="es-CL" sz="2400" dirty="0">
              <a:latin typeface="Times New Roman" pitchFamily="18" charset="0"/>
              <a:cs typeface="Times New Roman" pitchFamily="18" charset="0"/>
            </a:endParaRPr>
          </a:p>
        </p:txBody>
      </p:sp>
      <p:pic>
        <p:nvPicPr>
          <p:cNvPr id="11266" name="Picture 2" descr="http://www.pasturasdeamerica.com/images/historias-exito/mexico/brachiaria-hibrida-mulato/mulato-chiapas.jpg"/>
          <p:cNvPicPr>
            <a:picLocks noChangeAspect="1" noChangeArrowheads="1"/>
          </p:cNvPicPr>
          <p:nvPr/>
        </p:nvPicPr>
        <p:blipFill>
          <a:blip r:embed="rId2" cstate="print"/>
          <a:srcRect/>
          <a:stretch>
            <a:fillRect/>
          </a:stretch>
        </p:blipFill>
        <p:spPr bwMode="auto">
          <a:xfrm>
            <a:off x="285720" y="1214423"/>
            <a:ext cx="1785950" cy="1500198"/>
          </a:xfrm>
          <a:prstGeom prst="rect">
            <a:avLst/>
          </a:prstGeom>
          <a:noFill/>
        </p:spPr>
      </p:pic>
      <p:pic>
        <p:nvPicPr>
          <p:cNvPr id="11268" name="Picture 4" descr="http://www.engormix.com/images/s_articles/deere_corte_forraje01.jpg"/>
          <p:cNvPicPr>
            <a:picLocks noChangeAspect="1" noChangeArrowheads="1"/>
          </p:cNvPicPr>
          <p:nvPr/>
        </p:nvPicPr>
        <p:blipFill>
          <a:blip r:embed="rId3" cstate="print"/>
          <a:srcRect/>
          <a:stretch>
            <a:fillRect/>
          </a:stretch>
        </p:blipFill>
        <p:spPr bwMode="auto">
          <a:xfrm>
            <a:off x="1857356" y="2714620"/>
            <a:ext cx="2595554" cy="1857388"/>
          </a:xfrm>
          <a:prstGeom prst="rect">
            <a:avLst/>
          </a:prstGeom>
          <a:noFill/>
        </p:spPr>
      </p:pic>
      <p:pic>
        <p:nvPicPr>
          <p:cNvPr id="11270" name="Picture 6" descr="http://www.codigosanluis.com/portal/sites/default/files/75.jpg"/>
          <p:cNvPicPr>
            <a:picLocks noChangeAspect="1" noChangeArrowheads="1"/>
          </p:cNvPicPr>
          <p:nvPr/>
        </p:nvPicPr>
        <p:blipFill>
          <a:blip r:embed="rId4" cstate="print"/>
          <a:srcRect/>
          <a:stretch>
            <a:fillRect/>
          </a:stretch>
        </p:blipFill>
        <p:spPr bwMode="auto">
          <a:xfrm>
            <a:off x="214282" y="4643446"/>
            <a:ext cx="2357454" cy="1857368"/>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additive="base">
                                        <p:cTn id="7" dur="500" fill="hold"/>
                                        <p:tgtEl>
                                          <p:spTgt spid="11266"/>
                                        </p:tgtEl>
                                        <p:attrNameLst>
                                          <p:attrName>ppt_x</p:attrName>
                                        </p:attrNameLst>
                                      </p:cBhvr>
                                      <p:tavLst>
                                        <p:tav tm="0">
                                          <p:val>
                                            <p:strVal val="#ppt_x"/>
                                          </p:val>
                                        </p:tav>
                                        <p:tav tm="100000">
                                          <p:val>
                                            <p:strVal val="#ppt_x"/>
                                          </p:val>
                                        </p:tav>
                                      </p:tavLst>
                                    </p:anim>
                                    <p:anim calcmode="lin" valueType="num">
                                      <p:cBhvr additive="base">
                                        <p:cTn id="8" dur="500" fill="hold"/>
                                        <p:tgtEl>
                                          <p:spTgt spid="1126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268"/>
                                        </p:tgtEl>
                                        <p:attrNameLst>
                                          <p:attrName>style.visibility</p:attrName>
                                        </p:attrNameLst>
                                      </p:cBhvr>
                                      <p:to>
                                        <p:strVal val="visible"/>
                                      </p:to>
                                    </p:set>
                                    <p:anim calcmode="lin" valueType="num">
                                      <p:cBhvr additive="base">
                                        <p:cTn id="13" dur="500" fill="hold"/>
                                        <p:tgtEl>
                                          <p:spTgt spid="11268"/>
                                        </p:tgtEl>
                                        <p:attrNameLst>
                                          <p:attrName>ppt_x</p:attrName>
                                        </p:attrNameLst>
                                      </p:cBhvr>
                                      <p:tavLst>
                                        <p:tav tm="0">
                                          <p:val>
                                            <p:strVal val="#ppt_x"/>
                                          </p:val>
                                        </p:tav>
                                        <p:tav tm="100000">
                                          <p:val>
                                            <p:strVal val="#ppt_x"/>
                                          </p:val>
                                        </p:tav>
                                      </p:tavLst>
                                    </p:anim>
                                    <p:anim calcmode="lin" valueType="num">
                                      <p:cBhvr additive="base">
                                        <p:cTn id="14" dur="500" fill="hold"/>
                                        <p:tgtEl>
                                          <p:spTgt spid="1126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270"/>
                                        </p:tgtEl>
                                        <p:attrNameLst>
                                          <p:attrName>style.visibility</p:attrName>
                                        </p:attrNameLst>
                                      </p:cBhvr>
                                      <p:to>
                                        <p:strVal val="visible"/>
                                      </p:to>
                                    </p:set>
                                    <p:anim calcmode="lin" valueType="num">
                                      <p:cBhvr additive="base">
                                        <p:cTn id="19" dur="500" fill="hold"/>
                                        <p:tgtEl>
                                          <p:spTgt spid="11270"/>
                                        </p:tgtEl>
                                        <p:attrNameLst>
                                          <p:attrName>ppt_x</p:attrName>
                                        </p:attrNameLst>
                                      </p:cBhvr>
                                      <p:tavLst>
                                        <p:tav tm="0">
                                          <p:val>
                                            <p:strVal val="#ppt_x"/>
                                          </p:val>
                                        </p:tav>
                                        <p:tav tm="100000">
                                          <p:val>
                                            <p:strVal val="#ppt_x"/>
                                          </p:val>
                                        </p:tav>
                                      </p:tavLst>
                                    </p:anim>
                                    <p:anim calcmode="lin" valueType="num">
                                      <p:cBhvr additive="base">
                                        <p:cTn id="20" dur="500" fill="hold"/>
                                        <p:tgtEl>
                                          <p:spTgt spid="1127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228600"/>
            <a:ext cx="8336118" cy="985822"/>
          </a:xfrm>
        </p:spPr>
        <p:txBody>
          <a:bodyPr/>
          <a:lstStyle/>
          <a:p>
            <a:r>
              <a:rPr lang="es-ES" dirty="0" smtClean="0">
                <a:solidFill>
                  <a:srgbClr val="C00000"/>
                </a:solidFill>
              </a:rPr>
              <a:t>La </a:t>
            </a:r>
            <a:r>
              <a:rPr lang="es-ES" b="1" dirty="0" smtClean="0">
                <a:solidFill>
                  <a:srgbClr val="C00000"/>
                </a:solidFill>
              </a:rPr>
              <a:t>agricultura de secano</a:t>
            </a:r>
            <a:endParaRPr lang="es-CL" dirty="0">
              <a:solidFill>
                <a:srgbClr val="C00000"/>
              </a:solidFill>
            </a:endParaRPr>
          </a:p>
        </p:txBody>
      </p:sp>
      <p:sp>
        <p:nvSpPr>
          <p:cNvPr id="3" name="2 Marcador de contenido"/>
          <p:cNvSpPr>
            <a:spLocks noGrp="1"/>
          </p:cNvSpPr>
          <p:nvPr>
            <p:ph sz="half" idx="1"/>
          </p:nvPr>
        </p:nvSpPr>
        <p:spPr/>
        <p:txBody>
          <a:bodyPr>
            <a:normAutofit fontScale="92500" lnSpcReduction="10000"/>
          </a:bodyPr>
          <a:lstStyle/>
          <a:p>
            <a:r>
              <a:rPr lang="es-ES" dirty="0" smtClean="0"/>
              <a:t>La </a:t>
            </a:r>
            <a:r>
              <a:rPr lang="es-ES" b="1" dirty="0" smtClean="0"/>
              <a:t>agricultura de secano</a:t>
            </a:r>
            <a:r>
              <a:rPr lang="es-ES" dirty="0" smtClean="0"/>
              <a:t> es aquella en la que el ser humano no contribuye con agua, sino que utiliza únicamente la que proviene de la lluvia. Las aceitunas provenientes de los olivos de secano tienen mayor rendimiento que las de regadío, ya que éstas no poseen tanta cantidad de agua y, por lo tanto, su porcentaje de aceite es mayor.</a:t>
            </a:r>
            <a:endParaRPr lang="es-CL" dirty="0"/>
          </a:p>
        </p:txBody>
      </p:sp>
      <p:pic>
        <p:nvPicPr>
          <p:cNvPr id="29698" name="Picture 2" descr="http://www.agrovalor.com.ar/archivos/2012/07/olivos.jpg"/>
          <p:cNvPicPr>
            <a:picLocks noChangeAspect="1" noChangeArrowheads="1"/>
          </p:cNvPicPr>
          <p:nvPr/>
        </p:nvPicPr>
        <p:blipFill>
          <a:blip r:embed="rId2" cstate="print"/>
          <a:srcRect/>
          <a:stretch>
            <a:fillRect/>
          </a:stretch>
        </p:blipFill>
        <p:spPr bwMode="auto">
          <a:xfrm>
            <a:off x="5000628" y="2143116"/>
            <a:ext cx="3071802" cy="3000364"/>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29698"/>
                                        </p:tgtEl>
                                        <p:attrNameLst>
                                          <p:attrName>style.visibility</p:attrName>
                                        </p:attrNameLst>
                                      </p:cBhvr>
                                      <p:to>
                                        <p:strVal val="visible"/>
                                      </p:to>
                                    </p:set>
                                    <p:animEffect transition="in" filter="blinds(horizontal)">
                                      <p:cBhvr>
                                        <p:cTn id="13" dur="500"/>
                                        <p:tgtEl>
                                          <p:spTgt spid="29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b="1" u="sng" dirty="0" smtClean="0">
                <a:solidFill>
                  <a:srgbClr val="C00000"/>
                </a:solidFill>
              </a:rPr>
              <a:t>2. Ganadería</a:t>
            </a:r>
            <a:endParaRPr lang="es-CL" dirty="0">
              <a:solidFill>
                <a:srgbClr val="C00000"/>
              </a:solidFill>
            </a:endParaRPr>
          </a:p>
        </p:txBody>
      </p:sp>
      <p:sp>
        <p:nvSpPr>
          <p:cNvPr id="3" name="2 Marcador de contenido"/>
          <p:cNvSpPr>
            <a:spLocks noGrp="1"/>
          </p:cNvSpPr>
          <p:nvPr>
            <p:ph sz="half" idx="1"/>
          </p:nvPr>
        </p:nvSpPr>
        <p:spPr/>
        <p:txBody>
          <a:bodyPr>
            <a:normAutofit fontScale="85000" lnSpcReduction="10000"/>
          </a:bodyPr>
          <a:lstStyle/>
          <a:p>
            <a:pPr>
              <a:buNone/>
            </a:pPr>
            <a:r>
              <a:rPr lang="es-CL" b="1" dirty="0" smtClean="0"/>
              <a:t>     2. </a:t>
            </a:r>
            <a:r>
              <a:rPr lang="es-CL" b="1" u="sng" dirty="0" smtClean="0"/>
              <a:t>Ganadería</a:t>
            </a:r>
            <a:r>
              <a:rPr lang="es-CL" b="1" dirty="0" smtClean="0"/>
              <a:t>: </a:t>
            </a:r>
            <a:r>
              <a:rPr lang="es-CL" dirty="0" smtClean="0"/>
              <a:t>Alcanza</a:t>
            </a:r>
            <a:r>
              <a:rPr lang="es-CL" b="1" dirty="0" smtClean="0"/>
              <a:t> </a:t>
            </a:r>
            <a:r>
              <a:rPr lang="es-CL" dirty="0" smtClean="0"/>
              <a:t>importancia en las economías de varias regiones (Araucanía, Los Lagos y Magallanes).</a:t>
            </a:r>
            <a:r>
              <a:rPr lang="es-CL" b="1" dirty="0" smtClean="0"/>
              <a:t> </a:t>
            </a:r>
            <a:r>
              <a:rPr lang="es-CL" dirty="0" smtClean="0"/>
              <a:t>Según el último censo agropecuario (1997) la masa ganadera más abundante son los</a:t>
            </a:r>
            <a:r>
              <a:rPr lang="es-CL" b="1" dirty="0" smtClean="0"/>
              <a:t> </a:t>
            </a:r>
            <a:r>
              <a:rPr lang="es-CL" dirty="0" smtClean="0"/>
              <a:t>vacunos (ganado bovino) con el 39.2% del número total de cabezas, seguido por los</a:t>
            </a:r>
            <a:r>
              <a:rPr lang="es-CL" b="1" dirty="0" smtClean="0"/>
              <a:t> </a:t>
            </a:r>
            <a:r>
              <a:rPr lang="es-CL" dirty="0" smtClean="0"/>
              <a:t>ovinos (39.1%), los porcinos (18%) y los equinos (3%). En la región de Coquimbo se concentra más del 50% del ganado caprino. </a:t>
            </a:r>
            <a:endParaRPr lang="es-CL" dirty="0"/>
          </a:p>
        </p:txBody>
      </p:sp>
      <p:sp>
        <p:nvSpPr>
          <p:cNvPr id="4" name="3 Marcador de contenido"/>
          <p:cNvSpPr>
            <a:spLocks noGrp="1"/>
          </p:cNvSpPr>
          <p:nvPr>
            <p:ph sz="half" idx="2"/>
          </p:nvPr>
        </p:nvSpPr>
        <p:spPr/>
        <p:txBody>
          <a:bodyPr>
            <a:normAutofit fontScale="85000" lnSpcReduction="10000"/>
          </a:bodyPr>
          <a:lstStyle/>
          <a:p>
            <a:pPr>
              <a:buNone/>
            </a:pPr>
            <a:r>
              <a:rPr lang="es-CL" dirty="0" smtClean="0"/>
              <a:t>-    El ganado auquénido se encuentra</a:t>
            </a:r>
            <a:r>
              <a:rPr lang="es-CL" b="1" dirty="0" smtClean="0"/>
              <a:t> </a:t>
            </a:r>
            <a:r>
              <a:rPr lang="es-CL" dirty="0" smtClean="0"/>
              <a:t>fundamentalmente en el Norte Grande. Más del 50% del ganado ovino se encuentra en</a:t>
            </a:r>
            <a:r>
              <a:rPr lang="es-CL" b="1" dirty="0" smtClean="0"/>
              <a:t> </a:t>
            </a:r>
            <a:r>
              <a:rPr lang="es-CL" dirty="0" smtClean="0"/>
              <a:t>la región de Magallanes. El ganado bovino se concentra en las regiones de la zona sur</a:t>
            </a:r>
            <a:r>
              <a:rPr lang="es-CL" b="1" dirty="0" smtClean="0"/>
              <a:t> </a:t>
            </a:r>
            <a:r>
              <a:rPr lang="es-CL" dirty="0" smtClean="0"/>
              <a:t>(Biobío, Araucanía y Los Lagos).</a:t>
            </a:r>
          </a:p>
          <a:p>
            <a:endParaRPr lang="es-CL" dirty="0" smtClean="0"/>
          </a:p>
          <a:p>
            <a:pPr>
              <a:buNone/>
            </a:pPr>
            <a:endParaRPr lang="es-CL"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sz="3600" b="1" dirty="0" smtClean="0">
                <a:solidFill>
                  <a:srgbClr val="C00000"/>
                </a:solidFill>
                <a:latin typeface="Times New Roman" pitchFamily="18" charset="0"/>
                <a:cs typeface="Times New Roman" pitchFamily="18" charset="0"/>
              </a:rPr>
              <a:t>3. </a:t>
            </a:r>
            <a:r>
              <a:rPr lang="es-CL" sz="3600" b="1" u="sng" dirty="0" smtClean="0">
                <a:solidFill>
                  <a:srgbClr val="C00000"/>
                </a:solidFill>
                <a:latin typeface="Times New Roman" pitchFamily="18" charset="0"/>
                <a:cs typeface="Times New Roman" pitchFamily="18" charset="0"/>
              </a:rPr>
              <a:t>Silvicultura</a:t>
            </a:r>
            <a:endParaRPr lang="es-CL" dirty="0">
              <a:solidFill>
                <a:srgbClr val="C00000"/>
              </a:solidFill>
            </a:endParaRPr>
          </a:p>
        </p:txBody>
      </p:sp>
      <p:sp>
        <p:nvSpPr>
          <p:cNvPr id="3" name="2 Marcador de contenido"/>
          <p:cNvSpPr>
            <a:spLocks noGrp="1"/>
          </p:cNvSpPr>
          <p:nvPr>
            <p:ph sz="half" idx="1"/>
          </p:nvPr>
        </p:nvSpPr>
        <p:spPr/>
        <p:txBody>
          <a:bodyPr>
            <a:noAutofit/>
          </a:bodyPr>
          <a:lstStyle/>
          <a:p>
            <a:r>
              <a:rPr lang="es-CL" sz="2000" dirty="0" smtClean="0">
                <a:latin typeface="Times New Roman" pitchFamily="18" charset="0"/>
                <a:cs typeface="Times New Roman" pitchFamily="18" charset="0"/>
              </a:rPr>
              <a:t>En el sector forestal se debe distinguir entre el </a:t>
            </a:r>
            <a:r>
              <a:rPr lang="es-CL" sz="2000" b="1" dirty="0" smtClean="0">
                <a:latin typeface="Times New Roman" pitchFamily="18" charset="0"/>
                <a:cs typeface="Times New Roman" pitchFamily="18" charset="0"/>
              </a:rPr>
              <a:t>bosque nativo</a:t>
            </a:r>
            <a:r>
              <a:rPr lang="es-CL" sz="2000" dirty="0" smtClean="0">
                <a:latin typeface="Times New Roman" pitchFamily="18" charset="0"/>
                <a:cs typeface="Times New Roman" pitchFamily="18" charset="0"/>
              </a:rPr>
              <a:t> y </a:t>
            </a:r>
            <a:r>
              <a:rPr lang="es-CL" sz="2000" b="1" dirty="0" smtClean="0">
                <a:latin typeface="Times New Roman" pitchFamily="18" charset="0"/>
                <a:cs typeface="Times New Roman" pitchFamily="18" charset="0"/>
              </a:rPr>
              <a:t>la plantación forestal.</a:t>
            </a:r>
            <a:r>
              <a:rPr lang="es-CL" sz="2000" dirty="0" smtClean="0">
                <a:latin typeface="Times New Roman" pitchFamily="18" charset="0"/>
                <a:cs typeface="Times New Roman" pitchFamily="18" charset="0"/>
              </a:rPr>
              <a:t> El bosque nativo se caracteriza por su variedad de especies, que se regeneran en forma natural y lenta.  Las regiones que se destacan por la presencia de bosque nativo son la del Biobío, La Araucanía, de Los Lagos y de Aisén. Las especies más representativas </a:t>
            </a:r>
            <a:r>
              <a:rPr lang="es-CL" sz="2000" b="1" dirty="0" smtClean="0">
                <a:latin typeface="Times New Roman" pitchFamily="18" charset="0"/>
                <a:cs typeface="Times New Roman" pitchFamily="18" charset="0"/>
              </a:rPr>
              <a:t>son la araucaria, alerces, roble, ciprés, raulí.</a:t>
            </a:r>
            <a:endParaRPr lang="es-CL" sz="2000" b="1" dirty="0"/>
          </a:p>
        </p:txBody>
      </p:sp>
      <p:sp>
        <p:nvSpPr>
          <p:cNvPr id="4" name="3 Marcador de contenido"/>
          <p:cNvSpPr>
            <a:spLocks noGrp="1"/>
          </p:cNvSpPr>
          <p:nvPr>
            <p:ph sz="half" idx="2"/>
          </p:nvPr>
        </p:nvSpPr>
        <p:spPr>
          <a:xfrm>
            <a:off x="4800600" y="1371600"/>
            <a:ext cx="4038600" cy="2628904"/>
          </a:xfrm>
        </p:spPr>
        <p:txBody>
          <a:bodyPr>
            <a:normAutofit/>
          </a:bodyPr>
          <a:lstStyle/>
          <a:p>
            <a:r>
              <a:rPr lang="es-CL" sz="2000" b="1" dirty="0" smtClean="0">
                <a:latin typeface="Times New Roman" pitchFamily="18" charset="0"/>
                <a:cs typeface="Times New Roman" pitchFamily="18" charset="0"/>
              </a:rPr>
              <a:t>Las plantaciones forestales</a:t>
            </a:r>
            <a:r>
              <a:rPr lang="es-CL" sz="2000" dirty="0" smtClean="0">
                <a:latin typeface="Times New Roman" pitchFamily="18" charset="0"/>
                <a:cs typeface="Times New Roman" pitchFamily="18" charset="0"/>
              </a:rPr>
              <a:t> en la región del Biobío. La principal especie introducida es el </a:t>
            </a:r>
            <a:r>
              <a:rPr lang="es-CL" sz="2000" b="1" dirty="0" smtClean="0">
                <a:latin typeface="Times New Roman" pitchFamily="18" charset="0"/>
                <a:cs typeface="Times New Roman" pitchFamily="18" charset="0"/>
              </a:rPr>
              <a:t>pino insigne</a:t>
            </a:r>
            <a:r>
              <a:rPr lang="es-CL" sz="2000" dirty="0" smtClean="0">
                <a:latin typeface="Times New Roman" pitchFamily="18" charset="0"/>
                <a:cs typeface="Times New Roman" pitchFamily="18" charset="0"/>
              </a:rPr>
              <a:t>, le siguen el </a:t>
            </a:r>
            <a:r>
              <a:rPr lang="es-CL" sz="2000" b="1" dirty="0" smtClean="0">
                <a:latin typeface="Times New Roman" pitchFamily="18" charset="0"/>
                <a:cs typeface="Times New Roman" pitchFamily="18" charset="0"/>
              </a:rPr>
              <a:t>eucaliptus y el álamo</a:t>
            </a:r>
            <a:r>
              <a:rPr lang="es-CL" sz="2000" dirty="0" smtClean="0">
                <a:latin typeface="Times New Roman" pitchFamily="18" charset="0"/>
                <a:cs typeface="Times New Roman" pitchFamily="18" charset="0"/>
              </a:rPr>
              <a:t>. La gran difusión de pino insigne se debe a su velocidad de crecimiento, que en Chile es sólo de veinte años.</a:t>
            </a:r>
          </a:p>
          <a:p>
            <a:endParaRPr lang="es-CL" sz="2000" dirty="0">
              <a:latin typeface="Times New Roman" pitchFamily="18" charset="0"/>
              <a:cs typeface="Times New Roman" pitchFamily="18" charset="0"/>
            </a:endParaRPr>
          </a:p>
        </p:txBody>
      </p:sp>
      <p:pic>
        <p:nvPicPr>
          <p:cNvPr id="9218" name="Picture 2" descr="http://www.oni.escuelas.edu.ar/2002/santiago_del_estero/madre-fertil/imagenes/graficos/csilvi.gif"/>
          <p:cNvPicPr>
            <a:picLocks noChangeAspect="1" noChangeArrowheads="1"/>
          </p:cNvPicPr>
          <p:nvPr/>
        </p:nvPicPr>
        <p:blipFill>
          <a:blip r:embed="rId2" cstate="print"/>
          <a:srcRect/>
          <a:stretch>
            <a:fillRect/>
          </a:stretch>
        </p:blipFill>
        <p:spPr bwMode="auto">
          <a:xfrm>
            <a:off x="4929190" y="3857628"/>
            <a:ext cx="3857652" cy="2428892"/>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0" dur="5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9218"/>
                                        </p:tgtEl>
                                        <p:attrNameLst>
                                          <p:attrName>style.visibility</p:attrName>
                                        </p:attrNameLst>
                                      </p:cBhvr>
                                      <p:to>
                                        <p:strVal val="visible"/>
                                      </p:to>
                                    </p:set>
                                    <p:animEffect transition="in" filter="blinds(horizontal)">
                                      <p:cBhvr>
                                        <p:cTn id="25"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Civil">
  <a:themeElements>
    <a:clrScheme name="Civi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l">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l">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135</TotalTime>
  <Words>1690</Words>
  <Application>Microsoft Macintosh PowerPoint</Application>
  <PresentationFormat>Presentación en pantalla (4:3)</PresentationFormat>
  <Paragraphs>64</Paragraphs>
  <Slides>19</Slides>
  <Notes>0</Notes>
  <HiddenSlides>0</HiddenSlides>
  <MMClips>0</MMClips>
  <ScaleCrop>false</ScaleCrop>
  <HeadingPairs>
    <vt:vector size="4" baseType="variant">
      <vt:variant>
        <vt:lpstr>Tema</vt:lpstr>
      </vt:variant>
      <vt:variant>
        <vt:i4>1</vt:i4>
      </vt:variant>
      <vt:variant>
        <vt:lpstr>Títulos de diapositiva</vt:lpstr>
      </vt:variant>
      <vt:variant>
        <vt:i4>19</vt:i4>
      </vt:variant>
    </vt:vector>
  </HeadingPairs>
  <TitlesOfParts>
    <vt:vector size="20" baseType="lpstr">
      <vt:lpstr>Civil</vt:lpstr>
      <vt:lpstr>               COLEGIO DE LOS SAGRADOS CORAZONES-PROVIDENCIA Sector: Historia, Geografía y C. Sociales Nivel: IVº PCC Unidad Temática :El espacio geográfico nacional, continental y mundial .Entorno natural y comunidad regional </vt:lpstr>
      <vt:lpstr>Presentación de PowerPoint</vt:lpstr>
      <vt:lpstr>Agricultura de riego del Norte Chico</vt:lpstr>
      <vt:lpstr>Agricultura de riego y secano de Chile central</vt:lpstr>
      <vt:lpstr>Presentación de PowerPoint</vt:lpstr>
      <vt:lpstr>Agricultura sin riego del sur de Chile</vt:lpstr>
      <vt:lpstr>La agricultura de secano</vt:lpstr>
      <vt:lpstr>2. Ganadería</vt:lpstr>
      <vt:lpstr>3. Silvicultura</vt:lpstr>
      <vt:lpstr>4. Actividad Pesquera</vt:lpstr>
      <vt:lpstr>5. Actividad Minera</vt:lpstr>
      <vt:lpstr>6. Minería Metálica</vt:lpstr>
      <vt:lpstr>7. Minería no metálica</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 Ines</dc:creator>
  <cp:lastModifiedBy>Jimena Bustos Perez</cp:lastModifiedBy>
  <cp:revision>20</cp:revision>
  <dcterms:created xsi:type="dcterms:W3CDTF">2013-07-20T22:48:16Z</dcterms:created>
  <dcterms:modified xsi:type="dcterms:W3CDTF">2013-07-29T22:45:43Z</dcterms:modified>
</cp:coreProperties>
</file>