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3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printerSettings" Target="printerSettings/printerSettings1.bin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7BFA9-1061-4903-AE63-1922BC27E103}" type="datetimeFigureOut">
              <a:rPr lang="es-CL" smtClean="0"/>
              <a:t>11-10-11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57D56-6F82-43DB-92BF-51BD43AA1032}" type="slidenum">
              <a:rPr lang="es-CL" smtClean="0"/>
              <a:t>‹Nr.›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7BFA9-1061-4903-AE63-1922BC27E103}" type="datetimeFigureOut">
              <a:rPr lang="es-CL" smtClean="0"/>
              <a:t>11-10-11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57D56-6F82-43DB-92BF-51BD43AA1032}" type="slidenum">
              <a:rPr lang="es-CL" smtClean="0"/>
              <a:t>‹Nr.›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7BFA9-1061-4903-AE63-1922BC27E103}" type="datetimeFigureOut">
              <a:rPr lang="es-CL" smtClean="0"/>
              <a:t>11-10-11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57D56-6F82-43DB-92BF-51BD43AA1032}" type="slidenum">
              <a:rPr lang="es-CL" smtClean="0"/>
              <a:t>‹Nr.›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7BFA9-1061-4903-AE63-1922BC27E103}" type="datetimeFigureOut">
              <a:rPr lang="es-CL" smtClean="0"/>
              <a:t>11-10-11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57D56-6F82-43DB-92BF-51BD43AA1032}" type="slidenum">
              <a:rPr lang="es-CL" smtClean="0"/>
              <a:t>‹Nr.›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7BFA9-1061-4903-AE63-1922BC27E103}" type="datetimeFigureOut">
              <a:rPr lang="es-CL" smtClean="0"/>
              <a:t>11-10-11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57D56-6F82-43DB-92BF-51BD43AA1032}" type="slidenum">
              <a:rPr lang="es-CL" smtClean="0"/>
              <a:t>‹Nr.›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7BFA9-1061-4903-AE63-1922BC27E103}" type="datetimeFigureOut">
              <a:rPr lang="es-CL" smtClean="0"/>
              <a:t>11-10-11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57D56-6F82-43DB-92BF-51BD43AA1032}" type="slidenum">
              <a:rPr lang="es-CL" smtClean="0"/>
              <a:t>‹Nr.›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7BFA9-1061-4903-AE63-1922BC27E103}" type="datetimeFigureOut">
              <a:rPr lang="es-CL" smtClean="0"/>
              <a:t>11-10-11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57D56-6F82-43DB-92BF-51BD43AA1032}" type="slidenum">
              <a:rPr lang="es-CL" smtClean="0"/>
              <a:t>‹Nr.›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7BFA9-1061-4903-AE63-1922BC27E103}" type="datetimeFigureOut">
              <a:rPr lang="es-CL" smtClean="0"/>
              <a:t>11-10-11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57D56-6F82-43DB-92BF-51BD43AA1032}" type="slidenum">
              <a:rPr lang="es-CL" smtClean="0"/>
              <a:t>‹Nr.›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7BFA9-1061-4903-AE63-1922BC27E103}" type="datetimeFigureOut">
              <a:rPr lang="es-CL" smtClean="0"/>
              <a:t>11-10-11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57D56-6F82-43DB-92BF-51BD43AA1032}" type="slidenum">
              <a:rPr lang="es-CL" smtClean="0"/>
              <a:t>‹Nr.›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7BFA9-1061-4903-AE63-1922BC27E103}" type="datetimeFigureOut">
              <a:rPr lang="es-CL" smtClean="0"/>
              <a:t>11-10-11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57D56-6F82-43DB-92BF-51BD43AA1032}" type="slidenum">
              <a:rPr lang="es-CL" smtClean="0"/>
              <a:t>‹Nr.›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7BFA9-1061-4903-AE63-1922BC27E103}" type="datetimeFigureOut">
              <a:rPr lang="es-CL" smtClean="0"/>
              <a:t>11-10-11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57D56-6F82-43DB-92BF-51BD43AA1032}" type="slidenum">
              <a:rPr lang="es-CL" smtClean="0"/>
              <a:t>‹Nr.›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07BFA9-1061-4903-AE63-1922BC27E103}" type="datetimeFigureOut">
              <a:rPr lang="es-CL" smtClean="0"/>
              <a:t>11-10-11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A57D56-6F82-43DB-92BF-51BD43AA1032}" type="slidenum">
              <a:rPr lang="es-CL" smtClean="0"/>
              <a:t>‹Nr.›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Relationship Id="rId3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Relationship Id="rId3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Relationship Id="rId3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Relationship Id="rId3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jpeg"/><Relationship Id="rId3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jpeg"/><Relationship Id="rId3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jpeg"/><Relationship Id="rId3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jpeg"/><Relationship Id="rId3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jpeg"/><Relationship Id="rId3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jpeg"/><Relationship Id="rId3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jpeg"/><Relationship Id="rId3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5.jpeg"/><Relationship Id="rId3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7.png"/><Relationship Id="rId3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547664" y="4797152"/>
            <a:ext cx="6048672" cy="1367904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s-ES" sz="3200" b="1" dirty="0" smtClean="0">
                <a:latin typeface="Times New Roman" pitchFamily="18" charset="0"/>
                <a:cs typeface="Times New Roman" pitchFamily="18" charset="0"/>
              </a:rPr>
              <a:t>CONCEPTOS ASOCIADOS A</a:t>
            </a:r>
          </a:p>
          <a:p>
            <a:pPr algn="ctr"/>
            <a:r>
              <a:rPr lang="es-ES" sz="3200" b="1" dirty="0" smtClean="0">
                <a:latin typeface="Times New Roman" pitchFamily="18" charset="0"/>
                <a:cs typeface="Times New Roman" pitchFamily="18" charset="0"/>
              </a:rPr>
              <a:t>LA GLOBALIZACIÓN</a:t>
            </a:r>
          </a:p>
          <a:p>
            <a:pPr algn="ctr"/>
            <a:endParaRPr lang="es-E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67544" y="404664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Times New Roman" pitchFamily="18" charset="0"/>
                <a:cs typeface="Times New Roman" pitchFamily="18" charset="0"/>
              </a:rPr>
              <a:t>COLEGIO DE LOS SS.CC. PROVIDENCIA</a:t>
            </a:r>
          </a:p>
          <a:p>
            <a:r>
              <a:rPr lang="es-ES" sz="1200" b="1" dirty="0" smtClean="0">
                <a:latin typeface="Times New Roman" pitchFamily="18" charset="0"/>
                <a:cs typeface="Times New Roman" pitchFamily="18" charset="0"/>
              </a:rPr>
              <a:t>DPTO: HISTORIA Y CIENCIAS SOCIALES</a:t>
            </a:r>
          </a:p>
          <a:p>
            <a:r>
              <a:rPr lang="es-ES" sz="1200" b="1" dirty="0" smtClean="0">
                <a:latin typeface="Times New Roman" pitchFamily="18" charset="0"/>
                <a:cs typeface="Times New Roman" pitchFamily="18" charset="0"/>
              </a:rPr>
              <a:t>NIVEL: Iº E. MEDIA</a:t>
            </a:r>
          </a:p>
          <a:p>
            <a:r>
              <a:rPr lang="es-ES" sz="1200" b="1" dirty="0" smtClean="0">
                <a:latin typeface="Times New Roman" pitchFamily="18" charset="0"/>
                <a:cs typeface="Times New Roman" pitchFamily="18" charset="0"/>
              </a:rPr>
              <a:t>UNIDAD TEMÁTICA: UN MUNDO GLOBALIZADO</a:t>
            </a:r>
            <a:endParaRPr lang="es-CL" sz="1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2" name="Picture 2" descr="http://www.profesorenlinea.cl/imagengeografia/globalizacion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484784"/>
            <a:ext cx="3552056" cy="2862064"/>
          </a:xfrm>
          <a:prstGeom prst="rect">
            <a:avLst/>
          </a:prstGeom>
          <a:noFill/>
        </p:spPr>
      </p:pic>
      <p:pic>
        <p:nvPicPr>
          <p:cNvPr id="25604" name="Picture 4" descr="http://www.entorno-empresarial.com/imagenes_articulos/42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196752"/>
            <a:ext cx="2971800" cy="3238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4" dur="1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611560" y="1052736"/>
            <a:ext cx="3167062" cy="3587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ES" b="1"/>
              <a:t>Autopista de la información</a:t>
            </a:r>
          </a:p>
        </p:txBody>
      </p:sp>
      <p:sp>
        <p:nvSpPr>
          <p:cNvPr id="4" name="Line 11"/>
          <p:cNvSpPr>
            <a:spLocks noChangeShapeType="1"/>
          </p:cNvSpPr>
          <p:nvPr/>
        </p:nvSpPr>
        <p:spPr bwMode="auto">
          <a:xfrm>
            <a:off x="3923928" y="1196752"/>
            <a:ext cx="7191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" name="Oval 6"/>
          <p:cNvSpPr>
            <a:spLocks noChangeArrowheads="1"/>
          </p:cNvSpPr>
          <p:nvPr/>
        </p:nvSpPr>
        <p:spPr bwMode="auto">
          <a:xfrm>
            <a:off x="4716016" y="692696"/>
            <a:ext cx="3816350" cy="10795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b="1"/>
              <a:t>Red que permite la transmisión</a:t>
            </a:r>
          </a:p>
          <a:p>
            <a:pPr algn="ctr"/>
            <a:r>
              <a:rPr lang="es-ES" b="1"/>
              <a:t>de textos, imágenes y sonidos</a:t>
            </a:r>
          </a:p>
        </p:txBody>
      </p:sp>
      <p:pic>
        <p:nvPicPr>
          <p:cNvPr id="6" name="Picture 8" descr="extracto-autopista-de-la-informaci-oacuten-de-alta-velocidad-thumb1173669"/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611560" y="2420888"/>
            <a:ext cx="3313112" cy="337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0" descr="internet"/>
          <p:cNvPicPr>
            <a:picLocks noChangeAspect="1" noChangeArrowheads="1"/>
          </p:cNvPicPr>
          <p:nvPr/>
        </p:nvPicPr>
        <p:blipFill>
          <a:blip r:embed="rId3" cstate="print">
            <a:lum bright="-20000" contrast="-18000"/>
          </a:blip>
          <a:srcRect/>
          <a:stretch>
            <a:fillRect/>
          </a:stretch>
        </p:blipFill>
        <p:spPr bwMode="auto">
          <a:xfrm>
            <a:off x="4932040" y="2708920"/>
            <a:ext cx="3565525" cy="235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5"/>
          <p:cNvSpPr>
            <a:spLocks noChangeArrowheads="1"/>
          </p:cNvSpPr>
          <p:nvPr/>
        </p:nvSpPr>
        <p:spPr bwMode="auto">
          <a:xfrm>
            <a:off x="468313" y="765175"/>
            <a:ext cx="4608512" cy="1727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b="1"/>
              <a:t>Nacida de la aplicación de las </a:t>
            </a:r>
          </a:p>
          <a:p>
            <a:pPr algn="ctr"/>
            <a:r>
              <a:rPr lang="es-ES" b="1"/>
              <a:t>nuevas tecnologías de la información</a:t>
            </a:r>
          </a:p>
          <a:p>
            <a:pPr algn="ctr"/>
            <a:r>
              <a:rPr lang="es-ES" b="1"/>
              <a:t>y la comunicación, en medios como</a:t>
            </a:r>
          </a:p>
          <a:p>
            <a:pPr algn="ctr"/>
            <a:r>
              <a:rPr lang="es-ES" b="1"/>
              <a:t>Internet </a:t>
            </a:r>
          </a:p>
        </p:txBody>
      </p:sp>
      <p:sp>
        <p:nvSpPr>
          <p:cNvPr id="4" name="Line 10"/>
          <p:cNvSpPr>
            <a:spLocks noChangeShapeType="1"/>
          </p:cNvSpPr>
          <p:nvPr/>
        </p:nvSpPr>
        <p:spPr bwMode="auto">
          <a:xfrm flipH="1">
            <a:off x="5219700" y="1628775"/>
            <a:ext cx="7921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084888" y="1412875"/>
            <a:ext cx="1800225" cy="3603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ES" b="1" dirty="0" err="1"/>
              <a:t>Cibercultura</a:t>
            </a:r>
            <a:r>
              <a:rPr lang="es-ES" b="1" dirty="0"/>
              <a:t> </a:t>
            </a:r>
          </a:p>
        </p:txBody>
      </p:sp>
      <p:pic>
        <p:nvPicPr>
          <p:cNvPr id="6" name="Picture 9" descr="conectividad_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3141663"/>
            <a:ext cx="2257425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1173467767_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4663" y="2852738"/>
            <a:ext cx="4259262" cy="283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5"/>
          <p:cNvSpPr>
            <a:spLocks noChangeArrowheads="1"/>
          </p:cNvSpPr>
          <p:nvPr/>
        </p:nvSpPr>
        <p:spPr bwMode="auto">
          <a:xfrm>
            <a:off x="4067175" y="620713"/>
            <a:ext cx="4535488" cy="14398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b="1"/>
              <a:t>Nuevo medio de comunicación que </a:t>
            </a:r>
          </a:p>
          <a:p>
            <a:pPr algn="ctr"/>
            <a:r>
              <a:rPr lang="es-ES" b="1"/>
              <a:t>surge de la interconexión mundial</a:t>
            </a:r>
          </a:p>
          <a:p>
            <a:pPr algn="ctr"/>
            <a:r>
              <a:rPr lang="es-ES" b="1"/>
              <a:t>de los sistemas de datos.</a:t>
            </a:r>
          </a:p>
        </p:txBody>
      </p:sp>
      <p:sp>
        <p:nvSpPr>
          <p:cNvPr id="5" name="Line 10"/>
          <p:cNvSpPr>
            <a:spLocks noChangeShapeType="1"/>
          </p:cNvSpPr>
          <p:nvPr/>
        </p:nvSpPr>
        <p:spPr bwMode="auto">
          <a:xfrm>
            <a:off x="2987675" y="1341438"/>
            <a:ext cx="7921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900113" y="1125538"/>
            <a:ext cx="1944687" cy="3603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ES" b="1" dirty="0"/>
              <a:t>Ciberespacio </a:t>
            </a:r>
          </a:p>
        </p:txBody>
      </p:sp>
      <p:pic>
        <p:nvPicPr>
          <p:cNvPr id="8" name="Picture 7" descr="n00002117-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2060575"/>
            <a:ext cx="3654425" cy="381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cibercultura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5600" y="2708275"/>
            <a:ext cx="2492375" cy="312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>
            <a:spLocks noChangeArrowheads="1"/>
          </p:cNvSpPr>
          <p:nvPr/>
        </p:nvSpPr>
        <p:spPr bwMode="auto">
          <a:xfrm>
            <a:off x="323850" y="549275"/>
            <a:ext cx="5472113" cy="280828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b="1"/>
              <a:t>Es una agregación social que emerge</a:t>
            </a:r>
          </a:p>
          <a:p>
            <a:pPr algn="ctr"/>
            <a:r>
              <a:rPr lang="es-ES" b="1"/>
              <a:t>de la red cuando un nº suficiente de</a:t>
            </a:r>
          </a:p>
          <a:p>
            <a:pPr algn="ctr"/>
            <a:r>
              <a:rPr lang="es-ES" b="1"/>
              <a:t>personas entablan discusiones públicas</a:t>
            </a:r>
          </a:p>
          <a:p>
            <a:pPr algn="ctr"/>
            <a:r>
              <a:rPr lang="es-ES" b="1"/>
              <a:t>durante un tiempo suficientemente</a:t>
            </a:r>
          </a:p>
          <a:p>
            <a:pPr algn="ctr"/>
            <a:r>
              <a:rPr lang="es-ES" b="1"/>
              <a:t>largo, con suficiente sentimiento</a:t>
            </a:r>
          </a:p>
          <a:p>
            <a:pPr algn="ctr"/>
            <a:r>
              <a:rPr lang="es-ES" b="1"/>
              <a:t>humano, para formar redes</a:t>
            </a:r>
          </a:p>
          <a:p>
            <a:pPr algn="ctr"/>
            <a:r>
              <a:rPr lang="es-ES" b="1"/>
              <a:t>personales en el ciberespacio.</a:t>
            </a:r>
          </a:p>
        </p:txBody>
      </p:sp>
      <p:sp>
        <p:nvSpPr>
          <p:cNvPr id="7" name="Line 10"/>
          <p:cNvSpPr>
            <a:spLocks noChangeShapeType="1"/>
          </p:cNvSpPr>
          <p:nvPr/>
        </p:nvSpPr>
        <p:spPr bwMode="auto">
          <a:xfrm flipH="1">
            <a:off x="5867400" y="1989138"/>
            <a:ext cx="4333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6443663" y="1773238"/>
            <a:ext cx="2303462" cy="3603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ES" b="1"/>
              <a:t>Comunidad virtual</a:t>
            </a:r>
          </a:p>
        </p:txBody>
      </p:sp>
      <p:pic>
        <p:nvPicPr>
          <p:cNvPr id="9" name="Picture 9" descr="comunidades+virtuales"/>
          <p:cNvPicPr>
            <a:picLocks noChangeAspect="1" noChangeArrowheads="1"/>
          </p:cNvPicPr>
          <p:nvPr/>
        </p:nvPicPr>
        <p:blipFill>
          <a:blip r:embed="rId2" cstate="print">
            <a:lum bright="-30000" contrast="-30000"/>
          </a:blip>
          <a:srcRect/>
          <a:stretch>
            <a:fillRect/>
          </a:stretch>
        </p:blipFill>
        <p:spPr bwMode="auto">
          <a:xfrm>
            <a:off x="1692275" y="3716338"/>
            <a:ext cx="215265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7" descr="comunidad+virtual"/>
          <p:cNvPicPr>
            <a:picLocks noChangeAspect="1" noChangeArrowheads="1"/>
          </p:cNvPicPr>
          <p:nvPr/>
        </p:nvPicPr>
        <p:blipFill>
          <a:blip r:embed="rId3" cstate="print">
            <a:lum bright="-20000" contrast="-18000"/>
          </a:blip>
          <a:srcRect/>
          <a:stretch>
            <a:fillRect/>
          </a:stretch>
        </p:blipFill>
        <p:spPr bwMode="auto">
          <a:xfrm>
            <a:off x="5651500" y="2924175"/>
            <a:ext cx="30480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5"/>
          <p:cNvSpPr>
            <a:spLocks noChangeArrowheads="1"/>
          </p:cNvSpPr>
          <p:nvPr/>
        </p:nvSpPr>
        <p:spPr bwMode="auto">
          <a:xfrm>
            <a:off x="4500563" y="692150"/>
            <a:ext cx="3960812" cy="10795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b="1"/>
              <a:t>Significa “redes interconectadas”</a:t>
            </a:r>
          </a:p>
        </p:txBody>
      </p:sp>
      <p:sp>
        <p:nvSpPr>
          <p:cNvPr id="3" name="Line 10"/>
          <p:cNvSpPr>
            <a:spLocks noChangeShapeType="1"/>
          </p:cNvSpPr>
          <p:nvPr/>
        </p:nvSpPr>
        <p:spPr bwMode="auto">
          <a:xfrm>
            <a:off x="3492500" y="1268413"/>
            <a:ext cx="9350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835150" y="1052513"/>
            <a:ext cx="1512888" cy="3587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ES" b="1"/>
              <a:t>Internet </a:t>
            </a:r>
          </a:p>
        </p:txBody>
      </p:sp>
      <p:pic>
        <p:nvPicPr>
          <p:cNvPr id="5" name="Picture 7" descr="internet09032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2133600"/>
            <a:ext cx="4581525" cy="361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 descr="internet6"/>
          <p:cNvPicPr>
            <a:picLocks noChangeAspect="1" noChangeArrowheads="1"/>
          </p:cNvPicPr>
          <p:nvPr/>
        </p:nvPicPr>
        <p:blipFill>
          <a:blip r:embed="rId3" cstate="print">
            <a:lum bright="-6000" contrast="-6000"/>
          </a:blip>
          <a:srcRect/>
          <a:stretch>
            <a:fillRect/>
          </a:stretch>
        </p:blipFill>
        <p:spPr bwMode="auto">
          <a:xfrm>
            <a:off x="5508625" y="2852738"/>
            <a:ext cx="3048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5"/>
          <p:cNvSpPr>
            <a:spLocks noChangeArrowheads="1"/>
          </p:cNvSpPr>
          <p:nvPr/>
        </p:nvSpPr>
        <p:spPr bwMode="auto">
          <a:xfrm>
            <a:off x="827088" y="549275"/>
            <a:ext cx="4537075" cy="18002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b="1" dirty="0"/>
              <a:t>Integración en un mismo soporte</a:t>
            </a:r>
          </a:p>
          <a:p>
            <a:pPr algn="ctr"/>
            <a:r>
              <a:rPr lang="es-ES" b="1" dirty="0"/>
              <a:t>digital de diferentes “medios”</a:t>
            </a:r>
          </a:p>
          <a:p>
            <a:pPr algn="ctr"/>
            <a:r>
              <a:rPr lang="es-ES" b="1" dirty="0"/>
              <a:t>o tipos de información: texto</a:t>
            </a:r>
          </a:p>
          <a:p>
            <a:pPr algn="ctr"/>
            <a:r>
              <a:rPr lang="es-ES" b="1" dirty="0"/>
              <a:t>imagen, video, sonido</a:t>
            </a:r>
          </a:p>
        </p:txBody>
      </p:sp>
      <p:sp>
        <p:nvSpPr>
          <p:cNvPr id="3" name="Line 10"/>
          <p:cNvSpPr>
            <a:spLocks noChangeShapeType="1"/>
          </p:cNvSpPr>
          <p:nvPr/>
        </p:nvSpPr>
        <p:spPr bwMode="auto">
          <a:xfrm flipH="1">
            <a:off x="5580063" y="1412875"/>
            <a:ext cx="7921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443663" y="1196975"/>
            <a:ext cx="2016125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ES" b="1" dirty="0"/>
              <a:t>Multimedia </a:t>
            </a:r>
          </a:p>
        </p:txBody>
      </p:sp>
      <p:pic>
        <p:nvPicPr>
          <p:cNvPr id="6" name="Picture 9" descr="MultiMediaHeader"/>
          <p:cNvPicPr>
            <a:picLocks noChangeAspect="1" noChangeArrowheads="1"/>
          </p:cNvPicPr>
          <p:nvPr/>
        </p:nvPicPr>
        <p:blipFill>
          <a:blip r:embed="rId2" cstate="print">
            <a:lum bright="-20000" contrast="-18000"/>
          </a:blip>
          <a:srcRect/>
          <a:stretch>
            <a:fillRect/>
          </a:stretch>
        </p:blipFill>
        <p:spPr bwMode="auto">
          <a:xfrm>
            <a:off x="900113" y="2924175"/>
            <a:ext cx="2755900" cy="253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multimedia"/>
          <p:cNvPicPr>
            <a:picLocks noChangeAspect="1" noChangeArrowheads="1"/>
          </p:cNvPicPr>
          <p:nvPr/>
        </p:nvPicPr>
        <p:blipFill>
          <a:blip r:embed="rId3" cstate="print">
            <a:lum bright="-10000" contrast="-18000"/>
          </a:blip>
          <a:srcRect/>
          <a:stretch>
            <a:fillRect/>
          </a:stretch>
        </p:blipFill>
        <p:spPr bwMode="auto">
          <a:xfrm>
            <a:off x="4356100" y="2709863"/>
            <a:ext cx="4257675" cy="304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ChangeArrowheads="1"/>
          </p:cNvSpPr>
          <p:nvPr/>
        </p:nvSpPr>
        <p:spPr bwMode="auto">
          <a:xfrm>
            <a:off x="3203575" y="620713"/>
            <a:ext cx="5184775" cy="22320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ES" b="1" dirty="0"/>
              <a:t>Son un conjunto de procesos y productos </a:t>
            </a:r>
          </a:p>
          <a:p>
            <a:pPr algn="ctr"/>
            <a:r>
              <a:rPr lang="es-ES" b="1" dirty="0"/>
              <a:t>que son el resultado del empleo de nuevas </a:t>
            </a:r>
          </a:p>
          <a:p>
            <a:pPr algn="ctr"/>
            <a:r>
              <a:rPr lang="es-ES" b="1" dirty="0"/>
              <a:t>herramientas, surgidas del campo de la</a:t>
            </a:r>
          </a:p>
          <a:p>
            <a:pPr algn="ctr"/>
            <a:r>
              <a:rPr lang="es-ES" b="1" dirty="0"/>
              <a:t>informática, soportes de la información</a:t>
            </a:r>
          </a:p>
          <a:p>
            <a:pPr algn="ctr"/>
            <a:r>
              <a:rPr lang="es-ES" b="1" dirty="0"/>
              <a:t>y canales de comunicación, relacionados</a:t>
            </a:r>
          </a:p>
          <a:p>
            <a:pPr algn="ctr"/>
            <a:r>
              <a:rPr lang="es-ES" b="1" dirty="0"/>
              <a:t>con el almacenamiento, procesamiento</a:t>
            </a:r>
          </a:p>
          <a:p>
            <a:pPr algn="ctr"/>
            <a:r>
              <a:rPr lang="es-ES" b="1" dirty="0"/>
              <a:t>y transmisión digital de la información</a:t>
            </a:r>
          </a:p>
        </p:txBody>
      </p:sp>
      <p:sp>
        <p:nvSpPr>
          <p:cNvPr id="3" name="Line 11"/>
          <p:cNvSpPr>
            <a:spLocks noChangeShapeType="1"/>
          </p:cNvSpPr>
          <p:nvPr/>
        </p:nvSpPr>
        <p:spPr bwMode="auto">
          <a:xfrm>
            <a:off x="2411413" y="1412875"/>
            <a:ext cx="6477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4" name="Oval 5"/>
          <p:cNvSpPr>
            <a:spLocks noChangeArrowheads="1"/>
          </p:cNvSpPr>
          <p:nvPr/>
        </p:nvSpPr>
        <p:spPr bwMode="auto">
          <a:xfrm>
            <a:off x="971550" y="1052513"/>
            <a:ext cx="1368425" cy="6477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b="1"/>
              <a:t>NTIC</a:t>
            </a:r>
          </a:p>
        </p:txBody>
      </p:sp>
      <p:pic>
        <p:nvPicPr>
          <p:cNvPr id="5" name="Picture 8" descr="TIC_en_las_escuelas"/>
          <p:cNvPicPr>
            <a:picLocks noChangeAspect="1" noChangeArrowheads="1"/>
          </p:cNvPicPr>
          <p:nvPr/>
        </p:nvPicPr>
        <p:blipFill>
          <a:blip r:embed="rId2" cstate="print">
            <a:lum bright="-10000" contrast="-6000"/>
          </a:blip>
          <a:srcRect/>
          <a:stretch>
            <a:fillRect/>
          </a:stretch>
        </p:blipFill>
        <p:spPr bwMode="auto">
          <a:xfrm>
            <a:off x="827088" y="3284538"/>
            <a:ext cx="3429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0" descr="tic"/>
          <p:cNvPicPr>
            <a:picLocks noChangeAspect="1" noChangeArrowheads="1"/>
          </p:cNvPicPr>
          <p:nvPr/>
        </p:nvPicPr>
        <p:blipFill>
          <a:blip r:embed="rId3" cstate="print">
            <a:lum bright="-10000" contrast="-12000"/>
          </a:blip>
          <a:srcRect/>
          <a:stretch>
            <a:fillRect/>
          </a:stretch>
        </p:blipFill>
        <p:spPr bwMode="auto">
          <a:xfrm>
            <a:off x="5580063" y="3500438"/>
            <a:ext cx="2136775" cy="213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827088" y="765175"/>
            <a:ext cx="4248150" cy="151288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ES" b="1"/>
              <a:t>Sociedad donde las personas tienen</a:t>
            </a:r>
          </a:p>
          <a:p>
            <a:pPr algn="ctr"/>
            <a:r>
              <a:rPr lang="es-ES" b="1"/>
              <a:t>un acceso ilimitado a la información,</a:t>
            </a:r>
          </a:p>
          <a:p>
            <a:pPr algn="ctr"/>
            <a:r>
              <a:rPr lang="es-ES" b="1"/>
              <a:t>generada por otros y caracterizada</a:t>
            </a:r>
          </a:p>
          <a:p>
            <a:pPr algn="ctr"/>
            <a:r>
              <a:rPr lang="es-ES" b="1"/>
              <a:t>por considerar al conocimiento como</a:t>
            </a:r>
          </a:p>
          <a:p>
            <a:pPr algn="ctr"/>
            <a:r>
              <a:rPr lang="es-ES" b="1"/>
              <a:t>un valor agregado de la economía.</a:t>
            </a:r>
          </a:p>
        </p:txBody>
      </p:sp>
      <p:sp>
        <p:nvSpPr>
          <p:cNvPr id="4" name="Line 10"/>
          <p:cNvSpPr>
            <a:spLocks noChangeShapeType="1"/>
          </p:cNvSpPr>
          <p:nvPr/>
        </p:nvSpPr>
        <p:spPr bwMode="auto">
          <a:xfrm flipH="1">
            <a:off x="5364163" y="1341438"/>
            <a:ext cx="7921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" name="Oval 4"/>
          <p:cNvSpPr>
            <a:spLocks noChangeArrowheads="1"/>
          </p:cNvSpPr>
          <p:nvPr/>
        </p:nvSpPr>
        <p:spPr bwMode="auto">
          <a:xfrm>
            <a:off x="6227763" y="908050"/>
            <a:ext cx="2160587" cy="86518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b="1"/>
              <a:t>Sociedad de</a:t>
            </a:r>
          </a:p>
          <a:p>
            <a:pPr algn="ctr"/>
            <a:r>
              <a:rPr lang="es-ES" b="1"/>
              <a:t>la información</a:t>
            </a:r>
          </a:p>
        </p:txBody>
      </p:sp>
      <p:pic>
        <p:nvPicPr>
          <p:cNvPr id="6" name="Picture 7" descr="agfobi8csagrariasuchilecl"/>
          <p:cNvPicPr>
            <a:picLocks noChangeAspect="1" noChangeArrowheads="1"/>
          </p:cNvPicPr>
          <p:nvPr/>
        </p:nvPicPr>
        <p:blipFill>
          <a:blip r:embed="rId2" cstate="print">
            <a:lum bright="-6000" contrast="-6000"/>
          </a:blip>
          <a:srcRect/>
          <a:stretch>
            <a:fillRect/>
          </a:stretch>
        </p:blipFill>
        <p:spPr bwMode="auto">
          <a:xfrm>
            <a:off x="971550" y="2924175"/>
            <a:ext cx="3457575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sigraf"/>
          <p:cNvPicPr>
            <a:picLocks noChangeAspect="1" noChangeArrowheads="1"/>
          </p:cNvPicPr>
          <p:nvPr/>
        </p:nvPicPr>
        <p:blipFill>
          <a:blip r:embed="rId3" cstate="print">
            <a:lum bright="-6000" contrast="-12000"/>
          </a:blip>
          <a:srcRect/>
          <a:stretch>
            <a:fillRect/>
          </a:stretch>
        </p:blipFill>
        <p:spPr bwMode="auto">
          <a:xfrm>
            <a:off x="5076825" y="2997200"/>
            <a:ext cx="3429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ChangeArrowheads="1"/>
          </p:cNvSpPr>
          <p:nvPr/>
        </p:nvSpPr>
        <p:spPr bwMode="auto">
          <a:xfrm>
            <a:off x="3779838" y="476250"/>
            <a:ext cx="4968875" cy="18002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ES" b="1"/>
              <a:t>Permite informarse y conocer, agregando</a:t>
            </a:r>
          </a:p>
          <a:p>
            <a:pPr algn="ctr"/>
            <a:r>
              <a:rPr lang="es-ES" b="1"/>
              <a:t>conciencia a la información, en un</a:t>
            </a:r>
          </a:p>
          <a:p>
            <a:pPr algn="ctr"/>
            <a:r>
              <a:rPr lang="es-ES" b="1"/>
              <a:t>entorno científico-tecnológico posmoderno</a:t>
            </a:r>
          </a:p>
          <a:p>
            <a:pPr algn="ctr"/>
            <a:r>
              <a:rPr lang="es-ES" b="1"/>
              <a:t>donde la investigación, sumada a la</a:t>
            </a:r>
          </a:p>
          <a:p>
            <a:pPr algn="ctr"/>
            <a:r>
              <a:rPr lang="es-ES" b="1"/>
              <a:t>tecnología, suman una ecuación igual</a:t>
            </a:r>
          </a:p>
          <a:p>
            <a:pPr algn="ctr"/>
            <a:r>
              <a:rPr lang="es-ES" b="1"/>
              <a:t>al progreso y poder.</a:t>
            </a:r>
          </a:p>
        </p:txBody>
      </p:sp>
      <p:sp>
        <p:nvSpPr>
          <p:cNvPr id="3" name="Line 10"/>
          <p:cNvSpPr>
            <a:spLocks noChangeShapeType="1"/>
          </p:cNvSpPr>
          <p:nvPr/>
        </p:nvSpPr>
        <p:spPr bwMode="auto">
          <a:xfrm>
            <a:off x="3059113" y="1268413"/>
            <a:ext cx="5762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4" name="Oval 6"/>
          <p:cNvSpPr>
            <a:spLocks noChangeArrowheads="1"/>
          </p:cNvSpPr>
          <p:nvPr/>
        </p:nvSpPr>
        <p:spPr bwMode="auto">
          <a:xfrm>
            <a:off x="755650" y="836613"/>
            <a:ext cx="2232025" cy="7921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b="1"/>
              <a:t>Sociedad del</a:t>
            </a:r>
          </a:p>
          <a:p>
            <a:pPr algn="ctr"/>
            <a:r>
              <a:rPr lang="es-ES" b="1"/>
              <a:t>conocimiento</a:t>
            </a:r>
          </a:p>
        </p:txBody>
      </p:sp>
      <p:pic>
        <p:nvPicPr>
          <p:cNvPr id="5" name="Picture 5" descr="gma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2349500"/>
            <a:ext cx="2695575" cy="358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 descr="sociedad1"/>
          <p:cNvPicPr>
            <a:picLocks noChangeAspect="1" noChangeArrowheads="1"/>
          </p:cNvPicPr>
          <p:nvPr/>
        </p:nvPicPr>
        <p:blipFill>
          <a:blip r:embed="rId3" cstate="print">
            <a:lum bright="-20000" contrast="-12000"/>
          </a:blip>
          <a:srcRect/>
          <a:stretch>
            <a:fillRect/>
          </a:stretch>
        </p:blipFill>
        <p:spPr bwMode="auto">
          <a:xfrm>
            <a:off x="4140200" y="2781300"/>
            <a:ext cx="4392613" cy="299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827088" y="692150"/>
            <a:ext cx="4176712" cy="13684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 b="1"/>
          </a:p>
          <a:p>
            <a:pPr algn="ctr"/>
            <a:r>
              <a:rPr lang="es-ES" b="1"/>
              <a:t>Es una forma de transmisión de </a:t>
            </a:r>
          </a:p>
          <a:p>
            <a:pPr algn="ctr"/>
            <a:r>
              <a:rPr lang="es-ES" b="1"/>
              <a:t>información a través de sistemas</a:t>
            </a:r>
          </a:p>
          <a:p>
            <a:pPr algn="ctr"/>
            <a:r>
              <a:rPr lang="es-ES" b="1"/>
              <a:t>informáticos, en la que se combinan</a:t>
            </a:r>
          </a:p>
          <a:p>
            <a:pPr algn="ctr"/>
            <a:r>
              <a:rPr lang="es-ES" b="1"/>
              <a:t>diferentes medios de comunicación.</a:t>
            </a:r>
          </a:p>
          <a:p>
            <a:pPr algn="ctr"/>
            <a:endParaRPr lang="es-ES" b="1"/>
          </a:p>
        </p:txBody>
      </p:sp>
      <p:sp>
        <p:nvSpPr>
          <p:cNvPr id="3" name="Line 11"/>
          <p:cNvSpPr>
            <a:spLocks noChangeShapeType="1"/>
          </p:cNvSpPr>
          <p:nvPr/>
        </p:nvSpPr>
        <p:spPr bwMode="auto">
          <a:xfrm flipH="1">
            <a:off x="5148263" y="1412875"/>
            <a:ext cx="9366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4" name="Oval 4"/>
          <p:cNvSpPr>
            <a:spLocks noChangeArrowheads="1"/>
          </p:cNvSpPr>
          <p:nvPr/>
        </p:nvSpPr>
        <p:spPr bwMode="auto">
          <a:xfrm>
            <a:off x="6227763" y="1052513"/>
            <a:ext cx="1944687" cy="7207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b="1"/>
              <a:t>Tecnología</a:t>
            </a:r>
          </a:p>
          <a:p>
            <a:pPr algn="ctr"/>
            <a:r>
              <a:rPr lang="es-ES" b="1"/>
              <a:t>multimedial</a:t>
            </a:r>
          </a:p>
        </p:txBody>
      </p:sp>
      <p:pic>
        <p:nvPicPr>
          <p:cNvPr id="5" name="Picture 7" descr="estudio-multimed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2708275"/>
            <a:ext cx="2808287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 descr="0-00115"/>
          <p:cNvPicPr>
            <a:picLocks noChangeAspect="1" noChangeArrowheads="1"/>
          </p:cNvPicPr>
          <p:nvPr/>
        </p:nvPicPr>
        <p:blipFill>
          <a:blip r:embed="rId3" cstate="print">
            <a:lum bright="-20000" contrast="-6000"/>
          </a:blip>
          <a:srcRect/>
          <a:stretch>
            <a:fillRect/>
          </a:stretch>
        </p:blipFill>
        <p:spPr bwMode="auto">
          <a:xfrm>
            <a:off x="5076825" y="2924175"/>
            <a:ext cx="3240088" cy="247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4211638" y="908050"/>
            <a:ext cx="4176712" cy="15113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  <a:p>
            <a:pPr algn="ctr"/>
            <a:r>
              <a:rPr lang="es-ES" b="1"/>
              <a:t>Subconjunto de Internet en el que la</a:t>
            </a:r>
          </a:p>
          <a:p>
            <a:pPr algn="ctr"/>
            <a:r>
              <a:rPr lang="es-ES" b="1"/>
              <a:t>información se presenta en páginas</a:t>
            </a:r>
          </a:p>
          <a:p>
            <a:pPr algn="ctr"/>
            <a:r>
              <a:rPr lang="es-ES" b="1"/>
              <a:t>en formato HTML. Combina texto, </a:t>
            </a:r>
          </a:p>
          <a:p>
            <a:pPr algn="ctr"/>
            <a:r>
              <a:rPr lang="es-ES" b="1"/>
              <a:t>imagen y sonido en una misma</a:t>
            </a:r>
          </a:p>
          <a:p>
            <a:pPr algn="ctr"/>
            <a:r>
              <a:rPr lang="es-ES" b="1"/>
              <a:t>página.</a:t>
            </a:r>
          </a:p>
          <a:p>
            <a:pPr algn="ctr"/>
            <a:endParaRPr lang="es-ES" b="1"/>
          </a:p>
        </p:txBody>
      </p:sp>
      <p:sp>
        <p:nvSpPr>
          <p:cNvPr id="3" name="Line 11"/>
          <p:cNvSpPr>
            <a:spLocks noChangeShapeType="1"/>
          </p:cNvSpPr>
          <p:nvPr/>
        </p:nvSpPr>
        <p:spPr bwMode="auto">
          <a:xfrm flipV="1">
            <a:off x="3419475" y="1628775"/>
            <a:ext cx="6477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4" name="Oval 4"/>
          <p:cNvSpPr>
            <a:spLocks noChangeArrowheads="1"/>
          </p:cNvSpPr>
          <p:nvPr/>
        </p:nvSpPr>
        <p:spPr bwMode="auto">
          <a:xfrm>
            <a:off x="900113" y="1268413"/>
            <a:ext cx="2376487" cy="6477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b="1"/>
              <a:t>World Wide Web</a:t>
            </a:r>
          </a:p>
        </p:txBody>
      </p:sp>
      <p:pic>
        <p:nvPicPr>
          <p:cNvPr id="5" name="Picture 7" descr="diseno-web-01"/>
          <p:cNvPicPr>
            <a:picLocks noChangeAspect="1" noChangeArrowheads="1"/>
          </p:cNvPicPr>
          <p:nvPr/>
        </p:nvPicPr>
        <p:blipFill>
          <a:blip r:embed="rId2" cstate="print">
            <a:lum bright="-20000" contrast="-12000"/>
          </a:blip>
          <a:srcRect/>
          <a:stretch>
            <a:fillRect/>
          </a:stretch>
        </p:blipFill>
        <p:spPr bwMode="auto">
          <a:xfrm>
            <a:off x="755650" y="2924175"/>
            <a:ext cx="3333750" cy="291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 descr="web-20-bubble1"/>
          <p:cNvPicPr>
            <a:picLocks noChangeAspect="1" noChangeArrowheads="1"/>
          </p:cNvPicPr>
          <p:nvPr/>
        </p:nvPicPr>
        <p:blipFill>
          <a:blip r:embed="rId3" cstate="print">
            <a:lum bright="-20000" contrast="-12000"/>
          </a:blip>
          <a:srcRect/>
          <a:stretch>
            <a:fillRect/>
          </a:stretch>
        </p:blipFill>
        <p:spPr bwMode="auto">
          <a:xfrm>
            <a:off x="4572000" y="2924175"/>
            <a:ext cx="3810000" cy="293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55650" y="620713"/>
            <a:ext cx="4248150" cy="20875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b="1" dirty="0">
                <a:solidFill>
                  <a:schemeClr val="tx1"/>
                </a:solidFill>
              </a:rPr>
              <a:t>Considerada una de las redes sociales online más importantes y populares de la actualidad. Una de sus características más importantes es su constante actualización.</a:t>
            </a:r>
            <a:endParaRPr lang="es-CL" b="1" dirty="0">
              <a:solidFill>
                <a:schemeClr val="tx1"/>
              </a:solidFill>
            </a:endParaRPr>
          </a:p>
        </p:txBody>
      </p:sp>
      <p:sp>
        <p:nvSpPr>
          <p:cNvPr id="3" name="Line 11"/>
          <p:cNvSpPr>
            <a:spLocks noChangeShapeType="1"/>
          </p:cNvSpPr>
          <p:nvPr/>
        </p:nvSpPr>
        <p:spPr bwMode="auto">
          <a:xfrm flipH="1" flipV="1">
            <a:off x="5219700" y="1557338"/>
            <a:ext cx="12239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4" name="3 Elipse"/>
          <p:cNvSpPr/>
          <p:nvPr/>
        </p:nvSpPr>
        <p:spPr>
          <a:xfrm>
            <a:off x="6588125" y="1196975"/>
            <a:ext cx="2087563" cy="6477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b="1" dirty="0" err="1">
                <a:solidFill>
                  <a:schemeClr val="tx1"/>
                </a:solidFill>
              </a:rPr>
              <a:t>Facebook</a:t>
            </a:r>
            <a:r>
              <a:rPr lang="es-ES" b="1" dirty="0">
                <a:solidFill>
                  <a:schemeClr val="tx1"/>
                </a:solidFill>
              </a:rPr>
              <a:t> </a:t>
            </a:r>
            <a:endParaRPr lang="es-CL" b="1" dirty="0">
              <a:solidFill>
                <a:schemeClr val="tx1"/>
              </a:solidFill>
            </a:endParaRPr>
          </a:p>
        </p:txBody>
      </p:sp>
      <p:pic>
        <p:nvPicPr>
          <p:cNvPr id="5" name="Picture 4" descr="http://1.bp.blogspot.com/_D-AthO478W8/StSREQ8xdTI/AAAAAAAAABg/JjELxfL05s8/s320/facebook.jpg"/>
          <p:cNvPicPr>
            <a:picLocks noChangeAspect="1" noChangeArrowheads="1"/>
          </p:cNvPicPr>
          <p:nvPr/>
        </p:nvPicPr>
        <p:blipFill>
          <a:blip r:embed="rId2" cstate="print">
            <a:lum bright="-20000"/>
          </a:blip>
          <a:srcRect/>
          <a:stretch>
            <a:fillRect/>
          </a:stretch>
        </p:blipFill>
        <p:spPr bwMode="auto">
          <a:xfrm>
            <a:off x="539750" y="3141663"/>
            <a:ext cx="4608513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us.123rf.com/400wm/400/400/werbeatelier_jbk/werbeatelier_jbk1105/werbeatelier_jbk110500001/9475437-muenster-alemania--el-7-de-mayo-de-2011-p-gina-de-facebook-a-trav-s-de-un-ojo-de-cerradura-borrosa-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1863" y="2492375"/>
            <a:ext cx="2895600" cy="335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www.definicionabc.com/wp-content/uploads/twitter.png"/>
          <p:cNvPicPr>
            <a:picLocks noChangeAspect="1" noChangeArrowheads="1"/>
          </p:cNvPicPr>
          <p:nvPr/>
        </p:nvPicPr>
        <p:blipFill>
          <a:blip r:embed="rId2" cstate="print">
            <a:lum bright="-20000"/>
          </a:blip>
          <a:srcRect/>
          <a:stretch>
            <a:fillRect/>
          </a:stretch>
        </p:blipFill>
        <p:spPr bwMode="auto">
          <a:xfrm>
            <a:off x="611188" y="404813"/>
            <a:ext cx="2952750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http://jariviablog.files.wordpress.com/2010/06/seo-para-twitter.jpg?w=500&amp;h=49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625" y="2924175"/>
            <a:ext cx="3368675" cy="312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Elipse"/>
          <p:cNvSpPr/>
          <p:nvPr/>
        </p:nvSpPr>
        <p:spPr>
          <a:xfrm>
            <a:off x="1476375" y="4221163"/>
            <a:ext cx="2663825" cy="7921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3200" b="1" dirty="0" err="1">
                <a:solidFill>
                  <a:schemeClr val="tx1"/>
                </a:solidFill>
              </a:rPr>
              <a:t>Twitter</a:t>
            </a:r>
            <a:r>
              <a:rPr lang="es-ES" sz="3200" b="1" dirty="0">
                <a:solidFill>
                  <a:schemeClr val="tx1"/>
                </a:solidFill>
              </a:rPr>
              <a:t> </a:t>
            </a:r>
            <a:endParaRPr lang="es-CL" sz="3200" b="1" dirty="0">
              <a:solidFill>
                <a:schemeClr val="tx1"/>
              </a:solidFill>
            </a:endParaRPr>
          </a:p>
        </p:txBody>
      </p:sp>
      <p:sp>
        <p:nvSpPr>
          <p:cNvPr id="5" name="Line 11"/>
          <p:cNvSpPr>
            <a:spLocks noChangeShapeType="1"/>
          </p:cNvSpPr>
          <p:nvPr/>
        </p:nvSpPr>
        <p:spPr bwMode="auto">
          <a:xfrm flipV="1">
            <a:off x="3708400" y="2708275"/>
            <a:ext cx="647700" cy="14414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4140200" y="765175"/>
            <a:ext cx="4319588" cy="172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b="1" dirty="0">
                <a:solidFill>
                  <a:schemeClr val="tx1"/>
                </a:solidFill>
              </a:rPr>
              <a:t>Red social online de similar tipo que </a:t>
            </a:r>
            <a:r>
              <a:rPr lang="es-ES" b="1" dirty="0" err="1">
                <a:solidFill>
                  <a:schemeClr val="tx1"/>
                </a:solidFill>
              </a:rPr>
              <a:t>facebook</a:t>
            </a:r>
            <a:r>
              <a:rPr lang="es-ES" b="1" dirty="0">
                <a:solidFill>
                  <a:schemeClr val="tx1"/>
                </a:solidFill>
              </a:rPr>
              <a:t> ya que permite que las personas hablen sobre sus diferentes actividades diarias y que otros puedan verlo y conocerlo en el mismo momento. </a:t>
            </a:r>
            <a:endParaRPr lang="es-CL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</TotalTime>
  <Words>382</Words>
  <Application>Microsoft Macintosh PowerPoint</Application>
  <PresentationFormat>Presentación en pantalla (4:3)</PresentationFormat>
  <Paragraphs>75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5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</dc:creator>
  <cp:lastModifiedBy>Jimena Bustos Perez</cp:lastModifiedBy>
  <cp:revision>5</cp:revision>
  <dcterms:created xsi:type="dcterms:W3CDTF">2011-10-10T14:19:22Z</dcterms:created>
  <dcterms:modified xsi:type="dcterms:W3CDTF">2011-10-12T02:30:28Z</dcterms:modified>
</cp:coreProperties>
</file>