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BAC4FE-22A7-4F42-AC4E-ABDA588451AE}" type="datetimeFigureOut">
              <a:rPr lang="es-CL" smtClean="0"/>
              <a:pPr/>
              <a:t>10-04-2012</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9E986C-5E83-4C26-ACE5-E1B9F6691A0A}" type="slidenum">
              <a:rPr lang="es-CL" smtClean="0"/>
              <a:pPr/>
              <a:t>‹Nº›</a:t>
            </a:fld>
            <a:endParaRPr lang="es-C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L" dirty="0"/>
          </a:p>
        </p:txBody>
      </p:sp>
      <p:sp>
        <p:nvSpPr>
          <p:cNvPr id="4" name="3 Marcador de número de diapositiva"/>
          <p:cNvSpPr>
            <a:spLocks noGrp="1"/>
          </p:cNvSpPr>
          <p:nvPr>
            <p:ph type="sldNum" sz="quarter" idx="10"/>
          </p:nvPr>
        </p:nvSpPr>
        <p:spPr/>
        <p:txBody>
          <a:bodyPr/>
          <a:lstStyle/>
          <a:p>
            <a:fld id="{979E986C-5E83-4C26-ACE5-E1B9F6691A0A}" type="slidenum">
              <a:rPr lang="es-CL" smtClean="0"/>
              <a:pPr/>
              <a:t>5</a:t>
            </a:fld>
            <a:endParaRPr lang="es-C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F6296DEE-093C-421E-96E9-8FD4A2E34A41}" type="datetimeFigureOut">
              <a:rPr lang="es-CL" smtClean="0"/>
              <a:pPr/>
              <a:t>10-04-2012</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4AE412EA-A80B-4DB5-B8CF-CC1C4FCC843C}" type="slidenum">
              <a:rPr lang="es-CL" smtClean="0"/>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F6296DEE-093C-421E-96E9-8FD4A2E34A41}" type="datetimeFigureOut">
              <a:rPr lang="es-CL" smtClean="0"/>
              <a:pPr/>
              <a:t>10-04-2012</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4AE412EA-A80B-4DB5-B8CF-CC1C4FCC843C}"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F6296DEE-093C-421E-96E9-8FD4A2E34A41}" type="datetimeFigureOut">
              <a:rPr lang="es-CL" smtClean="0"/>
              <a:pPr/>
              <a:t>10-04-2012</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4AE412EA-A80B-4DB5-B8CF-CC1C4FCC843C}"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F6296DEE-093C-421E-96E9-8FD4A2E34A41}" type="datetimeFigureOut">
              <a:rPr lang="es-CL" smtClean="0"/>
              <a:pPr/>
              <a:t>10-04-2012</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4AE412EA-A80B-4DB5-B8CF-CC1C4FCC843C}"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6296DEE-093C-421E-96E9-8FD4A2E34A41}" type="datetimeFigureOut">
              <a:rPr lang="es-CL" smtClean="0"/>
              <a:pPr/>
              <a:t>10-04-2012</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4AE412EA-A80B-4DB5-B8CF-CC1C4FCC843C}" type="slidenum">
              <a:rPr lang="es-CL" smtClean="0"/>
              <a:pPr/>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F6296DEE-093C-421E-96E9-8FD4A2E34A41}" type="datetimeFigureOut">
              <a:rPr lang="es-CL" smtClean="0"/>
              <a:pPr/>
              <a:t>10-04-2012</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4AE412EA-A80B-4DB5-B8CF-CC1C4FCC843C}"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F6296DEE-093C-421E-96E9-8FD4A2E34A41}" type="datetimeFigureOut">
              <a:rPr lang="es-CL" smtClean="0"/>
              <a:pPr/>
              <a:t>10-04-2012</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4AE412EA-A80B-4DB5-B8CF-CC1C4FCC843C}" type="slidenum">
              <a:rPr lang="es-CL" smtClean="0"/>
              <a:pPr/>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F6296DEE-093C-421E-96E9-8FD4A2E34A41}" type="datetimeFigureOut">
              <a:rPr lang="es-CL" smtClean="0"/>
              <a:pPr/>
              <a:t>10-04-2012</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4AE412EA-A80B-4DB5-B8CF-CC1C4FCC843C}"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6296DEE-093C-421E-96E9-8FD4A2E34A41}" type="datetimeFigureOut">
              <a:rPr lang="es-CL" smtClean="0"/>
              <a:pPr/>
              <a:t>10-04-2012</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4AE412EA-A80B-4DB5-B8CF-CC1C4FCC843C}"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6296DEE-093C-421E-96E9-8FD4A2E34A41}" type="datetimeFigureOut">
              <a:rPr lang="es-CL" smtClean="0"/>
              <a:pPr/>
              <a:t>10-04-2012</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4AE412EA-A80B-4DB5-B8CF-CC1C4FCC843C}"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6296DEE-093C-421E-96E9-8FD4A2E34A41}" type="datetimeFigureOut">
              <a:rPr lang="es-CL" smtClean="0"/>
              <a:pPr/>
              <a:t>10-04-2012</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4AE412EA-A80B-4DB5-B8CF-CC1C4FCC843C}" type="slidenum">
              <a:rPr lang="es-CL" smtClean="0"/>
              <a:pPr/>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296DEE-093C-421E-96E9-8FD4A2E34A41}" type="datetimeFigureOut">
              <a:rPr lang="es-CL" smtClean="0"/>
              <a:pPr/>
              <a:t>10-04-2012</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E412EA-A80B-4DB5-B8CF-CC1C4FCC843C}" type="slidenum">
              <a:rPr lang="es-CL" smtClean="0"/>
              <a:pPr/>
              <a:t>‹Nº›</a:t>
            </a:fld>
            <a:endParaRPr lang="es-C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4.xml"/><Relationship Id="rId5" Type="http://schemas.openxmlformats.org/officeDocument/2006/relationships/image" Target="../media/image11.jpeg"/><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4" name="Picture 6" descr="http://thales.cica.es/rd/Recursos/rd98/HisArtLit/01/partenon2.jpg"/>
          <p:cNvPicPr>
            <a:picLocks noChangeAspect="1" noChangeArrowheads="1"/>
          </p:cNvPicPr>
          <p:nvPr/>
        </p:nvPicPr>
        <p:blipFill>
          <a:blip r:embed="rId2" cstate="print"/>
          <a:srcRect/>
          <a:stretch>
            <a:fillRect/>
          </a:stretch>
        </p:blipFill>
        <p:spPr bwMode="auto">
          <a:xfrm>
            <a:off x="1" y="0"/>
            <a:ext cx="9109748" cy="6858000"/>
          </a:xfrm>
          <a:prstGeom prst="rect">
            <a:avLst/>
          </a:prstGeom>
          <a:noFill/>
        </p:spPr>
      </p:pic>
      <p:sp>
        <p:nvSpPr>
          <p:cNvPr id="2" name="1 Título"/>
          <p:cNvSpPr>
            <a:spLocks noGrp="1"/>
          </p:cNvSpPr>
          <p:nvPr>
            <p:ph type="ctrTitle"/>
          </p:nvPr>
        </p:nvSpPr>
        <p:spPr/>
        <p:txBody>
          <a:bodyPr/>
          <a:lstStyle/>
          <a:p>
            <a:r>
              <a:rPr lang="es-CL" b="1" dirty="0" smtClean="0">
                <a:solidFill>
                  <a:srgbClr val="FF0000"/>
                </a:solidFill>
              </a:rPr>
              <a:t>FILOSOFÍA ANTIGUA</a:t>
            </a:r>
            <a:endParaRPr lang="es-CL" b="1" dirty="0">
              <a:solidFill>
                <a:srgbClr val="FF0000"/>
              </a:solidFill>
            </a:endParaRPr>
          </a:p>
        </p:txBody>
      </p:sp>
      <p:sp>
        <p:nvSpPr>
          <p:cNvPr id="3" name="2 Subtítulo"/>
          <p:cNvSpPr>
            <a:spLocks noGrp="1"/>
          </p:cNvSpPr>
          <p:nvPr>
            <p:ph type="subTitle" idx="1"/>
          </p:nvPr>
        </p:nvSpPr>
        <p:spPr/>
        <p:txBody>
          <a:bodyPr/>
          <a:lstStyle/>
          <a:p>
            <a:r>
              <a:rPr lang="es-CL" b="1" dirty="0" smtClean="0">
                <a:solidFill>
                  <a:schemeClr val="tx1"/>
                </a:solidFill>
              </a:rPr>
              <a:t>S. VII </a:t>
            </a:r>
            <a:r>
              <a:rPr lang="es-CL" b="1" dirty="0" err="1" smtClean="0">
                <a:solidFill>
                  <a:schemeClr val="tx1"/>
                </a:solidFill>
              </a:rPr>
              <a:t>a.C</a:t>
            </a:r>
            <a:r>
              <a:rPr lang="es-CL" b="1" dirty="0" smtClean="0">
                <a:solidFill>
                  <a:schemeClr val="tx1"/>
                </a:solidFill>
              </a:rPr>
              <a:t>  –  S.V d.C.</a:t>
            </a:r>
            <a:endParaRPr lang="es-CL" b="1" dirty="0">
              <a:solidFill>
                <a:schemeClr val="tx1"/>
              </a:solidFill>
            </a:endParaRPr>
          </a:p>
        </p:txBody>
      </p:sp>
      <p:sp>
        <p:nvSpPr>
          <p:cNvPr id="12290" name="AutoShape 2" descr="data:image/jpeg;base64,/9j/4AAQSkZJRgABAQAAAQABAAD/2wBDAAkGBwgHBgkIBwgKCgkLDRYPDQwMDRsUFRAWIB0iIiAdHx8kKDQsJCYxJx8fLT0tMTU3Ojo6Iys/RD84QzQ5Ojf/2wBDAQoKCg0MDRoPDxo3JR8lNzc3Nzc3Nzc3Nzc3Nzc3Nzc3Nzc3Nzc3Nzc3Nzc3Nzc3Nzc3Nzc3Nzc3Nzc3Nzc3Nzf/wAARCABkAHUDASIAAhEBAxEB/8QAGwAAAQUBAQAAAAAAAAAAAAAABAACAwUGAQf/xAA8EAACAQMDAQYEBAMGBwEAAAABAgMABBEFEiExBhNBUWFxFCKBkSMyobEzwdEHFUJSgvAWJCZicqKy4f/EABoBAAIDAQEAAAAAAAAAAAAAAAIDAAEEBQb/xAApEQACAgEDAwIGAwAAAAAAAAAAAQIRAwQhMRITYVFxBRQiMrHBQYHw/9oADAMBAAIRAxEAPwDbAgKMilkE9PtT2Q4pu0g9K7aZ5s4TweBXAQAelP2+QppTjpV2C0JcGngAdaaox4UPqeoQabZvc3LhVUEgE4LHyFDKSirfAUISk6S3C8AGkMVk7XtvYXAVg1soYD5Xu40b/wBiBVzearHHo0uoWjQzsihu6EmSOQMcZ8/Dj1rJ8/g9TY9BqE66S1wPKmlQRkAfaqrsvf3msRzS3dutuUIAiVtxHAPXGD1xx4g1emEBgD0Kk8nxzS38SwL1Cfw/MnToFYDjOBSHAHPSo5ZQkuwqducbvI5I/lTkZHJVGDFeoB6U/HqsWT7ZGeemy4+UOyPIGmMRXSMeFMY09yFUxhx6Uq41KhslFiVzg+lNK80QVx4eFc2+lCpjHAHCkcV3HnVVrXaXT9JVwWM04z+HEN2D5MRwv18qz9v2q1Oex7y5t7e0bdhnDcAZHPzfXzrNl12PG65ZpxaDLkV1SNXeX1rYgfEyhSeijkn6V5vrtgNc1Ke6ubmc2r/w45XBVPbHUc8ULrGvRQSXNxbpJdXMar3hlyqHnqDj161Waimo6gt8tzMVdSiRwDDLk5yQfHB2jxznNcvUanJm52R2NJpIYN1uzTJpGnppkTTXUEaxQgkyAfKo4B65I9adB2esfhJrmynsWUxqdyOAXVsjw8OnPpVNf2F1pekabLp8xt7uS5a1J6hQV4Htwc+9dvbCazs7WfTdhkl1GSB42UMpUhyeOmfl8vKsaS9TY7S2YXFomo210otdRvYuMxrHevgePQmpfie1towEeq3BHQd6qP5/U9fGg5LC60bSNa27+8hnhb4ViAMyMn+XgfmByPT1qHTtQvY7HU7uykeWGODv1Scd5txnkZLYGOf5VTUn+CbGibW+0MWmLLfG3mkNx+Erxsmce3rgV2PtTfWc3ey6cJBNAm5I5sYxuOVyB5nPtWW7Ma7qc8N0L2c39vZxd7jbt2AZZiAMEn3PNOsO1Mmr6hdstuk1pFGrqrIImBHToWB6ftVvG034KtPauTT6X2ss9PhkWXT73dJMXZjhguTwOCakXtxFNcBba374FsLGquJGHoCo59OazUuu2t/NILmxW1hhRXPwpMjOBnjGVxnH/wCVbdjxHd6/GI7K4tZLfJImbBCFcrweeQw9ea04cuVVCL2M+fT4WnOUdzegZVSQQSM48qVEMuKVd7qPOdJLqWo2emWpubyYJGCFzgk58sCom1eyFuJhJkEZAGM1jO3HdWmux93Zq8lzEGyFAQsCeWx1PTrQcUcl0QLmR4sKZAI+AQAxH/ziuFm12XHNxR38WhxzgpNjdYubeTUpryK1RpJSAcAKoHgSAOT6ms/eQ3WowSGaVyrQsDHjAzuwp9+K0cFguO8dc7Azc9MCPd092FTi1XeqqpzuhU5Hkma53el1W+Tf0xUaRQRaOonlgCApJNDEU6DamckfRjVjaWiuluZEAzcKcj0K1bWaL8XYbjkl5Gz15oO/Kw6FCyk/ncHHsPGrlJyZI7bEfaiAf3ZpzL1OsKSfHlJf6UpgiaPa3DMO7TUjJk+GUkortJu/4Nt5lU7oryNwevO1x/OgtUicdiY5AJAVuECgNwNysvT64qnvS9/2RPb+y51mOOR9eQ9S9qT6gd1/Sslpdtt0DXlYqO6sJwuOMgIT/Ot7qEGG11yGLMIyASMDCp1+1Y7TZlXs9rcmJHRrW4ViFwAQjZGfI9PvRyb7j9/2DjrtV/uCp/s/iDy3cbFSs8LL8oOT8hGKH7DW62c2qB48k2pVkXr+Vh0qz/s2t2leZir7eefEECudj7UrrsrPudWiDMVHOCpNFLJJSkvYPpVBGn2ES6LpkCRLvutNue9eNRlyxIBPrgAfatfooz2w7QnaM96nPj/DSgNIhJXR0UbANPZRzn/EcVZ6PB/1Zq0+4ncVGMcfw0p2LLc0/MfwZMy+iS8P8l848zilXXGTzSrsdTOL0me7XWouNbtQSMLAMj/Uef0qrY5ilj7sqVViPl5xtb+tbGGPQZpYkefvLmD5PnidfE4DArjBY9fajrXS7GBET4e2aQg5wcgg8YwQc9cVwsmN5JuR3YZFCCiYVou7hmkxhSkoJbAJ+QDk0Bda7pFpIiveLNJ3ytst/wAQlQmCfl468V6kuj26OxS2QBxtJeQgsp6jArPD+zbsrbXauNEdkCkFnuWePnOfkL4wPb26VI6at5EeY88vO1lrp0lv3ds6PHC0q/Enuw4bGCoPJFO0JLjtBEgRzcWiy4ZUTCk7Rkbj14A+5r2RdG03uYo2hVo027RuO1MAYwM8dB0pz6TZsjRiGNoH4eJogysPLB8M4+1N7SS2B7xmpEgFg1s2nK9uoGxGQOuRnr6evvQdpJbyaYE1LTYGgOGKxIjRbgeOSRhh+lae+0TSpLUw3MEECkju2QbCMc4BGPWmrokaQrCt3c7Nu052nPlkkHpS3idlKaoBii06MSRnu1jlGJAZvA+Zz6UNa6botlBcx2kaJBMH75A5PBGCeScA+lKbsyqD57y+kRmztjG4jyHAz4+FTw9nbeytGne8uSSAWaYAFRjnoAcZ86DtysLqVclNoWh6TozyQ6al13cgBzJIGUcYzyeeK5b6VaaZffEWheVCixSrI6KECrgc8Z49/Oj57PS3KvHq0pnX8SNmYk9fAYzj2qo1a6TSpFju9XvmJUMUj5HkFPy9DjnOMZzQyhJu2GpXwWtjZW1vDbtBJJIbWERiJSGLjJOcj39KyN1fzR9oXENzIqPOuSp2k/lwDjrgYH0og9oLZTujEpnDB13lSMg5Bx6f7NVF/YNaNFrSQXN7GzITbwxBEUk9fkJIxiihC6onrZ6PaXaiBUk3M65B4J8eKVZSy7TXeoxGTSrP4faxEi3czqT5EAEcdfDPFKtKz5Y7WZnpYvej1ZmjkZUlFuZByqs+fTy+lOQLEp7qJcqedq45P+80BdXNsiCa4uRCnAU8ck5weQaqv74tviFB/wCajeXYGRCQvqf0GfWgllUWEotmnOQCry8kZzgAiolimZhiSN4yM79vzA/sf0qKMwozTLGxfCr14HoB4Uy4mYLKY7WWSQrgR99tDnyyDhfemKd8ghmxIo176Qtz1Y4zUaWEcbtLGz72XaxJ6jkj96qDNqYRRJpQjHjnUXGD7gVYwzXEoXdblCV5PfHj9OaJSj6EomVNhI3MQMDGOg+gqO4SSSMLFK0ZyRkpnP0PhUXcyrIp766wGBIG18++VOB7EV2e1ecFWLxo6srEOMrkEccetDK62RQxJXtYUjvZ071iwaRY8KoAzz4DgUKJ0umFzbX2n3EDgNCWYEE9QQR1HtQlvoWoxBIX1x5VTJBeFd+M+BOTVla6dLawtGs6ODzzEBjnyXHrSvqrgPZFRrcYnsmkvLq2tJF+VZ7WcD77lx9Dn3rCXvZztJel2lvre8dBtgYyA7o/AseNvQ54YZ8a9RZYXDRSxB4Qv4ge3PGOfHrQ9we5gR9K06zmUHBC4Qjr0G3H7VXlhRnWyPJzoOvR4f8AuZrhenewXEToeByCWHHX7VWR31xatctbPcwsD3UoiDDkcFTjy/SvW2spbu/7ySziiKqG76FTG4/7d6sD1HIwRwM0RJYgyxifSYLpMENI7RsyeXVQf18Kuk1sH3a2Z4HJfaf8o+JAIGCWk5NKvZbnQ7K6l3T6JH3mPmIu5Uz9V4PSlRJR8k7vg2b948bACFpQOFZ8Ac+x/agTolvI7T973M78zdw3yscY6NnFUt+9rbXHey6h3k7oGYE52YztwOfUVa6KiNEjG8e6Yxqu5sEADPl7nrSI5IyfS0A04q0PttKW1EiWupXDsAcRy7WVSfNQAf8AfvXNOurtJ2g1CxaBlc7JYgDHMPp+Xnzx4c9at0RVPynGeuAOaRjQjB5APQ1oWPhrYX1XyR3Btlj3XD92jYU73KjJ4x1qS2it44wsC4Q8jaDihL61WSM96GuEySImUEdPbI9/WhtKudVclL/S1tsNhQkysoTzz19MY+tWptSpolbWWyyCTOzeMf5oyP3pkoweNhHiCnP70O8moJdBEtLd7YnmT4khwP8Ax24P3ohmff8AlQpjru5+1E2UCv8Ai8TRrt/LhWbPl1wP0oeDTraOVp42uhI+R89xKQvhkK7ED3A/Sjssy/MmGOcAHNN2Rqo5YY45JPj+tKbJTIVSKFN00z7APzPgcfTFdKqmHRZCvkm0A5x5n1qZo49uWOC3n1oC5bupkmhlHdsPn3E7eD16UN0WkQzX1rBgvbzmQn5UKb25/wBR4oomdVHcjGePxH4/YmoYZfiiLhe9RMYAVlIPkRjw8frTDdxC5MAdmkDAsjYyoPT3HWovLL8BDNIQC+0HyAJxSprZJ/hsaVFsCQ6HJ8VpMEs6K7PnOc+ZH8qtnVPxMRopY4JUbT9xzSpVMCXQmFPlg3xDo4jAGADySSeMeOfWnJM5uNuflA6ff+lKlVzYAPbzSOrMzMQZpE27jgBSQKE72aK9ntjNLJEIhIokctj0z4j3pUqRkbpe4cf5LK3QSQEMTtbGQCR69evj5+FEW9tDGioiAAj3P69frSpUzHwUcNnbyZLQplSQCBjr/P1rqxKuGyzZH+Js46+dKlRSRBjfnKAkDGaodblW3t5VWCFlXkBk8SwGeMedKlS8n2lx5DbEGSzVwxjPA+QAdPpUswVSMorFTwWGSKVKmY19JUvuIS3PQUqVKmLgWf/Z"/>
          <p:cNvSpPr>
            <a:spLocks noChangeAspect="1" noChangeArrowheads="1"/>
          </p:cNvSpPr>
          <p:nvPr/>
        </p:nvSpPr>
        <p:spPr bwMode="auto">
          <a:xfrm>
            <a:off x="63500" y="-457200"/>
            <a:ext cx="1114425" cy="952500"/>
          </a:xfrm>
          <a:prstGeom prst="rect">
            <a:avLst/>
          </a:prstGeom>
          <a:noFill/>
        </p:spPr>
        <p:txBody>
          <a:bodyPr vert="horz" wrap="square" lIns="91440" tIns="45720" rIns="91440" bIns="45720" numCol="1" anchor="t" anchorCtr="0" compatLnSpc="1">
            <a:prstTxWarp prst="textNoShape">
              <a:avLst/>
            </a:prstTxWarp>
          </a:bodyPr>
          <a:lstStyle/>
          <a:p>
            <a:endParaRPr lang="es-CL"/>
          </a:p>
        </p:txBody>
      </p:sp>
      <p:sp>
        <p:nvSpPr>
          <p:cNvPr id="12292" name="AutoShape 4" descr="data:image/jpeg;base64,/9j/4AAQSkZJRgABAQAAAQABAAD/2wBDAAkGBwgHBgkIBwgKCgkLDRYPDQwMDRsUFRAWIB0iIiAdHx8kKDQsJCYxJx8fLT0tMTU3Ojo6Iys/RD84QzQ5Ojf/2wBDAQoKCg0MDRoPDxo3JR8lNzc3Nzc3Nzc3Nzc3Nzc3Nzc3Nzc3Nzc3Nzc3Nzc3Nzc3Nzc3Nzc3Nzc3Nzc3Nzc3Nzf/wAARCABkAHUDASIAAhEBAxEB/8QAGwAAAQUBAQAAAAAAAAAAAAAABAACAwUGAQf/xAA8EAACAQMDAQYEBAMGBwEAAAABAgMABBEFEiExBhNBUWFxFCKBkSMyobEzwdEHFUJSgvAWJCZicqKy4f/EABoBAAIDAQEAAAAAAAAAAAAAAAIDAAEEBQb/xAApEQACAgEDAwIGAwAAAAAAAAAAAQIRAwQhMRITYVFxBRQiMrHBQYHw/9oADAMBAAIRAxEAPwDbAgKMilkE9PtT2Q4pu0g9K7aZ5s4TweBXAQAelP2+QppTjpV2C0JcGngAdaaox4UPqeoQabZvc3LhVUEgE4LHyFDKSirfAUISk6S3C8AGkMVk7XtvYXAVg1soYD5Xu40b/wBiBVzearHHo0uoWjQzsihu6EmSOQMcZ8/Dj1rJ8/g9TY9BqE66S1wPKmlQRkAfaqrsvf3msRzS3dutuUIAiVtxHAPXGD1xx4g1emEBgD0Kk8nxzS38SwL1Cfw/MnToFYDjOBSHAHPSo5ZQkuwqducbvI5I/lTkZHJVGDFeoB6U/HqsWT7ZGeemy4+UOyPIGmMRXSMeFMY09yFUxhx6Uq41KhslFiVzg+lNK80QVx4eFc2+lCpjHAHCkcV3HnVVrXaXT9JVwWM04z+HEN2D5MRwv18qz9v2q1Oex7y5t7e0bdhnDcAZHPzfXzrNl12PG65ZpxaDLkV1SNXeX1rYgfEyhSeijkn6V5vrtgNc1Ke6ubmc2r/w45XBVPbHUc8ULrGvRQSXNxbpJdXMar3hlyqHnqDj161Waimo6gt8tzMVdSiRwDDLk5yQfHB2jxznNcvUanJm52R2NJpIYN1uzTJpGnppkTTXUEaxQgkyAfKo4B65I9adB2esfhJrmynsWUxqdyOAXVsjw8OnPpVNf2F1pekabLp8xt7uS5a1J6hQV4Htwc+9dvbCazs7WfTdhkl1GSB42UMpUhyeOmfl8vKsaS9TY7S2YXFomo210otdRvYuMxrHevgePQmpfie1towEeq3BHQd6qP5/U9fGg5LC60bSNa27+8hnhb4ViAMyMn+XgfmByPT1qHTtQvY7HU7uykeWGODv1Scd5txnkZLYGOf5VTUn+CbGibW+0MWmLLfG3mkNx+Erxsmce3rgV2PtTfWc3ey6cJBNAm5I5sYxuOVyB5nPtWW7Ma7qc8N0L2c39vZxd7jbt2AZZiAMEn3PNOsO1Mmr6hdstuk1pFGrqrIImBHToWB6ftVvG034KtPauTT6X2ss9PhkWXT73dJMXZjhguTwOCakXtxFNcBba374FsLGquJGHoCo59OazUuu2t/NILmxW1hhRXPwpMjOBnjGVxnH/wCVbdjxHd6/GI7K4tZLfJImbBCFcrweeQw9ea04cuVVCL2M+fT4WnOUdzegZVSQQSM48qVEMuKVd7qPOdJLqWo2emWpubyYJGCFzgk58sCom1eyFuJhJkEZAGM1jO3HdWmux93Zq8lzEGyFAQsCeWx1PTrQcUcl0QLmR4sKZAI+AQAxH/ziuFm12XHNxR38WhxzgpNjdYubeTUpryK1RpJSAcAKoHgSAOT6ms/eQ3WowSGaVyrQsDHjAzuwp9+K0cFguO8dc7Azc9MCPd092FTi1XeqqpzuhU5Hkma53el1W+Tf0xUaRQRaOonlgCApJNDEU6DamckfRjVjaWiuluZEAzcKcj0K1bWaL8XYbjkl5Gz15oO/Kw6FCyk/ncHHsPGrlJyZI7bEfaiAf3ZpzL1OsKSfHlJf6UpgiaPa3DMO7TUjJk+GUkortJu/4Nt5lU7oryNwevO1x/OgtUicdiY5AJAVuECgNwNysvT64qnvS9/2RPb+y51mOOR9eQ9S9qT6gd1/Sslpdtt0DXlYqO6sJwuOMgIT/Ot7qEGG11yGLMIyASMDCp1+1Y7TZlXs9rcmJHRrW4ViFwAQjZGfI9PvRyb7j9/2DjrtV/uCp/s/iDy3cbFSs8LL8oOT8hGKH7DW62c2qB48k2pVkXr+Vh0qz/s2t2leZir7eefEECudj7UrrsrPudWiDMVHOCpNFLJJSkvYPpVBGn2ES6LpkCRLvutNue9eNRlyxIBPrgAfatfooz2w7QnaM96nPj/DSgNIhJXR0UbANPZRzn/EcVZ6PB/1Zq0+4ncVGMcfw0p2LLc0/MfwZMy+iS8P8l848zilXXGTzSrsdTOL0me7XWouNbtQSMLAMj/Uef0qrY5ilj7sqVViPl5xtb+tbGGPQZpYkefvLmD5PnidfE4DArjBY9fajrXS7GBET4e2aQg5wcgg8YwQc9cVwsmN5JuR3YZFCCiYVou7hmkxhSkoJbAJ+QDk0Bda7pFpIiveLNJ3ytst/wAQlQmCfl468V6kuj26OxS2QBxtJeQgsp6jArPD+zbsrbXauNEdkCkFnuWePnOfkL4wPb26VI6at5EeY88vO1lrp0lv3ds6PHC0q/Enuw4bGCoPJFO0JLjtBEgRzcWiy4ZUTCk7Rkbj14A+5r2RdG03uYo2hVo027RuO1MAYwM8dB0pz6TZsjRiGNoH4eJogysPLB8M4+1N7SS2B7xmpEgFg1s2nK9uoGxGQOuRnr6evvQdpJbyaYE1LTYGgOGKxIjRbgeOSRhh+lae+0TSpLUw3MEECkju2QbCMc4BGPWmrokaQrCt3c7Nu052nPlkkHpS3idlKaoBii06MSRnu1jlGJAZvA+Zz6UNa6botlBcx2kaJBMH75A5PBGCeScA+lKbsyqD57y+kRmztjG4jyHAz4+FTw9nbeytGne8uSSAWaYAFRjnoAcZ86DtysLqVclNoWh6TozyQ6al13cgBzJIGUcYzyeeK5b6VaaZffEWheVCixSrI6KECrgc8Z49/Oj57PS3KvHq0pnX8SNmYk9fAYzj2qo1a6TSpFju9XvmJUMUj5HkFPy9DjnOMZzQyhJu2GpXwWtjZW1vDbtBJJIbWERiJSGLjJOcj39KyN1fzR9oXENzIqPOuSp2k/lwDjrgYH0og9oLZTujEpnDB13lSMg5Bx6f7NVF/YNaNFrSQXN7GzITbwxBEUk9fkJIxiihC6onrZ6PaXaiBUk3M65B4J8eKVZSy7TXeoxGTSrP4faxEi3czqT5EAEcdfDPFKtKz5Y7WZnpYvej1ZmjkZUlFuZByqs+fTy+lOQLEp7qJcqedq45P+80BdXNsiCa4uRCnAU8ck5weQaqv74tviFB/wCajeXYGRCQvqf0GfWgllUWEotmnOQCry8kZzgAiolimZhiSN4yM79vzA/sf0qKMwozTLGxfCr14HoB4Uy4mYLKY7WWSQrgR99tDnyyDhfemKd8ghmxIo176Qtz1Y4zUaWEcbtLGz72XaxJ6jkj96qDNqYRRJpQjHjnUXGD7gVYwzXEoXdblCV5PfHj9OaJSj6EomVNhI3MQMDGOg+gqO4SSSMLFK0ZyRkpnP0PhUXcyrIp766wGBIG18++VOB7EV2e1ecFWLxo6srEOMrkEccetDK62RQxJXtYUjvZ071iwaRY8KoAzz4DgUKJ0umFzbX2n3EDgNCWYEE9QQR1HtQlvoWoxBIX1x5VTJBeFd+M+BOTVla6dLawtGs6ODzzEBjnyXHrSvqrgPZFRrcYnsmkvLq2tJF+VZ7WcD77lx9Dn3rCXvZztJel2lvre8dBtgYyA7o/AseNvQ54YZ8a9RZYXDRSxB4Qv4ge3PGOfHrQ9we5gR9K06zmUHBC4Qjr0G3H7VXlhRnWyPJzoOvR4f8AuZrhenewXEToeByCWHHX7VWR31xatctbPcwsD3UoiDDkcFTjy/SvW2spbu/7ySziiKqG76FTG4/7d6sD1HIwRwM0RJYgyxifSYLpMENI7RsyeXVQf18Kuk1sH3a2Z4HJfaf8o+JAIGCWk5NKvZbnQ7K6l3T6JH3mPmIu5Uz9V4PSlRJR8k7vg2b948bACFpQOFZ8Ac+x/agTolvI7T973M78zdw3yscY6NnFUt+9rbXHey6h3k7oGYE52YztwOfUVa6KiNEjG8e6Yxqu5sEADPl7nrSI5IyfS0A04q0PttKW1EiWupXDsAcRy7WVSfNQAf8AfvXNOurtJ2g1CxaBlc7JYgDHMPp+Xnzx4c9at0RVPynGeuAOaRjQjB5APQ1oWPhrYX1XyR3Btlj3XD92jYU73KjJ4x1qS2it44wsC4Q8jaDihL61WSM96GuEySImUEdPbI9/WhtKudVclL/S1tsNhQkysoTzz19MY+tWptSpolbWWyyCTOzeMf5oyP3pkoweNhHiCnP70O8moJdBEtLd7YnmT4khwP8Ax24P3ohmff8AlQpjru5+1E2UCv8Ai8TRrt/LhWbPl1wP0oeDTraOVp42uhI+R89xKQvhkK7ED3A/Sjssy/MmGOcAHNN2Rqo5YY45JPj+tKbJTIVSKFN00z7APzPgcfTFdKqmHRZCvkm0A5x5n1qZo49uWOC3n1oC5bupkmhlHdsPn3E7eD16UN0WkQzX1rBgvbzmQn5UKb25/wBR4oomdVHcjGePxH4/YmoYZfiiLhe9RMYAVlIPkRjw8frTDdxC5MAdmkDAsjYyoPT3HWovLL8BDNIQC+0HyAJxSprZJ/hsaVFsCQ6HJ8VpMEs6K7PnOc+ZH8qtnVPxMRopY4JUbT9xzSpVMCXQmFPlg3xDo4jAGADySSeMeOfWnJM5uNuflA6ff+lKlVzYAPbzSOrMzMQZpE27jgBSQKE72aK9ntjNLJEIhIokctj0z4j3pUqRkbpe4cf5LK3QSQEMTtbGQCR69evj5+FEW9tDGioiAAj3P69frSpUzHwUcNnbyZLQplSQCBjr/P1rqxKuGyzZH+Js46+dKlRSRBjfnKAkDGaodblW3t5VWCFlXkBk8SwGeMedKlS8n2lx5DbEGSzVwxjPA+QAdPpUswVSMorFTwWGSKVKmY19JUvuIS3PQUqVKmLgWf/Z"/>
          <p:cNvSpPr>
            <a:spLocks noChangeAspect="1" noChangeArrowheads="1"/>
          </p:cNvSpPr>
          <p:nvPr/>
        </p:nvSpPr>
        <p:spPr bwMode="auto">
          <a:xfrm>
            <a:off x="63500" y="-457200"/>
            <a:ext cx="1114425" cy="952500"/>
          </a:xfrm>
          <a:prstGeom prst="rect">
            <a:avLst/>
          </a:prstGeom>
          <a:noFill/>
        </p:spPr>
        <p:txBody>
          <a:bodyPr vert="horz" wrap="square" lIns="91440" tIns="45720" rIns="91440" bIns="45720" numCol="1" anchor="t" anchorCtr="0" compatLnSpc="1">
            <a:prstTxWarp prst="textNoShape">
              <a:avLst/>
            </a:prstTxWarp>
          </a:bodyPr>
          <a:lstStyle/>
          <a:p>
            <a:endParaRPr lang="es-CL"/>
          </a:p>
        </p:txBody>
      </p:sp>
      <p:sp>
        <p:nvSpPr>
          <p:cNvPr id="7" name="6 CuadroTexto"/>
          <p:cNvSpPr txBox="1"/>
          <p:nvPr/>
        </p:nvSpPr>
        <p:spPr>
          <a:xfrm>
            <a:off x="0" y="0"/>
            <a:ext cx="2915816" cy="1107996"/>
          </a:xfrm>
          <a:prstGeom prst="rect">
            <a:avLst/>
          </a:prstGeom>
          <a:noFill/>
        </p:spPr>
        <p:txBody>
          <a:bodyPr wrap="square" rtlCol="0">
            <a:spAutoFit/>
          </a:bodyPr>
          <a:lstStyle/>
          <a:p>
            <a:r>
              <a:rPr lang="es-ES" b="1" dirty="0" smtClean="0"/>
              <a:t> </a:t>
            </a:r>
            <a:r>
              <a:rPr lang="es-ES" sz="1200" b="1" dirty="0" smtClean="0"/>
              <a:t>COLEGIO DE LOS </a:t>
            </a:r>
            <a:r>
              <a:rPr lang="es-ES" sz="1200" b="1" dirty="0" smtClean="0"/>
              <a:t>SSCC  </a:t>
            </a:r>
            <a:r>
              <a:rPr lang="es-ES" sz="1200" b="1" dirty="0" smtClean="0"/>
              <a:t>PROVIDENCIA</a:t>
            </a:r>
            <a:endParaRPr lang="es-CL" sz="1200" dirty="0" smtClean="0"/>
          </a:p>
          <a:p>
            <a:r>
              <a:rPr lang="es-ES" sz="1200" dirty="0" smtClean="0"/>
              <a:t>Subsector: Filosofía y Psicología</a:t>
            </a:r>
            <a:endParaRPr lang="es-CL" sz="1200" dirty="0" smtClean="0"/>
          </a:p>
          <a:p>
            <a:r>
              <a:rPr lang="es-ES" sz="1200" dirty="0" smtClean="0"/>
              <a:t>Nivel: IV° medio</a:t>
            </a:r>
            <a:endParaRPr lang="es-CL" sz="1200" dirty="0" smtClean="0"/>
          </a:p>
          <a:p>
            <a:r>
              <a:rPr lang="es-ES" sz="1200" dirty="0" smtClean="0"/>
              <a:t>Sub Unidad 1: La filosofía</a:t>
            </a:r>
            <a:endParaRPr lang="es-CL" sz="1200" dirty="0" smtClean="0"/>
          </a:p>
          <a:p>
            <a:r>
              <a:rPr lang="es-ES" sz="1200" b="1" dirty="0" smtClean="0"/>
              <a:t> </a:t>
            </a:r>
            <a:endParaRPr lang="es-CL" sz="1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Obras de Platón</a:t>
            </a:r>
            <a:endParaRPr lang="es-CL" dirty="0"/>
          </a:p>
        </p:txBody>
      </p:sp>
      <p:sp>
        <p:nvSpPr>
          <p:cNvPr id="3" name="2 Marcador de contenido"/>
          <p:cNvSpPr>
            <a:spLocks noGrp="1"/>
          </p:cNvSpPr>
          <p:nvPr>
            <p:ph sz="half" idx="1"/>
          </p:nvPr>
        </p:nvSpPr>
        <p:spPr>
          <a:xfrm>
            <a:off x="457200" y="1600201"/>
            <a:ext cx="3898776" cy="3268960"/>
          </a:xfrm>
        </p:spPr>
        <p:txBody>
          <a:bodyPr>
            <a:normAutofit/>
          </a:bodyPr>
          <a:lstStyle/>
          <a:p>
            <a:r>
              <a:rPr lang="es-CL" sz="2000" b="1" dirty="0" smtClean="0"/>
              <a:t>Diálogos juveniles</a:t>
            </a:r>
            <a:r>
              <a:rPr lang="es-CL" sz="2000" dirty="0" smtClean="0"/>
              <a:t>: Apología, </a:t>
            </a:r>
            <a:r>
              <a:rPr lang="es-CL" sz="2000" dirty="0" err="1" smtClean="0"/>
              <a:t>Critón</a:t>
            </a:r>
            <a:r>
              <a:rPr lang="es-CL" sz="2000" dirty="0" smtClean="0"/>
              <a:t>, </a:t>
            </a:r>
            <a:r>
              <a:rPr lang="es-CL" sz="2000" dirty="0" err="1" smtClean="0"/>
              <a:t>Eutifrón</a:t>
            </a:r>
            <a:r>
              <a:rPr lang="es-CL" sz="2000" dirty="0" smtClean="0"/>
              <a:t>, Alcibíades, </a:t>
            </a:r>
            <a:r>
              <a:rPr lang="es-CL" sz="2000" dirty="0" err="1" smtClean="0"/>
              <a:t>Protágoras</a:t>
            </a:r>
            <a:r>
              <a:rPr lang="es-CL" sz="2000" dirty="0" smtClean="0"/>
              <a:t> y otras.</a:t>
            </a:r>
          </a:p>
          <a:p>
            <a:r>
              <a:rPr lang="es-CL" sz="2000" b="1" dirty="0" smtClean="0"/>
              <a:t>Diálogos intermedios</a:t>
            </a:r>
            <a:r>
              <a:rPr lang="es-CL" sz="2000" dirty="0" smtClean="0"/>
              <a:t>: </a:t>
            </a:r>
            <a:r>
              <a:rPr lang="es-CL" sz="2000" dirty="0" err="1" smtClean="0"/>
              <a:t>Georgias</a:t>
            </a:r>
            <a:r>
              <a:rPr lang="es-CL" sz="2000" dirty="0" smtClean="0"/>
              <a:t>, </a:t>
            </a:r>
            <a:r>
              <a:rPr lang="es-CL" sz="2000" dirty="0" err="1" smtClean="0"/>
              <a:t>Menón</a:t>
            </a:r>
            <a:r>
              <a:rPr lang="es-CL" sz="2000" dirty="0" smtClean="0"/>
              <a:t>, Banquete, algunos libros de La República, y otras.</a:t>
            </a:r>
          </a:p>
          <a:p>
            <a:r>
              <a:rPr lang="es-CL" sz="2000" b="1" dirty="0" smtClean="0"/>
              <a:t>Últimos diálogos</a:t>
            </a:r>
            <a:r>
              <a:rPr lang="es-CL" sz="2000" dirty="0" smtClean="0"/>
              <a:t>: algunos libros de La República, </a:t>
            </a:r>
            <a:r>
              <a:rPr lang="es-CL" sz="2000" dirty="0" err="1" smtClean="0"/>
              <a:t>Timeo</a:t>
            </a:r>
            <a:r>
              <a:rPr lang="es-CL" sz="2000" dirty="0" smtClean="0"/>
              <a:t>, Las Leyes, </a:t>
            </a:r>
            <a:r>
              <a:rPr lang="es-CL" sz="2000" dirty="0" err="1" smtClean="0"/>
              <a:t>Critias</a:t>
            </a:r>
            <a:r>
              <a:rPr lang="es-CL" sz="2000" dirty="0" smtClean="0"/>
              <a:t>, etc.</a:t>
            </a:r>
            <a:endParaRPr lang="es-CL" sz="2000" dirty="0"/>
          </a:p>
        </p:txBody>
      </p:sp>
      <p:sp>
        <p:nvSpPr>
          <p:cNvPr id="4" name="3 Marcador de contenido"/>
          <p:cNvSpPr>
            <a:spLocks noGrp="1"/>
          </p:cNvSpPr>
          <p:nvPr>
            <p:ph sz="half" idx="2"/>
          </p:nvPr>
        </p:nvSpPr>
        <p:spPr>
          <a:xfrm>
            <a:off x="5580112" y="3068959"/>
            <a:ext cx="2592288" cy="1080121"/>
          </a:xfrm>
        </p:spPr>
        <p:txBody>
          <a:bodyPr/>
          <a:lstStyle/>
          <a:p>
            <a:endParaRPr lang="es-CL" dirty="0"/>
          </a:p>
        </p:txBody>
      </p:sp>
      <p:pic>
        <p:nvPicPr>
          <p:cNvPr id="24578" name="Picture 2" descr="http://www.siemprehistoria.com.ar/wp-content/uploads/2010/04/Plat%C3%B3n-La-Rep%C3%BAblica.jpg"/>
          <p:cNvPicPr>
            <a:picLocks noChangeAspect="1" noChangeArrowheads="1"/>
          </p:cNvPicPr>
          <p:nvPr/>
        </p:nvPicPr>
        <p:blipFill>
          <a:blip r:embed="rId2" cstate="print"/>
          <a:srcRect/>
          <a:stretch>
            <a:fillRect/>
          </a:stretch>
        </p:blipFill>
        <p:spPr bwMode="auto">
          <a:xfrm>
            <a:off x="6876256" y="1196752"/>
            <a:ext cx="1979712" cy="2639616"/>
          </a:xfrm>
          <a:prstGeom prst="rect">
            <a:avLst/>
          </a:prstGeom>
          <a:noFill/>
        </p:spPr>
      </p:pic>
      <p:pic>
        <p:nvPicPr>
          <p:cNvPr id="24580" name="Picture 4" descr="http://2.bp.blogspot.com/_uvHfGEOEzYI/TGsU1emfefI/AAAAAAAAAog/tnDf9Tia9AY/s400/criton.jpg"/>
          <p:cNvPicPr>
            <a:picLocks noChangeAspect="1" noChangeArrowheads="1"/>
          </p:cNvPicPr>
          <p:nvPr/>
        </p:nvPicPr>
        <p:blipFill>
          <a:blip r:embed="rId3" cstate="print"/>
          <a:srcRect/>
          <a:stretch>
            <a:fillRect/>
          </a:stretch>
        </p:blipFill>
        <p:spPr bwMode="auto">
          <a:xfrm>
            <a:off x="5004048" y="1196753"/>
            <a:ext cx="1656184" cy="2664296"/>
          </a:xfrm>
          <a:prstGeom prst="rect">
            <a:avLst/>
          </a:prstGeom>
          <a:noFill/>
        </p:spPr>
      </p:pic>
      <p:pic>
        <p:nvPicPr>
          <p:cNvPr id="24582" name="Picture 6" descr="http://t3.gstatic.com/images?q=tbn:ANd9GcSUjbg1T7nUh1jUmm5n5D7pivYZfZ0CRZoVLPMJw-dc4wBDtYS1"/>
          <p:cNvPicPr>
            <a:picLocks noChangeAspect="1" noChangeArrowheads="1"/>
          </p:cNvPicPr>
          <p:nvPr/>
        </p:nvPicPr>
        <p:blipFill>
          <a:blip r:embed="rId4" cstate="print"/>
          <a:srcRect/>
          <a:stretch>
            <a:fillRect/>
          </a:stretch>
        </p:blipFill>
        <p:spPr bwMode="auto">
          <a:xfrm>
            <a:off x="3995936" y="4077072"/>
            <a:ext cx="1743075" cy="2619375"/>
          </a:xfrm>
          <a:prstGeom prst="rect">
            <a:avLst/>
          </a:prstGeom>
          <a:noFill/>
        </p:spPr>
      </p:pic>
      <p:pic>
        <p:nvPicPr>
          <p:cNvPr id="24584" name="Picture 8" descr="http://nihilnovum.files.wordpress.com/2009/12/timeo.jpg"/>
          <p:cNvPicPr>
            <a:picLocks noChangeAspect="1" noChangeArrowheads="1"/>
          </p:cNvPicPr>
          <p:nvPr/>
        </p:nvPicPr>
        <p:blipFill>
          <a:blip r:embed="rId5" cstate="print"/>
          <a:srcRect/>
          <a:stretch>
            <a:fillRect/>
          </a:stretch>
        </p:blipFill>
        <p:spPr bwMode="auto">
          <a:xfrm>
            <a:off x="6588224" y="4005064"/>
            <a:ext cx="1763688" cy="2658768"/>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Carta VII: Doctrina Política</a:t>
            </a:r>
            <a:endParaRPr lang="es-CL" dirty="0"/>
          </a:p>
        </p:txBody>
      </p:sp>
      <p:sp>
        <p:nvSpPr>
          <p:cNvPr id="3" name="2 CuadroTexto"/>
          <p:cNvSpPr txBox="1"/>
          <p:nvPr/>
        </p:nvSpPr>
        <p:spPr>
          <a:xfrm>
            <a:off x="467544" y="1196752"/>
            <a:ext cx="8496944" cy="5509200"/>
          </a:xfrm>
          <a:prstGeom prst="rect">
            <a:avLst/>
          </a:prstGeom>
          <a:noFill/>
        </p:spPr>
        <p:txBody>
          <a:bodyPr wrap="square" rtlCol="0">
            <a:spAutoFit/>
          </a:bodyPr>
          <a:lstStyle/>
          <a:p>
            <a:pPr algn="just"/>
            <a:r>
              <a:rPr lang="es-CL" sz="2200" dirty="0" smtClean="0"/>
              <a:t>“Al ver esto y al ver a los hombres que llevaban la política, cuanto más consideraba yo las leyes y las costumbres, y más avanzado en edad, tanto más difícil me fue pareciendo administrar bien los asuntos del Estado (…) La legislación y la moralidad estaban corrompidas hasta tal punto que yo, lleno de ardor al principio para trabajar por el bien público, considerando esta situación y de qué manera iba todo a la deriva, acabé por quedar aturdido. (…)  Finalmente, llegué  a comprender que todos los Estados actuales están mal gobernados, pues su legislación es prácticamente incurable sin unir unos preparativos enérgicos a unas circunstancias felices.  Entonces me sentí irrestiblemente movido a alabar la </a:t>
            </a:r>
            <a:r>
              <a:rPr lang="es-CL" sz="2200" i="1" dirty="0" smtClean="0"/>
              <a:t>verdadera filosofía, </a:t>
            </a:r>
            <a:r>
              <a:rPr lang="es-CL" sz="2200" dirty="0" smtClean="0"/>
              <a:t>y a proclamar que sólo con su luz se puede reconocer dónde está la  justicia en la vida pública y en la vida privada. Así pues, no acabarán los males para el hombre hasta que llegue la raza de los puros y auténticos filósofos al poder, o hasta que los jefes de las ciudades, por una especial gracia de la divinidad, no se pongan verdaderamente a filosofar.”</a:t>
            </a:r>
            <a:endParaRPr lang="es-CL" sz="2200"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779912" y="332656"/>
            <a:ext cx="1872208" cy="144016"/>
          </a:xfrm>
        </p:spPr>
        <p:txBody>
          <a:bodyPr>
            <a:normAutofit fontScale="90000"/>
          </a:bodyPr>
          <a:lstStyle/>
          <a:p>
            <a:endParaRPr lang="es-CL" sz="800" dirty="0"/>
          </a:p>
        </p:txBody>
      </p:sp>
      <p:pic>
        <p:nvPicPr>
          <p:cNvPr id="25604" name="Picture 4" descr="http://francescllorens.files.wordpress.com/2008/10/platonideas.jpg"/>
          <p:cNvPicPr>
            <a:picLocks noChangeAspect="1" noChangeArrowheads="1"/>
          </p:cNvPicPr>
          <p:nvPr/>
        </p:nvPicPr>
        <p:blipFill>
          <a:blip r:embed="rId2" cstate="print"/>
          <a:srcRect/>
          <a:stretch>
            <a:fillRect/>
          </a:stretch>
        </p:blipFill>
        <p:spPr bwMode="auto">
          <a:xfrm>
            <a:off x="251520" y="260648"/>
            <a:ext cx="8700718" cy="6120680"/>
          </a:xfrm>
          <a:prstGeom prst="rect">
            <a:avLst/>
          </a:prstGeom>
          <a:noFill/>
        </p:spPr>
      </p:pic>
      <p:sp>
        <p:nvSpPr>
          <p:cNvPr id="4" name="3 CuadroTexto"/>
          <p:cNvSpPr txBox="1"/>
          <p:nvPr/>
        </p:nvSpPr>
        <p:spPr>
          <a:xfrm>
            <a:off x="0" y="6488668"/>
            <a:ext cx="9144000" cy="307777"/>
          </a:xfrm>
          <a:prstGeom prst="rect">
            <a:avLst/>
          </a:prstGeom>
          <a:noFill/>
        </p:spPr>
        <p:txBody>
          <a:bodyPr wrap="square" rtlCol="0">
            <a:spAutoFit/>
          </a:bodyPr>
          <a:lstStyle/>
          <a:p>
            <a:r>
              <a:rPr lang="es-CL" sz="1400" dirty="0" err="1" smtClean="0"/>
              <a:t>Fuente:http</a:t>
            </a:r>
            <a:r>
              <a:rPr lang="es-CL" sz="1400" dirty="0" smtClean="0"/>
              <a:t>://</a:t>
            </a:r>
            <a:r>
              <a:rPr lang="es-CL" sz="1400" dirty="0" err="1" smtClean="0"/>
              <a:t>francescllorens.wordpress.com</a:t>
            </a:r>
            <a:r>
              <a:rPr lang="es-CL" sz="1400" dirty="0" smtClean="0"/>
              <a:t>/2008/10/11/esquema-grafico-de-la-</a:t>
            </a:r>
            <a:r>
              <a:rPr lang="es-CL" sz="1400" dirty="0" err="1" smtClean="0"/>
              <a:t>teoria</a:t>
            </a:r>
            <a:r>
              <a:rPr lang="es-CL" sz="1400" dirty="0" smtClean="0"/>
              <a:t>-de-las-ideas/</a:t>
            </a:r>
            <a:endParaRPr lang="es-CL" sz="1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251520" y="476672"/>
          <a:ext cx="8712969" cy="5168859"/>
        </p:xfrm>
        <a:graphic>
          <a:graphicData uri="http://schemas.openxmlformats.org/drawingml/2006/table">
            <a:tbl>
              <a:tblPr/>
              <a:tblGrid>
                <a:gridCol w="1440160"/>
                <a:gridCol w="1728192"/>
                <a:gridCol w="2016224"/>
                <a:gridCol w="1656184"/>
                <a:gridCol w="853774"/>
                <a:gridCol w="1018435"/>
              </a:tblGrid>
              <a:tr h="445472">
                <a:tc gridSpan="2">
                  <a:txBody>
                    <a:bodyPr/>
                    <a:lstStyle/>
                    <a:p>
                      <a:pPr algn="ctr">
                        <a:spcAft>
                          <a:spcPts val="0"/>
                        </a:spcAft>
                      </a:pPr>
                      <a:r>
                        <a:rPr lang="es-CL" sz="2400" dirty="0" smtClean="0">
                          <a:latin typeface="Times New Roman"/>
                          <a:ea typeface="Times New Roman"/>
                          <a:cs typeface="Times New Roman"/>
                        </a:rPr>
                        <a:t>Período</a:t>
                      </a:r>
                    </a:p>
                    <a:p>
                      <a:pPr algn="ctr">
                        <a:spcAft>
                          <a:spcPts val="0"/>
                        </a:spcAft>
                      </a:pPr>
                      <a:r>
                        <a:rPr lang="es-CL" sz="2400" dirty="0" smtClean="0">
                          <a:latin typeface="Times New Roman"/>
                          <a:ea typeface="Times New Roman"/>
                          <a:cs typeface="Times New Roman"/>
                        </a:rPr>
                        <a:t> </a:t>
                      </a:r>
                      <a:r>
                        <a:rPr lang="es-CL" sz="2400" dirty="0">
                          <a:latin typeface="Times New Roman"/>
                          <a:ea typeface="Times New Roman"/>
                          <a:cs typeface="Times New Roman"/>
                        </a:rPr>
                        <a:t>Cosmológico</a:t>
                      </a: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s-CL"/>
                    </a:p>
                  </a:txBody>
                  <a:tcPr/>
                </a:tc>
                <a:tc>
                  <a:txBody>
                    <a:bodyPr/>
                    <a:lstStyle/>
                    <a:p>
                      <a:pPr algn="ctr">
                        <a:spcAft>
                          <a:spcPts val="0"/>
                        </a:spcAft>
                      </a:pPr>
                      <a:r>
                        <a:rPr lang="es-CL" sz="2400" dirty="0" smtClean="0">
                          <a:latin typeface="Times New Roman"/>
                          <a:ea typeface="Times New Roman"/>
                          <a:cs typeface="Times New Roman"/>
                        </a:rPr>
                        <a:t>Período </a:t>
                      </a:r>
                      <a:r>
                        <a:rPr lang="es-CL" sz="2400" dirty="0">
                          <a:latin typeface="Times New Roman"/>
                          <a:ea typeface="Times New Roman"/>
                          <a:cs typeface="Times New Roman"/>
                        </a:rPr>
                        <a:t>Antropológico</a:t>
                      </a: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es-CL" sz="2400" dirty="0" smtClean="0">
                          <a:latin typeface="Times New Roman"/>
                          <a:ea typeface="Times New Roman"/>
                          <a:cs typeface="Times New Roman"/>
                        </a:rPr>
                        <a:t>Período</a:t>
                      </a:r>
                    </a:p>
                    <a:p>
                      <a:pPr algn="ctr">
                        <a:spcAft>
                          <a:spcPts val="0"/>
                        </a:spcAft>
                      </a:pPr>
                      <a:r>
                        <a:rPr lang="es-CL" sz="2400" dirty="0" smtClean="0">
                          <a:latin typeface="Times New Roman"/>
                          <a:ea typeface="Times New Roman"/>
                          <a:cs typeface="Times New Roman"/>
                        </a:rPr>
                        <a:t> </a:t>
                      </a:r>
                      <a:r>
                        <a:rPr lang="es-CL" sz="2400" dirty="0">
                          <a:latin typeface="Times New Roman"/>
                          <a:ea typeface="Times New Roman"/>
                          <a:cs typeface="Times New Roman"/>
                        </a:rPr>
                        <a:t>Sistemático</a:t>
                      </a: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spcAft>
                          <a:spcPts val="0"/>
                        </a:spcAft>
                      </a:pPr>
                      <a:r>
                        <a:rPr lang="es-CL" sz="2400" dirty="0" smtClean="0">
                          <a:latin typeface="Times New Roman"/>
                          <a:ea typeface="Times New Roman"/>
                          <a:cs typeface="Times New Roman"/>
                        </a:rPr>
                        <a:t>Período</a:t>
                      </a:r>
                    </a:p>
                    <a:p>
                      <a:pPr algn="ctr">
                        <a:spcAft>
                          <a:spcPts val="0"/>
                        </a:spcAft>
                      </a:pPr>
                      <a:r>
                        <a:rPr lang="es-CL" sz="2400" dirty="0" smtClean="0">
                          <a:latin typeface="Times New Roman"/>
                          <a:ea typeface="Times New Roman"/>
                          <a:cs typeface="Times New Roman"/>
                        </a:rPr>
                        <a:t>Ético</a:t>
                      </a:r>
                      <a:endParaRPr lang="es-CL" sz="2400" dirty="0">
                        <a:latin typeface="Times New Roman"/>
                        <a:ea typeface="Times New Roman"/>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s-CL"/>
                    </a:p>
                  </a:txBody>
                  <a:tcPr/>
                </a:tc>
              </a:tr>
              <a:tr h="381833">
                <a:tc>
                  <a:txBody>
                    <a:bodyPr/>
                    <a:lstStyle/>
                    <a:p>
                      <a:pPr algn="ctr">
                        <a:spcAft>
                          <a:spcPts val="0"/>
                        </a:spcAft>
                      </a:pPr>
                      <a:r>
                        <a:rPr lang="es-CL" sz="2400" dirty="0" smtClean="0">
                          <a:latin typeface="Times New Roman"/>
                          <a:ea typeface="Times New Roman"/>
                          <a:cs typeface="Times New Roman"/>
                        </a:rPr>
                        <a:t>Siglo</a:t>
                      </a:r>
                    </a:p>
                    <a:p>
                      <a:pPr algn="ctr">
                        <a:spcAft>
                          <a:spcPts val="0"/>
                        </a:spcAft>
                      </a:pPr>
                      <a:r>
                        <a:rPr lang="es-CL" sz="2400" dirty="0" smtClean="0">
                          <a:latin typeface="Times New Roman"/>
                          <a:ea typeface="Times New Roman"/>
                          <a:cs typeface="Times New Roman"/>
                        </a:rPr>
                        <a:t> </a:t>
                      </a:r>
                      <a:r>
                        <a:rPr lang="es-CL" sz="2400" dirty="0">
                          <a:latin typeface="Times New Roman"/>
                          <a:ea typeface="Times New Roman"/>
                          <a:cs typeface="Times New Roman"/>
                        </a:rPr>
                        <a:t>-VII</a:t>
                      </a: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s-CL" sz="2400" dirty="0" smtClean="0">
                          <a:latin typeface="Times New Roman"/>
                          <a:ea typeface="Times New Roman"/>
                          <a:cs typeface="Times New Roman"/>
                        </a:rPr>
                        <a:t>Siglo</a:t>
                      </a:r>
                    </a:p>
                    <a:p>
                      <a:pPr algn="ctr">
                        <a:spcAft>
                          <a:spcPts val="0"/>
                        </a:spcAft>
                      </a:pPr>
                      <a:r>
                        <a:rPr lang="es-CL" sz="2400" dirty="0" smtClean="0">
                          <a:latin typeface="Times New Roman"/>
                          <a:ea typeface="Times New Roman"/>
                          <a:cs typeface="Times New Roman"/>
                        </a:rPr>
                        <a:t> </a:t>
                      </a:r>
                      <a:r>
                        <a:rPr lang="es-CL" sz="2400" dirty="0">
                          <a:latin typeface="Times New Roman"/>
                          <a:ea typeface="Times New Roman"/>
                          <a:cs typeface="Times New Roman"/>
                        </a:rPr>
                        <a:t>-VI</a:t>
                      </a: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s-CL" sz="2400" dirty="0">
                          <a:latin typeface="Times New Roman"/>
                          <a:ea typeface="Times New Roman"/>
                          <a:cs typeface="Times New Roman"/>
                        </a:rPr>
                        <a:t>Siglo </a:t>
                      </a:r>
                      <a:endParaRPr lang="es-CL" sz="2400" dirty="0" smtClean="0">
                        <a:latin typeface="Times New Roman"/>
                        <a:ea typeface="Times New Roman"/>
                        <a:cs typeface="Times New Roman"/>
                      </a:endParaRPr>
                    </a:p>
                    <a:p>
                      <a:pPr algn="ctr">
                        <a:spcAft>
                          <a:spcPts val="0"/>
                        </a:spcAft>
                      </a:pPr>
                      <a:r>
                        <a:rPr lang="es-CL" sz="2400" dirty="0" smtClean="0">
                          <a:latin typeface="Times New Roman"/>
                          <a:ea typeface="Times New Roman"/>
                          <a:cs typeface="Times New Roman"/>
                        </a:rPr>
                        <a:t> </a:t>
                      </a:r>
                      <a:r>
                        <a:rPr lang="es-CL" sz="2400" dirty="0">
                          <a:latin typeface="Times New Roman"/>
                          <a:ea typeface="Times New Roman"/>
                          <a:cs typeface="Times New Roman"/>
                        </a:rPr>
                        <a:t>-V</a:t>
                      </a: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es-CL" sz="2400" dirty="0">
                          <a:latin typeface="Times New Roman"/>
                          <a:ea typeface="Times New Roman"/>
                          <a:cs typeface="Times New Roman"/>
                        </a:rPr>
                        <a:t>Siglo </a:t>
                      </a:r>
                      <a:endParaRPr lang="es-CL" sz="2400" dirty="0" smtClean="0">
                        <a:latin typeface="Times New Roman"/>
                        <a:ea typeface="Times New Roman"/>
                        <a:cs typeface="Times New Roman"/>
                      </a:endParaRPr>
                    </a:p>
                    <a:p>
                      <a:pPr algn="ctr">
                        <a:spcAft>
                          <a:spcPts val="0"/>
                        </a:spcAft>
                      </a:pPr>
                      <a:r>
                        <a:rPr lang="es-CL" sz="2400" dirty="0" smtClean="0">
                          <a:latin typeface="Times New Roman"/>
                          <a:ea typeface="Times New Roman"/>
                          <a:cs typeface="Times New Roman"/>
                        </a:rPr>
                        <a:t> </a:t>
                      </a:r>
                      <a:r>
                        <a:rPr lang="es-CL" sz="2400" dirty="0">
                          <a:latin typeface="Times New Roman"/>
                          <a:ea typeface="Times New Roman"/>
                          <a:cs typeface="Times New Roman"/>
                        </a:rPr>
                        <a:t>-IV</a:t>
                      </a: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es-CL" sz="2400" dirty="0">
                          <a:latin typeface="Times New Roman"/>
                          <a:ea typeface="Times New Roman"/>
                          <a:cs typeface="Times New Roman"/>
                        </a:rPr>
                        <a:t>Siglo -III</a:t>
                      </a: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Aft>
                          <a:spcPts val="0"/>
                        </a:spcAft>
                      </a:pPr>
                      <a:r>
                        <a:rPr lang="es-CL" sz="2400">
                          <a:latin typeface="Times New Roman"/>
                          <a:ea typeface="Times New Roman"/>
                          <a:cs typeface="Times New Roman"/>
                        </a:rPr>
                        <a:t>Siglo -II</a:t>
                      </a: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1909164">
                <a:tc>
                  <a:txBody>
                    <a:bodyPr/>
                    <a:lstStyle/>
                    <a:p>
                      <a:pPr>
                        <a:spcAft>
                          <a:spcPts val="0"/>
                        </a:spcAft>
                      </a:pPr>
                      <a:r>
                        <a:rPr lang="es-CL" sz="2400" dirty="0">
                          <a:latin typeface="Times New Roman"/>
                          <a:ea typeface="Times New Roman"/>
                          <a:cs typeface="Times New Roman"/>
                        </a:rPr>
                        <a:t>Tales de </a:t>
                      </a:r>
                      <a:r>
                        <a:rPr lang="es-CL" sz="2400" dirty="0" err="1">
                          <a:latin typeface="Times New Roman"/>
                          <a:ea typeface="Times New Roman"/>
                          <a:cs typeface="Times New Roman"/>
                        </a:rPr>
                        <a:t>Mileto</a:t>
                      </a:r>
                      <a:r>
                        <a:rPr lang="es-CL" sz="2400" dirty="0">
                          <a:latin typeface="Times New Roman"/>
                          <a:ea typeface="Times New Roman"/>
                          <a:cs typeface="Times New Roman"/>
                        </a:rPr>
                        <a:t>.</a:t>
                      </a:r>
                    </a:p>
                    <a:p>
                      <a:pPr>
                        <a:spcAft>
                          <a:spcPts val="0"/>
                        </a:spcAft>
                      </a:pPr>
                      <a:r>
                        <a:rPr lang="es-CL" sz="2400" dirty="0" err="1">
                          <a:latin typeface="Times New Roman"/>
                          <a:ea typeface="Times New Roman"/>
                          <a:cs typeface="Times New Roman"/>
                        </a:rPr>
                        <a:t>Anaximandro</a:t>
                      </a:r>
                      <a:endParaRPr lang="es-CL" sz="2400" dirty="0">
                        <a:latin typeface="Times New Roman"/>
                        <a:ea typeface="Times New Roman"/>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spcAft>
                          <a:spcPts val="0"/>
                        </a:spcAft>
                      </a:pPr>
                      <a:r>
                        <a:rPr lang="es-CL" sz="2400" dirty="0" err="1">
                          <a:latin typeface="Times New Roman"/>
                          <a:ea typeface="Times New Roman"/>
                          <a:cs typeface="Times New Roman"/>
                        </a:rPr>
                        <a:t>Anaxímenes</a:t>
                      </a:r>
                      <a:endParaRPr lang="es-CL" sz="2400" dirty="0">
                        <a:latin typeface="Times New Roman"/>
                        <a:ea typeface="Times New Roman"/>
                        <a:cs typeface="Times New Roman"/>
                      </a:endParaRPr>
                    </a:p>
                    <a:p>
                      <a:pPr>
                        <a:spcAft>
                          <a:spcPts val="0"/>
                        </a:spcAft>
                      </a:pPr>
                      <a:r>
                        <a:rPr lang="es-CL" sz="2400" dirty="0">
                          <a:latin typeface="Times New Roman"/>
                          <a:ea typeface="Times New Roman"/>
                          <a:cs typeface="Times New Roman"/>
                        </a:rPr>
                        <a:t>Pitágoras</a:t>
                      </a:r>
                    </a:p>
                    <a:p>
                      <a:pPr>
                        <a:spcAft>
                          <a:spcPts val="0"/>
                        </a:spcAft>
                      </a:pPr>
                      <a:r>
                        <a:rPr lang="es-CL" sz="2400" dirty="0">
                          <a:latin typeface="Times New Roman"/>
                          <a:ea typeface="Times New Roman"/>
                          <a:cs typeface="Times New Roman"/>
                        </a:rPr>
                        <a:t>Heráclito</a:t>
                      </a:r>
                    </a:p>
                    <a:p>
                      <a:pPr>
                        <a:spcAft>
                          <a:spcPts val="0"/>
                        </a:spcAft>
                      </a:pPr>
                      <a:r>
                        <a:rPr lang="es-CL" sz="2400" dirty="0" err="1">
                          <a:latin typeface="Times New Roman"/>
                          <a:ea typeface="Times New Roman"/>
                          <a:cs typeface="Times New Roman"/>
                        </a:rPr>
                        <a:t>Parménides</a:t>
                      </a:r>
                      <a:endParaRPr lang="es-CL" sz="2400" dirty="0">
                        <a:latin typeface="Times New Roman"/>
                        <a:ea typeface="Times New Roman"/>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spcAft>
                          <a:spcPts val="0"/>
                        </a:spcAft>
                      </a:pPr>
                      <a:r>
                        <a:rPr lang="es-CL" sz="2400" dirty="0" err="1">
                          <a:latin typeface="Times New Roman"/>
                          <a:ea typeface="Times New Roman"/>
                          <a:cs typeface="Times New Roman"/>
                        </a:rPr>
                        <a:t>Anaxágoras</a:t>
                      </a:r>
                      <a:endParaRPr lang="es-CL" sz="2400" dirty="0">
                        <a:latin typeface="Times New Roman"/>
                        <a:ea typeface="Times New Roman"/>
                        <a:cs typeface="Times New Roman"/>
                      </a:endParaRPr>
                    </a:p>
                    <a:p>
                      <a:pPr>
                        <a:spcAft>
                          <a:spcPts val="0"/>
                        </a:spcAft>
                      </a:pPr>
                      <a:r>
                        <a:rPr lang="es-CL" sz="2400" dirty="0" err="1">
                          <a:latin typeface="Times New Roman"/>
                          <a:ea typeface="Times New Roman"/>
                          <a:cs typeface="Times New Roman"/>
                        </a:rPr>
                        <a:t>Empédocles</a:t>
                      </a:r>
                      <a:endParaRPr lang="es-CL" sz="2400" dirty="0">
                        <a:latin typeface="Times New Roman"/>
                        <a:ea typeface="Times New Roman"/>
                        <a:cs typeface="Times New Roman"/>
                      </a:endParaRPr>
                    </a:p>
                    <a:p>
                      <a:pPr>
                        <a:spcAft>
                          <a:spcPts val="0"/>
                        </a:spcAft>
                      </a:pPr>
                      <a:r>
                        <a:rPr lang="es-CL" sz="2400" dirty="0">
                          <a:latin typeface="Times New Roman"/>
                          <a:ea typeface="Times New Roman"/>
                          <a:cs typeface="Times New Roman"/>
                        </a:rPr>
                        <a:t>Demócrito</a:t>
                      </a:r>
                    </a:p>
                    <a:p>
                      <a:pPr>
                        <a:spcAft>
                          <a:spcPts val="0"/>
                        </a:spcAft>
                      </a:pPr>
                      <a:r>
                        <a:rPr lang="es-CL" sz="2400" b="1" dirty="0">
                          <a:latin typeface="Times New Roman"/>
                          <a:ea typeface="Times New Roman"/>
                          <a:cs typeface="Times New Roman"/>
                        </a:rPr>
                        <a:t>Sócrates </a:t>
                      </a:r>
                      <a:r>
                        <a:rPr lang="es-CL" sz="2400" dirty="0" smtClean="0">
                          <a:latin typeface="Times New Roman"/>
                          <a:ea typeface="Times New Roman"/>
                          <a:cs typeface="Times New Roman"/>
                        </a:rPr>
                        <a:t>(479-399</a:t>
                      </a:r>
                      <a:r>
                        <a:rPr lang="es-CL" sz="2400" dirty="0">
                          <a:latin typeface="Times New Roman"/>
                          <a:ea typeface="Times New Roman"/>
                          <a:cs typeface="Times New Roman"/>
                        </a:rPr>
                        <a:t>)</a:t>
                      </a:r>
                    </a:p>
                    <a:p>
                      <a:pPr>
                        <a:spcAft>
                          <a:spcPts val="0"/>
                        </a:spcAft>
                      </a:pPr>
                      <a:r>
                        <a:rPr lang="es-CL" sz="2400" b="1" dirty="0">
                          <a:latin typeface="Times New Roman"/>
                          <a:ea typeface="Times New Roman"/>
                          <a:cs typeface="Times New Roman"/>
                        </a:rPr>
                        <a:t>Platón </a:t>
                      </a:r>
                      <a:r>
                        <a:rPr lang="es-CL" sz="2400" dirty="0">
                          <a:latin typeface="Times New Roman"/>
                          <a:ea typeface="Times New Roman"/>
                          <a:cs typeface="Times New Roman"/>
                        </a:rPr>
                        <a:t>(427-347)</a:t>
                      </a: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spcAft>
                          <a:spcPts val="0"/>
                        </a:spcAft>
                      </a:pPr>
                      <a:r>
                        <a:rPr lang="es-CL" sz="2400" b="1" dirty="0">
                          <a:latin typeface="Times New Roman"/>
                          <a:ea typeface="Times New Roman"/>
                          <a:cs typeface="Times New Roman"/>
                        </a:rPr>
                        <a:t>Aristóteles</a:t>
                      </a:r>
                      <a:r>
                        <a:rPr lang="es-CL" sz="2400" dirty="0">
                          <a:latin typeface="Times New Roman"/>
                          <a:ea typeface="Times New Roman"/>
                          <a:cs typeface="Times New Roman"/>
                        </a:rPr>
                        <a:t> (</a:t>
                      </a:r>
                      <a:r>
                        <a:rPr lang="es-CL" sz="2400" dirty="0" smtClean="0">
                          <a:latin typeface="Times New Roman"/>
                          <a:ea typeface="Times New Roman"/>
                          <a:cs typeface="Times New Roman"/>
                        </a:rPr>
                        <a:t>384-322)</a:t>
                      </a:r>
                    </a:p>
                    <a:p>
                      <a:pPr>
                        <a:spcAft>
                          <a:spcPts val="0"/>
                        </a:spcAft>
                      </a:pPr>
                      <a:r>
                        <a:rPr lang="es-CL" sz="2400" dirty="0" smtClean="0">
                          <a:latin typeface="Times New Roman"/>
                          <a:ea typeface="Times New Roman"/>
                          <a:cs typeface="Times New Roman"/>
                        </a:rPr>
                        <a:t>Epicuro (341-270)</a:t>
                      </a:r>
                      <a:endParaRPr lang="es-CL" sz="2400" dirty="0">
                        <a:latin typeface="Times New Roman"/>
                        <a:ea typeface="Times New Roman"/>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spcAft>
                          <a:spcPts val="0"/>
                        </a:spcAft>
                      </a:pPr>
                      <a:endParaRPr lang="es-CL" sz="2400" dirty="0">
                        <a:latin typeface="Times New Roman"/>
                        <a:ea typeface="Times New Roman"/>
                        <a:cs typeface="Times New Roman"/>
                      </a:endParaRPr>
                    </a:p>
                    <a:p>
                      <a:pPr>
                        <a:spcAft>
                          <a:spcPts val="0"/>
                        </a:spcAft>
                      </a:pPr>
                      <a:r>
                        <a:rPr lang="es-CL" sz="2400" dirty="0" smtClean="0">
                          <a:latin typeface="Times New Roman"/>
                          <a:ea typeface="Times New Roman"/>
                          <a:cs typeface="Times New Roman"/>
                        </a:rPr>
                        <a:t>Ciencia:</a:t>
                      </a:r>
                      <a:endParaRPr lang="es-CL" sz="2400" dirty="0">
                        <a:latin typeface="Times New Roman"/>
                        <a:ea typeface="Times New Roman"/>
                        <a:cs typeface="Times New Roman"/>
                      </a:endParaRPr>
                    </a:p>
                    <a:p>
                      <a:pPr>
                        <a:spcAft>
                          <a:spcPts val="0"/>
                        </a:spcAft>
                      </a:pPr>
                      <a:r>
                        <a:rPr lang="es-CL" sz="2400" dirty="0">
                          <a:latin typeface="Times New Roman"/>
                          <a:ea typeface="Times New Roman"/>
                          <a:cs typeface="Times New Roman"/>
                        </a:rPr>
                        <a:t>Arquímedes</a:t>
                      </a:r>
                    </a:p>
                    <a:p>
                      <a:pPr>
                        <a:spcAft>
                          <a:spcPts val="0"/>
                        </a:spcAft>
                      </a:pPr>
                      <a:r>
                        <a:rPr lang="es-CL" sz="2400" dirty="0" smtClean="0">
                          <a:latin typeface="Times New Roman"/>
                          <a:ea typeface="Times New Roman"/>
                          <a:cs typeface="Times New Roman"/>
                        </a:rPr>
                        <a:t>Eratóstenes</a:t>
                      </a:r>
                    </a:p>
                    <a:p>
                      <a:pPr>
                        <a:spcAft>
                          <a:spcPts val="0"/>
                        </a:spcAft>
                      </a:pPr>
                      <a:endParaRPr lang="es-CL" sz="2400" dirty="0" smtClean="0">
                        <a:latin typeface="Times New Roman"/>
                        <a:ea typeface="Times New Roman"/>
                        <a:cs typeface="Times New Roman"/>
                      </a:endParaRPr>
                    </a:p>
                    <a:p>
                      <a:pPr>
                        <a:spcAft>
                          <a:spcPts val="0"/>
                        </a:spcAft>
                      </a:pPr>
                      <a:r>
                        <a:rPr lang="es-CL" sz="2400" dirty="0" smtClean="0">
                          <a:latin typeface="Times New Roman"/>
                          <a:ea typeface="Times New Roman"/>
                          <a:cs typeface="Times New Roman"/>
                        </a:rPr>
                        <a:t>Academia Nueva</a:t>
                      </a:r>
                      <a:endParaRPr lang="es-CL" sz="2400" dirty="0">
                        <a:latin typeface="Times New Roman"/>
                        <a:ea typeface="Times New Roman"/>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s-CL"/>
                    </a:p>
                  </a:txBody>
                  <a:tcPr/>
                </a:tc>
              </a:tr>
              <a:tr h="1145499">
                <a:tc gridSpan="2">
                  <a:txBody>
                    <a:bodyPr/>
                    <a:lstStyle/>
                    <a:p>
                      <a:pPr>
                        <a:spcAft>
                          <a:spcPts val="0"/>
                        </a:spcAft>
                      </a:pPr>
                      <a:r>
                        <a:rPr lang="es-CL" sz="2400" b="1" dirty="0" smtClean="0">
                          <a:latin typeface="Times New Roman"/>
                          <a:ea typeface="Times New Roman"/>
                          <a:cs typeface="Times New Roman"/>
                        </a:rPr>
                        <a:t>Primeros</a:t>
                      </a:r>
                      <a:r>
                        <a:rPr lang="es-CL" sz="2400" b="1" baseline="0" dirty="0" smtClean="0">
                          <a:latin typeface="Times New Roman"/>
                          <a:ea typeface="Times New Roman"/>
                          <a:cs typeface="Times New Roman"/>
                        </a:rPr>
                        <a:t> filósofos o sabios</a:t>
                      </a:r>
                      <a:endParaRPr lang="es-CL" sz="2400" dirty="0">
                        <a:latin typeface="Times New Roman"/>
                        <a:ea typeface="Times New Roman"/>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s-CL"/>
                    </a:p>
                  </a:txBody>
                  <a:tcPr/>
                </a:tc>
                <a:tc gridSpan="4">
                  <a:txBody>
                    <a:bodyPr/>
                    <a:lstStyle/>
                    <a:p>
                      <a:pPr>
                        <a:spcAft>
                          <a:spcPts val="0"/>
                        </a:spcAft>
                      </a:pPr>
                      <a:r>
                        <a:rPr lang="es-CL" sz="2400" dirty="0">
                          <a:latin typeface="Times New Roman"/>
                          <a:ea typeface="Times New Roman"/>
                          <a:cs typeface="Times New Roman"/>
                        </a:rPr>
                        <a:t>             </a:t>
                      </a:r>
                      <a:r>
                        <a:rPr lang="es-CL" sz="2400" b="1" dirty="0" smtClean="0">
                          <a:latin typeface="Times New Roman"/>
                          <a:ea typeface="Times New Roman"/>
                          <a:cs typeface="Times New Roman"/>
                        </a:rPr>
                        <a:t>Sofistas </a:t>
                      </a:r>
                      <a:r>
                        <a:rPr lang="es-CL" sz="2400" b="0" dirty="0" smtClean="0">
                          <a:latin typeface="Times New Roman"/>
                          <a:ea typeface="Times New Roman"/>
                          <a:cs typeface="Times New Roman"/>
                        </a:rPr>
                        <a:t>(extranjeros)</a:t>
                      </a:r>
                      <a:endParaRPr lang="es-CL" sz="2400" dirty="0">
                        <a:latin typeface="Times New Roman"/>
                        <a:ea typeface="Times New Roman"/>
                        <a:cs typeface="Times New Roman"/>
                      </a:endParaRPr>
                    </a:p>
                    <a:p>
                      <a:pPr>
                        <a:spcAft>
                          <a:spcPts val="0"/>
                        </a:spcAft>
                      </a:pPr>
                      <a:r>
                        <a:rPr lang="es-CL" sz="2400" dirty="0">
                          <a:latin typeface="Times New Roman"/>
                          <a:ea typeface="Times New Roman"/>
                          <a:cs typeface="Times New Roman"/>
                        </a:rPr>
                        <a:t>   </a:t>
                      </a:r>
                      <a:r>
                        <a:rPr lang="es-CL" sz="2400" dirty="0" err="1" smtClean="0">
                          <a:latin typeface="Times New Roman"/>
                          <a:ea typeface="Times New Roman"/>
                          <a:cs typeface="Times New Roman"/>
                        </a:rPr>
                        <a:t>Georgias</a:t>
                      </a:r>
                      <a:r>
                        <a:rPr lang="es-CL" sz="2400" dirty="0" smtClean="0">
                          <a:latin typeface="Times New Roman"/>
                          <a:ea typeface="Times New Roman"/>
                          <a:cs typeface="Times New Roman"/>
                        </a:rPr>
                        <a:t> (483- 375 )</a:t>
                      </a:r>
                      <a:endParaRPr lang="es-CL" sz="2400" dirty="0">
                        <a:latin typeface="Times New Roman"/>
                        <a:ea typeface="Times New Roman"/>
                        <a:cs typeface="Times New Roman"/>
                      </a:endParaRPr>
                    </a:p>
                    <a:p>
                      <a:pPr>
                        <a:spcAft>
                          <a:spcPts val="0"/>
                        </a:spcAft>
                      </a:pPr>
                      <a:r>
                        <a:rPr lang="es-CL" sz="2400" dirty="0">
                          <a:latin typeface="Times New Roman"/>
                          <a:ea typeface="Times New Roman"/>
                          <a:cs typeface="Times New Roman"/>
                        </a:rPr>
                        <a:t>   </a:t>
                      </a:r>
                      <a:r>
                        <a:rPr lang="es-CL" sz="2400" dirty="0" err="1" smtClean="0">
                          <a:latin typeface="Times New Roman"/>
                          <a:ea typeface="Times New Roman"/>
                          <a:cs typeface="Times New Roman"/>
                        </a:rPr>
                        <a:t>Protágoras</a:t>
                      </a:r>
                      <a:r>
                        <a:rPr lang="es-CL" sz="2400" dirty="0" smtClean="0">
                          <a:latin typeface="Times New Roman"/>
                          <a:ea typeface="Times New Roman"/>
                          <a:cs typeface="Times New Roman"/>
                        </a:rPr>
                        <a:t> (481- 401)</a:t>
                      </a:r>
                      <a:endParaRPr lang="es-CL" sz="2400" dirty="0">
                        <a:latin typeface="Times New Roman"/>
                        <a:ea typeface="Times New Roman"/>
                        <a:cs typeface="Times New Roman"/>
                      </a:endParaRPr>
                    </a:p>
                  </a:txBody>
                  <a:tcPr marL="67546" marR="67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L"/>
                    </a:p>
                  </a:txBody>
                  <a:tcPr/>
                </a:tc>
                <a:tc hMerge="1">
                  <a:txBody>
                    <a:bodyPr/>
                    <a:lstStyle/>
                    <a:p>
                      <a:endParaRPr lang="es-CL"/>
                    </a:p>
                  </a:txBody>
                  <a:tcPr/>
                </a:tc>
                <a:tc hMerge="1">
                  <a:txBody>
                    <a:bodyPr/>
                    <a:lstStyle/>
                    <a:p>
                      <a:endParaRPr lang="es-CL"/>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SÓCRATES</a:t>
            </a:r>
            <a:endParaRPr lang="es-CL" dirty="0"/>
          </a:p>
        </p:txBody>
      </p:sp>
      <p:sp>
        <p:nvSpPr>
          <p:cNvPr id="3" name="2 Marcador de contenido"/>
          <p:cNvSpPr>
            <a:spLocks noGrp="1"/>
          </p:cNvSpPr>
          <p:nvPr>
            <p:ph sz="half" idx="1"/>
          </p:nvPr>
        </p:nvSpPr>
        <p:spPr>
          <a:ln>
            <a:solidFill>
              <a:srgbClr val="FF0000"/>
            </a:solidFill>
          </a:ln>
        </p:spPr>
        <p:txBody>
          <a:bodyPr/>
          <a:lstStyle/>
          <a:p>
            <a:pPr algn="just"/>
            <a:r>
              <a:rPr lang="es-CL" dirty="0" smtClean="0"/>
              <a:t>Filósofo ateniense, de familia modesta. Nunca escribió nada y los testimonios sobre él son contradictorios. </a:t>
            </a:r>
            <a:r>
              <a:rPr lang="es-CL" dirty="0" err="1" smtClean="0"/>
              <a:t>Aristófanes</a:t>
            </a:r>
            <a:r>
              <a:rPr lang="es-CL" dirty="0" smtClean="0"/>
              <a:t> y Jenofonte lo presentan como una figura simple y un sofista. Platón lo exalta.</a:t>
            </a:r>
            <a:endParaRPr lang="es-CL" dirty="0"/>
          </a:p>
        </p:txBody>
      </p:sp>
      <p:pic>
        <p:nvPicPr>
          <p:cNvPr id="5" name="il_fi" descr="http://upload.wikimedia.org/wikipedia/commons/thumb/a/a4/Socrates_Louvre.jpg/200px-Socrates_Louvre.jpg"/>
          <p:cNvPicPr>
            <a:picLocks noGrp="1"/>
          </p:cNvPicPr>
          <p:nvPr>
            <p:ph sz="half" idx="2"/>
          </p:nvPr>
        </p:nvPicPr>
        <p:blipFill>
          <a:blip r:embed="rId2" cstate="print"/>
          <a:srcRect/>
          <a:stretch>
            <a:fillRect/>
          </a:stretch>
        </p:blipFill>
        <p:spPr bwMode="auto">
          <a:xfrm>
            <a:off x="5397500" y="1628800"/>
            <a:ext cx="2918916" cy="392983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http://3.bp.blogspot.com/_SUZJg9kSFXI/S8SZKolimPI/AAAAAAAABpc/EcLBZMQtgB0/s1600/Socrates%2BAristotle.jpg"/>
          <p:cNvPicPr>
            <a:picLocks noChangeAspect="1" noChangeArrowheads="1"/>
          </p:cNvPicPr>
          <p:nvPr/>
        </p:nvPicPr>
        <p:blipFill>
          <a:blip r:embed="rId2" cstate="print"/>
          <a:srcRect/>
          <a:stretch>
            <a:fillRect/>
          </a:stretch>
        </p:blipFill>
        <p:spPr bwMode="auto">
          <a:xfrm>
            <a:off x="4788024" y="1124744"/>
            <a:ext cx="3933825" cy="5133975"/>
          </a:xfrm>
          <a:prstGeom prst="rect">
            <a:avLst/>
          </a:prstGeom>
          <a:noFill/>
        </p:spPr>
      </p:pic>
      <p:sp>
        <p:nvSpPr>
          <p:cNvPr id="2" name="1 Título"/>
          <p:cNvSpPr>
            <a:spLocks noGrp="1"/>
          </p:cNvSpPr>
          <p:nvPr>
            <p:ph type="title"/>
          </p:nvPr>
        </p:nvSpPr>
        <p:spPr/>
        <p:txBody>
          <a:bodyPr/>
          <a:lstStyle/>
          <a:p>
            <a:r>
              <a:rPr lang="es-CL" dirty="0" smtClean="0"/>
              <a:t>¿Quién fue Sócrates?</a:t>
            </a:r>
            <a:endParaRPr lang="es-CL" dirty="0"/>
          </a:p>
        </p:txBody>
      </p:sp>
      <p:sp>
        <p:nvSpPr>
          <p:cNvPr id="5" name="4 Marcador de contenido"/>
          <p:cNvSpPr>
            <a:spLocks noGrp="1"/>
          </p:cNvSpPr>
          <p:nvPr>
            <p:ph sz="half" idx="1"/>
          </p:nvPr>
        </p:nvSpPr>
        <p:spPr/>
        <p:txBody>
          <a:bodyPr>
            <a:normAutofit fontScale="40000" lnSpcReduction="20000"/>
          </a:bodyPr>
          <a:lstStyle/>
          <a:p>
            <a:pPr algn="just"/>
            <a:r>
              <a:rPr lang="es-CL" sz="4200" dirty="0" smtClean="0"/>
              <a:t>Sócrates no escribe libros, renuncia a la oratoria, no cobra a sus discípulos. Y no presume de sabiduría. Es un hombre que busca la verdad; y a ello se siente impulsado desde su interior. Así dedica toda su actividad a “examinarse a sí mismo y a los demás” acerca del bien del alma, la justicia y la virtud en general, pensando que la vida sin ese examen no merece la pena de ser vivida. </a:t>
            </a:r>
          </a:p>
          <a:p>
            <a:pPr algn="just"/>
            <a:r>
              <a:rPr lang="es-CL" sz="4200" dirty="0" smtClean="0"/>
              <a:t>Es una figura inquietante e incómoda, quien se compara a sí mismo con un tábano </a:t>
            </a:r>
            <a:r>
              <a:rPr lang="es-CL" sz="4200" dirty="0" smtClean="0"/>
              <a:t>que </a:t>
            </a:r>
            <a:r>
              <a:rPr lang="es-CL" sz="4200" dirty="0" smtClean="0"/>
              <a:t>aguijonea a los demás para que no se duerman y presten atención a la virtud</a:t>
            </a:r>
            <a:r>
              <a:rPr lang="es-CL" sz="3200" dirty="0" smtClean="0"/>
              <a:t>.</a:t>
            </a:r>
            <a:endParaRPr lang="es-CL" sz="3200" dirty="0"/>
          </a:p>
        </p:txBody>
      </p:sp>
      <p:sp>
        <p:nvSpPr>
          <p:cNvPr id="6" name="5 Marcador de contenido"/>
          <p:cNvSpPr>
            <a:spLocks noGrp="1"/>
          </p:cNvSpPr>
          <p:nvPr>
            <p:ph sz="half" idx="2"/>
          </p:nvPr>
        </p:nvSpPr>
        <p:spPr/>
        <p:txBody>
          <a:bodyPr>
            <a:normAutofit fontScale="40000" lnSpcReduction="20000"/>
          </a:bodyPr>
          <a:lstStyle/>
          <a:p>
            <a:endParaRPr lang="es-CL" dirty="0"/>
          </a:p>
        </p:txBody>
      </p:sp>
      <p:sp>
        <p:nvSpPr>
          <p:cNvPr id="3" name="2 CuadroTexto"/>
          <p:cNvSpPr txBox="1"/>
          <p:nvPr/>
        </p:nvSpPr>
        <p:spPr>
          <a:xfrm>
            <a:off x="827584" y="5373216"/>
            <a:ext cx="3528392" cy="923330"/>
          </a:xfrm>
          <a:prstGeom prst="rect">
            <a:avLst/>
          </a:prstGeom>
          <a:noFill/>
        </p:spPr>
        <p:txBody>
          <a:bodyPr wrap="square" rtlCol="0">
            <a:spAutoFit/>
          </a:bodyPr>
          <a:lstStyle/>
          <a:p>
            <a:endParaRPr lang="es-CL" dirty="0" smtClean="0"/>
          </a:p>
          <a:p>
            <a:endParaRPr lang="es-CL" dirty="0" smtClean="0"/>
          </a:p>
          <a:p>
            <a:pPr algn="ctr"/>
            <a:r>
              <a:rPr lang="es-CL" b="1" dirty="0" smtClean="0">
                <a:latin typeface="Castellar" pitchFamily="18" charset="0"/>
              </a:rPr>
              <a:t>“SOLO SE QUE NADA SE”</a:t>
            </a:r>
            <a:endParaRPr lang="es-CL" b="1" dirty="0">
              <a:latin typeface="Castellar"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¿Por qué fue condenado a muerte?</a:t>
            </a:r>
            <a:endParaRPr lang="es-CL" dirty="0"/>
          </a:p>
        </p:txBody>
      </p:sp>
      <p:sp>
        <p:nvSpPr>
          <p:cNvPr id="3" name="2 Marcador de contenido"/>
          <p:cNvSpPr>
            <a:spLocks noGrp="1"/>
          </p:cNvSpPr>
          <p:nvPr>
            <p:ph sz="half" idx="1"/>
          </p:nvPr>
        </p:nvSpPr>
        <p:spPr>
          <a:xfrm>
            <a:off x="457200" y="1196752"/>
            <a:ext cx="4038600" cy="5328592"/>
          </a:xfrm>
        </p:spPr>
        <p:txBody>
          <a:bodyPr>
            <a:normAutofit/>
          </a:bodyPr>
          <a:lstStyle/>
          <a:p>
            <a:pPr algn="just"/>
            <a:r>
              <a:rPr lang="es-CL" sz="2000" dirty="0" smtClean="0"/>
              <a:t>Se le acusa  de no honrar a los dioses que honra la ciudad de Atenas y de introducir dioses o demonios extraños; también de corromper a la juventud.</a:t>
            </a:r>
          </a:p>
          <a:p>
            <a:pPr algn="just"/>
            <a:r>
              <a:rPr lang="es-CL" sz="2000" dirty="0" smtClean="0"/>
              <a:t>Los acusadores esperaban que Sócrates se exiliara voluntariamente  antes del proceso, pero no fue así. Condenado a beber la cicuta, rechazó la huida que le habían preparado sus amigos.</a:t>
            </a:r>
          </a:p>
          <a:p>
            <a:pPr algn="just"/>
            <a:r>
              <a:rPr lang="es-CL" sz="2000" dirty="0" smtClean="0"/>
              <a:t>Posiblemente fue condenado pues no simpatizaba mucho con la democracia que había sido recientemente restaurada.</a:t>
            </a:r>
            <a:endParaRPr lang="es-CL" sz="2000" dirty="0"/>
          </a:p>
        </p:txBody>
      </p:sp>
      <p:sp>
        <p:nvSpPr>
          <p:cNvPr id="4" name="3 Marcador de contenido"/>
          <p:cNvSpPr>
            <a:spLocks noGrp="1"/>
          </p:cNvSpPr>
          <p:nvPr>
            <p:ph sz="half" idx="2"/>
          </p:nvPr>
        </p:nvSpPr>
        <p:spPr>
          <a:xfrm>
            <a:off x="4648200" y="1600201"/>
            <a:ext cx="4038600" cy="1108720"/>
          </a:xfrm>
        </p:spPr>
        <p:txBody>
          <a:bodyPr/>
          <a:lstStyle/>
          <a:p>
            <a:endParaRPr lang="es-CL" dirty="0"/>
          </a:p>
        </p:txBody>
      </p:sp>
      <p:pic>
        <p:nvPicPr>
          <p:cNvPr id="17410" name="Picture 2" descr="http://3.bp.blogspot.com/_MuJrYBOhs2A/TDct10CSK9I/AAAAAAAAACE/-zRSrNPjzEI/s320/SAINT-QUENTIN,+Jacques-Philip-Joseph+de+1762.jpg"/>
          <p:cNvPicPr>
            <a:picLocks noChangeAspect="1" noChangeArrowheads="1"/>
          </p:cNvPicPr>
          <p:nvPr/>
        </p:nvPicPr>
        <p:blipFill>
          <a:blip r:embed="rId3" cstate="print"/>
          <a:srcRect/>
          <a:stretch>
            <a:fillRect/>
          </a:stretch>
        </p:blipFill>
        <p:spPr bwMode="auto">
          <a:xfrm>
            <a:off x="5004047" y="1412776"/>
            <a:ext cx="3707997" cy="460851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¿Cuál fue su doctrina?</a:t>
            </a:r>
            <a:endParaRPr lang="es-CL" dirty="0"/>
          </a:p>
        </p:txBody>
      </p:sp>
      <p:sp>
        <p:nvSpPr>
          <p:cNvPr id="3" name="2 Marcador de contenido"/>
          <p:cNvSpPr>
            <a:spLocks noGrp="1"/>
          </p:cNvSpPr>
          <p:nvPr>
            <p:ph sz="half" idx="1"/>
          </p:nvPr>
        </p:nvSpPr>
        <p:spPr/>
        <p:txBody>
          <a:bodyPr>
            <a:normAutofit/>
          </a:bodyPr>
          <a:lstStyle/>
          <a:p>
            <a:pPr algn="just"/>
            <a:r>
              <a:rPr lang="es-CL" sz="2000" dirty="0" smtClean="0"/>
              <a:t>Sócrates se dedica a reflexionar sobre si mismo y sobre la vida del hombre en la ciudad. Pensaba que los problemas éticos eran los más urgentes en esa época. Hizo suya la máxima escrita en el templo de Delfos “Conócete a ti mismo.”</a:t>
            </a:r>
          </a:p>
          <a:p>
            <a:pPr algn="just"/>
            <a:r>
              <a:rPr lang="es-CL" sz="2000" dirty="0" smtClean="0"/>
              <a:t>Entiende la filosofía como una búsqueda colectiva y en diálogo. Cada hombre posee dentro de sí una parte de la verdad, pero debe descubrirla con la ayuda de los otros.</a:t>
            </a:r>
            <a:endParaRPr lang="es-CL" sz="2000" dirty="0"/>
          </a:p>
        </p:txBody>
      </p:sp>
      <p:sp>
        <p:nvSpPr>
          <p:cNvPr id="4" name="3 Marcador de contenido"/>
          <p:cNvSpPr>
            <a:spLocks noGrp="1"/>
          </p:cNvSpPr>
          <p:nvPr>
            <p:ph sz="half" idx="2"/>
          </p:nvPr>
        </p:nvSpPr>
        <p:spPr>
          <a:xfrm>
            <a:off x="6012160" y="1600201"/>
            <a:ext cx="2674640" cy="1324744"/>
          </a:xfrm>
        </p:spPr>
        <p:txBody>
          <a:bodyPr/>
          <a:lstStyle/>
          <a:p>
            <a:endParaRPr lang="es-CL"/>
          </a:p>
        </p:txBody>
      </p:sp>
      <p:pic>
        <p:nvPicPr>
          <p:cNvPr id="18434" name="Picture 2" descr="http://albertogomez.edublogs.org/files/2011/11/oraculos-de-delfos-11pz9lh.jpg"/>
          <p:cNvPicPr>
            <a:picLocks noChangeAspect="1" noChangeArrowheads="1"/>
          </p:cNvPicPr>
          <p:nvPr/>
        </p:nvPicPr>
        <p:blipFill>
          <a:blip r:embed="rId2" cstate="print"/>
          <a:srcRect/>
          <a:stretch>
            <a:fillRect/>
          </a:stretch>
        </p:blipFill>
        <p:spPr bwMode="auto">
          <a:xfrm>
            <a:off x="5004048" y="1556792"/>
            <a:ext cx="3724275" cy="3744416"/>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202034"/>
          </a:xfrm>
        </p:spPr>
        <p:txBody>
          <a:bodyPr>
            <a:normAutofit fontScale="90000"/>
          </a:bodyPr>
          <a:lstStyle/>
          <a:p>
            <a:endParaRPr lang="es-CL" dirty="0"/>
          </a:p>
        </p:txBody>
      </p:sp>
      <p:sp>
        <p:nvSpPr>
          <p:cNvPr id="3" name="2 Marcador de contenido"/>
          <p:cNvSpPr>
            <a:spLocks noGrp="1"/>
          </p:cNvSpPr>
          <p:nvPr>
            <p:ph sz="half" idx="1"/>
          </p:nvPr>
        </p:nvSpPr>
        <p:spPr>
          <a:xfrm>
            <a:off x="457200" y="476672"/>
            <a:ext cx="4038600" cy="5649491"/>
          </a:xfrm>
        </p:spPr>
        <p:txBody>
          <a:bodyPr>
            <a:normAutofit fontScale="92500"/>
          </a:bodyPr>
          <a:lstStyle/>
          <a:p>
            <a:pPr algn="just"/>
            <a:r>
              <a:rPr lang="es-CL" sz="2200" dirty="0" smtClean="0"/>
              <a:t>Así se explican las dos partes del </a:t>
            </a:r>
            <a:r>
              <a:rPr lang="es-CL" sz="2200" b="1" dirty="0" smtClean="0"/>
              <a:t>método socrático</a:t>
            </a:r>
            <a:r>
              <a:rPr lang="es-CL" sz="2200" dirty="0" smtClean="0"/>
              <a:t>: </a:t>
            </a:r>
            <a:r>
              <a:rPr lang="es-CL" sz="2200" b="1" dirty="0" smtClean="0"/>
              <a:t>la ironía </a:t>
            </a:r>
            <a:r>
              <a:rPr lang="es-CL" sz="2200" dirty="0" smtClean="0"/>
              <a:t>que consiste en el arte de hacer preguntas que hagan descubrir al otro su propia ignorancia, y luego </a:t>
            </a:r>
            <a:r>
              <a:rPr lang="es-CL" sz="2200" b="1" dirty="0" smtClean="0"/>
              <a:t>la mayéutica</a:t>
            </a:r>
            <a:r>
              <a:rPr lang="es-CL" sz="2200" dirty="0" smtClean="0"/>
              <a:t>, que es el arte de hacer preguntas para que el otro llegue a descubrir la verdad en sí mismo.</a:t>
            </a:r>
          </a:p>
          <a:p>
            <a:pPr algn="just"/>
            <a:r>
              <a:rPr lang="es-CL" sz="2200" dirty="0" smtClean="0"/>
              <a:t>El método socrático se encamina a la construcción de </a:t>
            </a:r>
            <a:r>
              <a:rPr lang="es-CL" sz="2200" b="1" dirty="0" smtClean="0"/>
              <a:t>definiciones</a:t>
            </a:r>
            <a:r>
              <a:rPr lang="es-CL" sz="2200" dirty="0" smtClean="0"/>
              <a:t> (¿qué es..?), las cuales deben encerrar la </a:t>
            </a:r>
            <a:r>
              <a:rPr lang="es-CL" sz="2200" b="1" dirty="0" smtClean="0"/>
              <a:t>esencia inmutable </a:t>
            </a:r>
            <a:r>
              <a:rPr lang="es-CL" sz="2200" dirty="0" smtClean="0"/>
              <a:t>de la realidad investigada.</a:t>
            </a:r>
          </a:p>
          <a:p>
            <a:pPr algn="just"/>
            <a:r>
              <a:rPr lang="es-CL" sz="2200" dirty="0" smtClean="0"/>
              <a:t>El procedimiento para llegar a la definición verdadera es </a:t>
            </a:r>
            <a:r>
              <a:rPr lang="es-CL" sz="2200" b="1" dirty="0" smtClean="0"/>
              <a:t>inductivo</a:t>
            </a:r>
            <a:r>
              <a:rPr lang="es-CL" sz="2000" dirty="0" smtClean="0"/>
              <a:t>.</a:t>
            </a:r>
            <a:endParaRPr lang="es-CL" sz="2000" dirty="0"/>
          </a:p>
        </p:txBody>
      </p:sp>
      <p:sp>
        <p:nvSpPr>
          <p:cNvPr id="4" name="3 Marcador de contenido"/>
          <p:cNvSpPr>
            <a:spLocks noGrp="1"/>
          </p:cNvSpPr>
          <p:nvPr>
            <p:ph sz="half" idx="2"/>
          </p:nvPr>
        </p:nvSpPr>
        <p:spPr>
          <a:xfrm>
            <a:off x="4648200" y="620688"/>
            <a:ext cx="4038600" cy="4824535"/>
          </a:xfrm>
        </p:spPr>
        <p:txBody>
          <a:bodyPr>
            <a:noAutofit/>
          </a:bodyPr>
          <a:lstStyle/>
          <a:p>
            <a:pPr algn="just"/>
            <a:r>
              <a:rPr lang="es-CL" sz="2000" dirty="0" smtClean="0"/>
              <a:t>La doctrina de Sócrates suele ser calificada como un </a:t>
            </a:r>
            <a:r>
              <a:rPr lang="es-CL" sz="2000" b="1" dirty="0" smtClean="0"/>
              <a:t>intelectualismo ético</a:t>
            </a:r>
            <a:r>
              <a:rPr lang="es-CL" sz="2000" dirty="0" smtClean="0"/>
              <a:t>: </a:t>
            </a:r>
            <a:r>
              <a:rPr lang="es-CL" sz="2000" b="1" dirty="0" smtClean="0"/>
              <a:t>el saber y la virtud coinciden</a:t>
            </a:r>
            <a:r>
              <a:rPr lang="es-CL" sz="2000" dirty="0" smtClean="0"/>
              <a:t>, el que conoce lo recto actuará con rectitud, y sólo por ignorancia se hace el mal.</a:t>
            </a:r>
          </a:p>
          <a:p>
            <a:pPr algn="just"/>
            <a:r>
              <a:rPr lang="es-CL" sz="2000" b="1" dirty="0" smtClean="0"/>
              <a:t>Utilitarismo moral</a:t>
            </a:r>
            <a:r>
              <a:rPr lang="es-CL" sz="2000" dirty="0" smtClean="0"/>
              <a:t>: lo bueno (moralmente) es lo útil. La virtud consiste en discernir qué es lo más útil en cada caso. Sócrates habla de un saber práctico acerca de lo mejor y más útil en cada caso</a:t>
            </a:r>
            <a:endParaRPr lang="es-CL"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sz="half" idx="2"/>
          </p:nvPr>
        </p:nvSpPr>
        <p:spPr>
          <a:xfrm>
            <a:off x="6012160" y="4365104"/>
            <a:ext cx="2098576" cy="1900808"/>
          </a:xfrm>
        </p:spPr>
        <p:txBody>
          <a:bodyPr/>
          <a:lstStyle/>
          <a:p>
            <a:endParaRPr lang="es-CL" dirty="0"/>
          </a:p>
        </p:txBody>
      </p:sp>
      <p:sp>
        <p:nvSpPr>
          <p:cNvPr id="2" name="1 Título"/>
          <p:cNvSpPr>
            <a:spLocks noGrp="1"/>
          </p:cNvSpPr>
          <p:nvPr>
            <p:ph type="title"/>
          </p:nvPr>
        </p:nvSpPr>
        <p:spPr/>
        <p:txBody>
          <a:bodyPr/>
          <a:lstStyle/>
          <a:p>
            <a:r>
              <a:rPr lang="es-CL" dirty="0" smtClean="0"/>
              <a:t>“Apología de Sócrates”  de Platón</a:t>
            </a:r>
            <a:endParaRPr lang="es-CL" dirty="0"/>
          </a:p>
        </p:txBody>
      </p:sp>
      <p:sp>
        <p:nvSpPr>
          <p:cNvPr id="3" name="2 Marcador de contenido"/>
          <p:cNvSpPr>
            <a:spLocks noGrp="1"/>
          </p:cNvSpPr>
          <p:nvPr>
            <p:ph sz="half" idx="1"/>
          </p:nvPr>
        </p:nvSpPr>
        <p:spPr>
          <a:xfrm>
            <a:off x="457200" y="1340768"/>
            <a:ext cx="4546848" cy="4785395"/>
          </a:xfrm>
        </p:spPr>
        <p:txBody>
          <a:bodyPr>
            <a:normAutofit/>
          </a:bodyPr>
          <a:lstStyle/>
          <a:p>
            <a:pPr algn="just"/>
            <a:r>
              <a:rPr lang="es-CL" sz="2000" dirty="0" smtClean="0"/>
              <a:t>Este texto pertenece a los 1° diálogos socráticos de juventud, de Platón, en los que se reproduce con bastante fidelidad la enseñanza de Sócrates, y cuyo tema es la virtud.</a:t>
            </a:r>
          </a:p>
          <a:p>
            <a:pPr algn="just"/>
            <a:r>
              <a:rPr lang="es-CL" sz="2000" dirty="0" smtClean="0"/>
              <a:t>El texto  es el discurso de defensa de Sócrates ante el tribunal que le condenaría a muerte. Está dividido en 3 partes. Las dos primeras son históricas y reproducen la intervención del Maestro. Se piensa que la 3° parte fue creación personal de Platón.</a:t>
            </a:r>
          </a:p>
          <a:p>
            <a:pPr algn="just"/>
            <a:r>
              <a:rPr lang="es-CL" sz="2000" dirty="0" smtClean="0"/>
              <a:t>Acusadores:  Meleto, Anito y Licón</a:t>
            </a:r>
            <a:endParaRPr lang="es-CL" sz="2000" dirty="0"/>
          </a:p>
        </p:txBody>
      </p:sp>
      <p:pic>
        <p:nvPicPr>
          <p:cNvPr id="21506" name="Picture 2" descr="http://www.antartica.cl/antartica/gfx_libros/144/9789561120785.jpg"/>
          <p:cNvPicPr>
            <a:picLocks noChangeAspect="1" noChangeArrowheads="1"/>
          </p:cNvPicPr>
          <p:nvPr/>
        </p:nvPicPr>
        <p:blipFill>
          <a:blip r:embed="rId2" cstate="print"/>
          <a:srcRect/>
          <a:stretch>
            <a:fillRect/>
          </a:stretch>
        </p:blipFill>
        <p:spPr bwMode="auto">
          <a:xfrm>
            <a:off x="5364088" y="1340768"/>
            <a:ext cx="3384376" cy="5076564"/>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r>
              <a:rPr lang="es-CL" dirty="0" smtClean="0"/>
              <a:t>Platón (-427 – 347)</a:t>
            </a:r>
            <a:endParaRPr lang="es-CL" dirty="0"/>
          </a:p>
        </p:txBody>
      </p:sp>
      <p:sp>
        <p:nvSpPr>
          <p:cNvPr id="6" name="5 Marcador de contenido"/>
          <p:cNvSpPr>
            <a:spLocks noGrp="1"/>
          </p:cNvSpPr>
          <p:nvPr>
            <p:ph sz="half" idx="1"/>
          </p:nvPr>
        </p:nvSpPr>
        <p:spPr>
          <a:xfrm>
            <a:off x="457200" y="1340768"/>
            <a:ext cx="4618856" cy="5184576"/>
          </a:xfrm>
        </p:spPr>
        <p:txBody>
          <a:bodyPr>
            <a:normAutofit/>
          </a:bodyPr>
          <a:lstStyle/>
          <a:p>
            <a:pPr algn="just"/>
            <a:r>
              <a:rPr lang="es-CL" sz="2000" dirty="0" smtClean="0"/>
              <a:t>Filósofo ateniense de familia aristocrática. A los 20 años conoce a Sócrates, hecho fundamental en su vida y su pensamiento.</a:t>
            </a:r>
          </a:p>
          <a:p>
            <a:pPr algn="just"/>
            <a:r>
              <a:rPr lang="es-CL" sz="2000" dirty="0" smtClean="0"/>
              <a:t>Los acontecimientos políticos de Atenas van a orientar su actividad. Desde joven se sintió inclinado hacia la acción política.</a:t>
            </a:r>
          </a:p>
          <a:p>
            <a:pPr algn="just"/>
            <a:r>
              <a:rPr lang="es-CL" sz="2000" dirty="0" smtClean="0"/>
              <a:t>Después de la muerte de Sócrates, Platón se establece en </a:t>
            </a:r>
            <a:r>
              <a:rPr lang="es-CL" sz="2000" dirty="0" err="1" smtClean="0"/>
              <a:t>Megara</a:t>
            </a:r>
            <a:r>
              <a:rPr lang="es-CL" sz="2000" dirty="0" smtClean="0"/>
              <a:t>, luego viaja a Egipto para enriquecer su experiencia del mundo y de las ideas. Finalmente termina en Atenas, donde funda la Academia, en el año 387 a.C.</a:t>
            </a:r>
          </a:p>
          <a:p>
            <a:pPr algn="just"/>
            <a:r>
              <a:rPr lang="es-CL" sz="2000" dirty="0" smtClean="0"/>
              <a:t>La Academia sobrevive a Platón más de 8 siglos.</a:t>
            </a:r>
          </a:p>
          <a:p>
            <a:pPr algn="just"/>
            <a:endParaRPr lang="es-CL" sz="2000" dirty="0"/>
          </a:p>
        </p:txBody>
      </p:sp>
      <p:sp>
        <p:nvSpPr>
          <p:cNvPr id="7" name="6 Marcador de contenido"/>
          <p:cNvSpPr>
            <a:spLocks noGrp="1"/>
          </p:cNvSpPr>
          <p:nvPr>
            <p:ph sz="half" idx="2"/>
          </p:nvPr>
        </p:nvSpPr>
        <p:spPr>
          <a:xfrm>
            <a:off x="5436096" y="1600201"/>
            <a:ext cx="3250704" cy="1180728"/>
          </a:xfrm>
        </p:spPr>
        <p:txBody>
          <a:bodyPr/>
          <a:lstStyle/>
          <a:p>
            <a:endParaRPr lang="es-CL" dirty="0"/>
          </a:p>
        </p:txBody>
      </p:sp>
      <p:pic>
        <p:nvPicPr>
          <p:cNvPr id="1026" name="Picture 2" descr="http://1.bp.blogspot.com/_poTKC38if4o/S1rvyRjX2RI/AAAAAAAAK5w/1USKTjZca9c/s400/Platon.jpg"/>
          <p:cNvPicPr>
            <a:picLocks noChangeAspect="1" noChangeArrowheads="1"/>
          </p:cNvPicPr>
          <p:nvPr/>
        </p:nvPicPr>
        <p:blipFill>
          <a:blip r:embed="rId2" cstate="print"/>
          <a:srcRect/>
          <a:stretch>
            <a:fillRect/>
          </a:stretch>
        </p:blipFill>
        <p:spPr bwMode="auto">
          <a:xfrm>
            <a:off x="5364088" y="1268760"/>
            <a:ext cx="3560678" cy="4176464"/>
          </a:xfrm>
          <a:prstGeom prst="rect">
            <a:avLst/>
          </a:prstGeom>
          <a:noFill/>
        </p:spPr>
      </p:pic>
      <p:sp>
        <p:nvSpPr>
          <p:cNvPr id="9" name="8 CuadroTexto"/>
          <p:cNvSpPr txBox="1"/>
          <p:nvPr/>
        </p:nvSpPr>
        <p:spPr>
          <a:xfrm>
            <a:off x="5292080" y="5733256"/>
            <a:ext cx="3600400" cy="646331"/>
          </a:xfrm>
          <a:prstGeom prst="rect">
            <a:avLst/>
          </a:prstGeom>
          <a:noFill/>
        </p:spPr>
        <p:txBody>
          <a:bodyPr wrap="square" rtlCol="0">
            <a:spAutoFit/>
          </a:bodyPr>
          <a:lstStyle/>
          <a:p>
            <a:pPr algn="ctr"/>
            <a:r>
              <a:rPr lang="es-CL" b="1" dirty="0" smtClean="0"/>
              <a:t>“La filosofía es la ciencia de los hombres libres”</a:t>
            </a:r>
            <a:endParaRPr lang="es-CL"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TotalTime>
  <Words>1107</Words>
  <Application>Microsoft Office PowerPoint</Application>
  <PresentationFormat>Presentación en pantalla (4:3)</PresentationFormat>
  <Paragraphs>85</Paragraphs>
  <Slides>12</Slides>
  <Notes>1</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FILOSOFÍA ANTIGUA</vt:lpstr>
      <vt:lpstr>Diapositiva 2</vt:lpstr>
      <vt:lpstr>SÓCRATES</vt:lpstr>
      <vt:lpstr>¿Quién fue Sócrates?</vt:lpstr>
      <vt:lpstr>¿Por qué fue condenado a muerte?</vt:lpstr>
      <vt:lpstr>¿Cuál fue su doctrina?</vt:lpstr>
      <vt:lpstr>Diapositiva 7</vt:lpstr>
      <vt:lpstr>“Apología de Sócrates”  de Platón</vt:lpstr>
      <vt:lpstr>Platón (-427 – 347)</vt:lpstr>
      <vt:lpstr>Obras de Platón</vt:lpstr>
      <vt:lpstr>Carta VII: Doctrina Política</vt:lpstr>
      <vt:lpstr>Diapositiva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FILOSOFÍA ANTIGUA</dc:title>
  <dc:creator>Ana Maria M</dc:creator>
  <cp:lastModifiedBy>Ana Maria M</cp:lastModifiedBy>
  <cp:revision>35</cp:revision>
  <dcterms:created xsi:type="dcterms:W3CDTF">2012-04-01T20:34:01Z</dcterms:created>
  <dcterms:modified xsi:type="dcterms:W3CDTF">2012-04-10T11:06:34Z</dcterms:modified>
</cp:coreProperties>
</file>