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77" r:id="rId5"/>
    <p:sldId id="259" r:id="rId6"/>
    <p:sldId id="260" r:id="rId7"/>
    <p:sldId id="276" r:id="rId8"/>
    <p:sldId id="278" r:id="rId9"/>
    <p:sldId id="279" r:id="rId10"/>
    <p:sldId id="274" r:id="rId11"/>
    <p:sldId id="275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3416" y="-1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F0003-8290-4F05-BC21-AE5CC70B936F}" type="datetimeFigureOut">
              <a:rPr lang="es-CL" smtClean="0"/>
              <a:pPr/>
              <a:t>10-03-15</a:t>
            </a:fld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EB3CD-990C-478B-9D8A-E7009058A8F2}" type="slidenum">
              <a:rPr lang="es-CL" smtClean="0"/>
              <a:pPr/>
              <a:t>‹Nr.›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F0003-8290-4F05-BC21-AE5CC70B936F}" type="datetimeFigureOut">
              <a:rPr lang="es-CL" smtClean="0"/>
              <a:pPr/>
              <a:t>10-03-15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EB3CD-990C-478B-9D8A-E7009058A8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F0003-8290-4F05-BC21-AE5CC70B936F}" type="datetimeFigureOut">
              <a:rPr lang="es-CL" smtClean="0"/>
              <a:pPr/>
              <a:t>10-03-15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EB3CD-990C-478B-9D8A-E7009058A8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F0003-8290-4F05-BC21-AE5CC70B936F}" type="datetimeFigureOut">
              <a:rPr lang="es-CL" smtClean="0"/>
              <a:pPr/>
              <a:t>10-03-15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EB3CD-990C-478B-9D8A-E7009058A8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F0003-8290-4F05-BC21-AE5CC70B936F}" type="datetimeFigureOut">
              <a:rPr lang="es-CL" smtClean="0"/>
              <a:pPr/>
              <a:t>10-03-15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EB3CD-990C-478B-9D8A-E7009058A8F2}" type="slidenum">
              <a:rPr lang="es-CL" smtClean="0"/>
              <a:pPr/>
              <a:t>‹Nr.›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F0003-8290-4F05-BC21-AE5CC70B936F}" type="datetimeFigureOut">
              <a:rPr lang="es-CL" smtClean="0"/>
              <a:pPr/>
              <a:t>10-03-15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EB3CD-990C-478B-9D8A-E7009058A8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F0003-8290-4F05-BC21-AE5CC70B936F}" type="datetimeFigureOut">
              <a:rPr lang="es-CL" smtClean="0"/>
              <a:pPr/>
              <a:t>10-03-15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EB3CD-990C-478B-9D8A-E7009058A8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F0003-8290-4F05-BC21-AE5CC70B936F}" type="datetimeFigureOut">
              <a:rPr lang="es-CL" smtClean="0"/>
              <a:pPr/>
              <a:t>10-03-15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EB3CD-990C-478B-9D8A-E7009058A8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F0003-8290-4F05-BC21-AE5CC70B936F}" type="datetimeFigureOut">
              <a:rPr lang="es-CL" smtClean="0"/>
              <a:pPr/>
              <a:t>10-03-15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EB3CD-990C-478B-9D8A-E7009058A8F2}" type="slidenum">
              <a:rPr lang="es-CL" smtClean="0"/>
              <a:pPr/>
              <a:t>‹Nr.›</a:t>
            </a:fld>
            <a:endParaRPr 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F0003-8290-4F05-BC21-AE5CC70B936F}" type="datetimeFigureOut">
              <a:rPr lang="es-CL" smtClean="0"/>
              <a:pPr/>
              <a:t>10-03-15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EB3CD-990C-478B-9D8A-E7009058A8F2}" type="slidenum">
              <a:rPr lang="es-CL" smtClean="0"/>
              <a:pPr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5F0003-8290-4F05-BC21-AE5CC70B936F}" type="datetimeFigureOut">
              <a:rPr lang="es-CL" smtClean="0"/>
              <a:pPr/>
              <a:t>10-03-15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EB3CD-990C-478B-9D8A-E7009058A8F2}" type="slidenum">
              <a:rPr lang="es-CL" smtClean="0"/>
              <a:pPr/>
              <a:t>‹Nr.›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5F0003-8290-4F05-BC21-AE5CC70B936F}" type="datetimeFigureOut">
              <a:rPr lang="es-CL" smtClean="0"/>
              <a:pPr/>
              <a:t>10-03-15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7FEB3CD-990C-478B-9D8A-E7009058A8F2}" type="slidenum">
              <a:rPr lang="es-CL" smtClean="0"/>
              <a:pPr/>
              <a:t>‹Nr.›</a:t>
            </a:fld>
            <a:endParaRPr 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gif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Colegio de los SSCC Providencia</a:t>
            </a:r>
            <a:br>
              <a:rPr lang="es-ES_tradnl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Sector: Historia, Geografía y C Sociales</a:t>
            </a:r>
            <a:br>
              <a:rPr lang="es-ES_tradnl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Nivel: 7°A</a:t>
            </a:r>
            <a:br>
              <a:rPr lang="es-ES_tradnl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Unidad Temática: Del Paleolítico a las primeras civilizaciones</a:t>
            </a:r>
            <a:r>
              <a:rPr lang="es-C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CL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7406640" cy="1357322"/>
          </a:xfrm>
        </p:spPr>
        <p:txBody>
          <a:bodyPr>
            <a:noAutofit/>
          </a:bodyPr>
          <a:lstStyle/>
          <a:p>
            <a:pPr algn="ctr"/>
            <a:r>
              <a:rPr lang="es-CL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 GEOGRAFIA: EL ESTUDIO DEL ESPACIO</a:t>
            </a:r>
            <a:endParaRPr lang="es-CL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https://carlosrengifo.files.wordpress.com/2010/04/recursos-natural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429000"/>
            <a:ext cx="2857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42976" y="179249"/>
            <a:ext cx="764386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Geografía  analiza el Espacio Geográfico  desde distintas categorías </a:t>
            </a:r>
          </a:p>
          <a:p>
            <a:pPr algn="just"/>
            <a:endParaRPr lang="es-CL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Lugar: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cuando quiere conocer </a:t>
            </a:r>
            <a:r>
              <a:rPr lang="es-CL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Espacio Geográfico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desde una relación más intima y personal entre el ser humano y el entorno, ya que tiene un significado emotivo  Ejemplo , una plaza, el barrio, un cerro, una playa  un río, etc. Todos generan un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lazo afectivo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y de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identidad. </a:t>
            </a:r>
          </a:p>
          <a:p>
            <a:pPr marL="342900" indent="-342900" algn="just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     Nuestro colegio es un ejemplo concreto de ello.</a:t>
            </a:r>
          </a:p>
          <a:p>
            <a:pPr marL="342900" indent="-342900" algn="just">
              <a:buAutoNum type="arabicPeriod"/>
            </a:pPr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2"/>
            </a:pP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Territorio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: se  relaciona con las relaciones de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poder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y 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administración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  que se dan entre el ser humano y el espacio .</a:t>
            </a:r>
          </a:p>
          <a:p>
            <a:pPr marL="342900" indent="-342900" algn="just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    El espacio que ocupa una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nación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 se llama territorio nacional y significa que la nación ejerce soberanía sobre  ese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Espacio Geográfico </a:t>
            </a:r>
          </a:p>
          <a:p>
            <a:pPr marL="342900" indent="-342900"/>
            <a:endParaRPr lang="es-CL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C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57290" y="714356"/>
            <a:ext cx="6858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Paisaje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: mira al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Espacio Geográfico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como si fuera una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fotografía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, está delimitado  por lo que se alcanza  a  percibir con la vista.</a:t>
            </a:r>
          </a:p>
          <a:p>
            <a:pPr marL="342900" indent="-342900" algn="just"/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4"/>
            </a:pP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Región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: presenta una distribución uniforme de uno o varios componentes que le dan una identidad y la diferencian  de otras regiones</a:t>
            </a:r>
          </a:p>
          <a:p>
            <a:pPr marL="342900" indent="-342900" algn="just">
              <a:buAutoNum type="arabicPeriod" startAt="4"/>
            </a:pPr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Medioambiente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: es el que incluye todas las relaciones posibles  y de manera conjunta entre el ser humano y la naturaleza y se fija en  los efectos y consecuencias de esta relación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836712"/>
            <a:ext cx="635798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CL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Desarrollo sustentable o sostenible </a:t>
            </a:r>
            <a:endParaRPr lang="es-CL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/>
          <a:lstStyle/>
          <a:p>
            <a:endParaRPr lang="es-CL" dirty="0" smtClean="0"/>
          </a:p>
          <a:p>
            <a:pPr algn="just"/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Proceso de mejoramiento sostenido y equitativo  de la calidad de vida de las personas,  fundado en medidas apropiadas  de conservación y protección del medio ambiente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404664"/>
            <a:ext cx="5500726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¿Cuáles son los problemas del medioambiente?</a:t>
            </a:r>
          </a:p>
          <a:p>
            <a:endParaRPr lang="es-CL" dirty="0"/>
          </a:p>
        </p:txBody>
      </p:sp>
      <p:sp>
        <p:nvSpPr>
          <p:cNvPr id="3" name="2 CuadroTexto"/>
          <p:cNvSpPr txBox="1"/>
          <p:nvPr/>
        </p:nvSpPr>
        <p:spPr>
          <a:xfrm>
            <a:off x="1187624" y="1916832"/>
            <a:ext cx="67866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-Contaminación ambiental             -Contaminación acústica</a:t>
            </a:r>
          </a:p>
          <a:p>
            <a:endParaRPr lang="es-C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-Tala de bosques                            -Perdida de la biodiversidad</a:t>
            </a:r>
          </a:p>
          <a:p>
            <a:endParaRPr lang="es-C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-Desertificación                             -Cambio climático </a:t>
            </a:r>
          </a:p>
          <a:p>
            <a:endParaRPr lang="es-C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-Contaminación de los océanos </a:t>
            </a:r>
          </a:p>
          <a:p>
            <a:endParaRPr lang="es-CL" dirty="0"/>
          </a:p>
        </p:txBody>
      </p:sp>
      <p:pic>
        <p:nvPicPr>
          <p:cNvPr id="9218" name="Picture 2" descr="PECES MUERT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48680"/>
            <a:ext cx="1214422" cy="1357322"/>
          </a:xfrm>
          <a:prstGeom prst="rect">
            <a:avLst/>
          </a:prstGeom>
          <a:noFill/>
        </p:spPr>
      </p:pic>
      <p:pic>
        <p:nvPicPr>
          <p:cNvPr id="9220" name="Picture 4" descr="CONTAMINACIÓN DEL AIRE POR INDUSTRI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500570"/>
            <a:ext cx="1571636" cy="1785950"/>
          </a:xfrm>
          <a:prstGeom prst="rect">
            <a:avLst/>
          </a:prstGeom>
          <a:noFill/>
        </p:spPr>
      </p:pic>
      <p:pic>
        <p:nvPicPr>
          <p:cNvPr id="9222" name="Picture 6" descr="https://encrypted-tbn3.gstatic.com/images?q=tbn:ANd9GcRQST3CQkzI5WpLqtulAcW243eVA5npwFAZyrQ1Yy6DcrfebKY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4500570"/>
            <a:ext cx="1619244" cy="1847851"/>
          </a:xfrm>
          <a:prstGeom prst="rect">
            <a:avLst/>
          </a:prstGeom>
          <a:noFill/>
        </p:spPr>
      </p:pic>
      <p:pic>
        <p:nvPicPr>
          <p:cNvPr id="9224" name="Picture 8" descr="http://www.deguate.com/artman/uploads/23/problemas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500570"/>
            <a:ext cx="1905000" cy="1905000"/>
          </a:xfrm>
          <a:prstGeom prst="rect">
            <a:avLst/>
          </a:prstGeom>
          <a:noFill/>
        </p:spPr>
      </p:pic>
      <p:pic>
        <p:nvPicPr>
          <p:cNvPr id="9226" name="Picture 10" descr="http://enes.unam.mx/images/posts/det/50ca20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500570"/>
            <a:ext cx="2238360" cy="1885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692696"/>
            <a:ext cx="314327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Vulnerabilidad Humana</a:t>
            </a:r>
            <a:endParaRPr lang="es-CL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44008" y="1268760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Los seres humanos estamos expuestos a las fuerzas de la naturaleza y a los problemas medioambientales.</a:t>
            </a:r>
          </a:p>
          <a:p>
            <a:pPr algn="just"/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vulnerabilidad: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es la mayor o menor capacidad de un territorio  y el grupo humano que lo habita  para hacer frente a un fenómeno de la naturaleza  de carácter catastrófico o medioambiental.</a:t>
            </a:r>
            <a:endParaRPr lang="es-C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data:image/jpeg;base64,/9j/4AAQSkZJRgABAQAAAQABAAD/2wCEAAkGBxQTEhUUExQWFhUXGB4YGBgYGSAeIRwYHBwcHxwYGRgeHCggHRolHBgeITEhJSkrLi4uGh8zODMvNygtLisBCgoKDg0OGxAQGywkHyQsLCwsLC0sLCwsLCwsLCwsLCwsLCwsLCwsLCwsLCwsLCwsLCwsLCwsLCwsLCwsLCwsLP/AABEIALsBDgMBIgACEQEDEQH/xAAcAAACAwEBAQEAAAAAAAAAAAAFBgMEBwIBAAj/xABEEAABAgUCBAQDBQYDBwQDAAABAhEAAxIhMQRBBSJRYQYTcYEykaEHQrHB0RQjUmLh8BVy0hYzQ1OSk/EkgqKjCCWy/8QAGQEAAwEBAQAAAAAAAAAAAAAAAQIDAAQF/8QAJhEAAgICAgICAgIDAAAAAAAAAAECERIhAzETQVFxImEy8AQUkf/aAAwDAQACEQMRAD8ASNZWJkxl1ELJ5go7gkNdxzdMB2gjoZqEDmmKK9+Y2u7MCzXNhbMV/EC0IWoSRygm63ckqNTANZ/wECZNasJ+f6xdLQgaTxJKAUy1Wd2brn+/pF7Ra9SksSycsLD5PeBuj0CgeZI2cQx6bRoWlmIO8KwoXeM6BawVJ5vvH9fWF2TY4Vazg+vKPW7jf8dKlcPMsluYEN2/8wD4v4aSUVypamaopuTbLddx7DMBMwo0ApYKZWQC7APSWazsAC4Nk5tFUhCbUmuwBKgU/wAxIZ3w3S+YfNZwKauSifpk1TCo8q0IUoJAY+UFWUm5YU1XcC7xzP4fq5sgUyRLmIUQohPlqXMSsAAApShAKXLJ5VOr+G5swr1y1SkrqnKWPiRRYJfAWDuHLsW6GOJ6qmTKllIpKqSXJF6i7ZcKDbEMBmGzRcQRKQtE7TCWpLOs89aFLDhZCTUCbsHdha4iLjujk3WlSEAyzakhdrpAJW5U4l0i11N8INOsw+/YxNp0CnIH79Q22RLGd8Q+yeJylKKEzAVAOQD+HX2jE/D2tHlGlUxQVMUs13ZRa2dgBf1gxK1J3DwjjbHRsEuaOsTCcIyzTcWmgMFqI6En9YK6TjCnFyD0Jse0bEw/+aI8M8dYWE8ZG49WLtFj/EU25swyihQwrV9IjOqMDBrEneOjPHWKKMRHZaXqDFdc0xCqcIrTNWBvFEkSlZOuYYz/AMYcKTM1JmqKSyUikkvuwYAPc7GG6ZxBPUQjeKOLBGqcFZICWCQDt8z6Ygci/EHH/LZS1vCKRyTBWWBAIpAyyXS+wu8Bj4emguUnOW26wZl+JlXLm25Rjo9mjwcdU4NQvupLPbO0c+XouCk8PmocpSsEKDEAjZV/76wwcM4hNp/fS1UhgZgSWv8Axjb1H0ifhmuOpUZImISopJBQxLi9wT8PePdZxZFUyQQ5BpChgs1yDcfWNVjRnKDtMm/xCUHqmoG/xDHX029oqT+L5EoomK2ulr4KjFWRoay4APclmH4t6QS0+jRLSVGUCuwcFyUvuXYjdv0hJVEr55aXzog4XqZx5Z8og/xBiD7A/SGPScHUtLnlcOkHJ6OnIT3Le8L+rnTACJKJaSr4iAE/Wkv7xV0XDJ6jyzAVFSayq7IJY5H4CDGpMtKM4R2+vYyazgRGVoDbuzf+4hvaPOHeIZunqRX5oAZI2Bu5dnO1hbMCtTKKSUqJJSWyT8idogUmFc60i0f8dS3N2FJ/ivUl3mZ2DhuwpIMMH2baszJ04qJJoTcrWrc/xKLe0Z4kr80pUEhDcinyclJ6HPyh++ywDzJ2XpT6M5hU3ZuaPH43iujDNStQnTFKJKAtWMk1F2s2/tvF/hcqbNUFU8gLF1N1w5c9mvY+kDON6giatAIPOSBZTFyMsSVEbYuGEUJfmJLPSS2TfY3DuNjcR1HmGpy9FSPjAI2eotliATZrbekQr1YTcORm4ZusCvDPAFjn81F2apLv7u4t3hqlaLYFMzIfv3OPmIRhK+nmzFB5dx6/38omk6pYBCg/pl/eLErgSk8yVJCtkpv9Rdoin+YFJ5Q5d3s3zv6+kKEiHiEae2olOUOErQA4BKQbqIL3JOzWd4A8b8b1EISa5ZmFZsUgCgCWDUlyAa1FIDYBu8MnEJaJyKCOalqiPuFgRtdi4IINnyLZXxXR+UtSJr1JPLUCykXZje5Zmw7uQxgpJmDfFuNy5iJn7wqUFHyygCgMmWmmlQKqD5YY2xk2BD8Q4iqalIpJCJeSXuFKFT5ApICm3SSGBYD5miV9xDgmygHdtkvfNn/SL8jgk2YVJSSKQxSlySGHMw+6o4N3YbXDpJAD/hDVE6dTKAZZtfDJsO1/xg6dSQPivhm3y3XaF79iRopZROJrUPMTLqId3DKsKbpHUZ5jcCfgfEEzFuoUhBTSkEqBbckkubbWvE29jphSXxtFQFy9trfW8Ef8QAIDuHy73DtneACtOgrEuXJUpbkE3FPf5tnrFkaJKqkFRqcncMpzbcdflBuIFl0wrreKKEt0qKTUzjoz+0W9FxJS5aQFVWDgZ2YnMLc1LIockhQBBze+Nw0OXhjwtKOllzZhmiZWSQkWZDgJO7EbvAT2NLo8l8WYA1OCbPk/1/SDeklzl38pTDJII63uMWjifpNJLUVJ082ss1WEqG4d/wA4+m+I9RSQCjBFw/yw31imyeRV4lqglNRsxZnz/SA+q8YykoYISuZgB7DuR0hf42FrcrWST3P0G0A5OmYFhb+8neDsSy1q/GWotZCL/wAIv/1PbtF/g6BqkibOmoSsnBSzgKYXFgLdIWdXLKlWA6YOPeNM8E6NP7CgFIcqWCzHc5ze8JyWomgk2L+o4CfMtMlLHKSEFV2FgzYuc9o70vAFFQJILvYn5D5taDes4SGJlkA9Bj3GQfn7QuccP7OgKKyVq+EAkdySRcjHS/pElv2Uaom4Lp5mlWVmWqyVOE9wMEHD/hHM/hREmXPUtSpqiK7Wu5JCR8PzaBvCeOT5lUsrNIGHPo17N694LI4moBFNSaSSPdwQRuC+8VVoXRXn8DmqQF01IIqcG6Rd3Ba/o8UJq5olCqZMlkICaCVBwhIdYdi4cH2MOMjiRRJC1EElqU9VEh2G/tB2dp/urTYu4IcNv2xDyj7FiZDIlzFkDzZlVmNZ3bJfvBjgfGDJWvzlLUJbJSE3JIUXKr3xDTxGTotOFVy0KmG6ZaRSQHsHSwxuekLqTp1KJ8goCiXpmKuX5TfDXsMv2jRW7S6DJuqb7HXwkBOmTdSSb0hCFAcgpDkn+Ithyw9bVfG3GwlFKElZJCUJH3lk9dkjr+sKqVM6xO8tILAmthmkEhLOwhglcAnKmGd5odSWQAlwE5H3g92Ox9IT7KZb0+hd41MKSqllCWUsqqkKJAKgf4EpNve7Q/fZRqETJs9SFuKEikYFyXvcm7P29yn8W8PqlSgPMXzBSVrSkhwtSQXSCx5CrJvaHL7J+D/sy5yAoLTSObBJe9m+G9rnf30sV0Mpza27swbimoSmasSQoKrXUsnmJJLgNhPoxL3gr4f4ODzhJVZ+ZrfJRa+5hf1yHnTd/wB4rH+Yw2eGNDMUAogHDAnF7cr53xaKPokNXD9DQmopQS/3lD5AjPsPfaDuilLs4U38qGDfpFjg2jDA0is2qOAOwNoYdFo0k3dXXcfpEGxkgWjh4PNzJ3wPyjjW8OKkWuR8PUWylXXtjtDejRJIyR6RwdEE4Pz/AFhbCZ3M0VmCilRZQKcFj0OA9ik4v1EJfjohE5E2lRBkgKNr7oBBcMFM+7EsY2LiXDg5dIYgknF+r94zf7QNKkBKibFRqGxHIkh2zcEP+UNF7AxR0HlqloQlS5cwKWk/D5ZTMBPxO6UmxZQLUrZRwD8qbpTKOmmBSVSwPMKKQ5B8sVAJSRdiwZQoDsIWuB6SYlNSuRKmQ6lNUxCqygqBoAHxMzWuTDHr5KwhE8FYlKUpUvzEJQEoJSociVGoDyqXJ+JQJDw7AKfiRSFTZaNOpUxIlAXSQp612WHLlmUD0UnoIk0unmS0ilRSoA3QG7FyBc+sd8KkuVKU6phJc5tYsDfmJN3+UH08RKEhEpSHQ1QWKHSCCXU9yXwBd7ROXdDpasIeFEhOvWWFyQ4N7lBZumT84s6iWEzl12da1Bzskqx7GKHA5/8A69KizLU9i5Dy3Zugb6CCupKV6gh35lJYJfBNs4vc9oRdjuiJOhqKVX7Nc2wW7Z9403wnLKAB91sd+sBPDnCwwYvZnIdxe/QX2/SHfR6ISwGJNt4YVgjxJoyopblBNyBuephX49waZLFkV96ifzEaQ0Qa2W6CMW2/pFIzaJSjZiGq4dMmYCSe6x+sQI4RPUA0p7sGUM9ruYcOO8N8tRWTc9T+pgOJpcElj/mivlfolihd1HC5oDlIBf4X5h7NBDhetoR5a5hQ55UAPU5LgFu4gsrUiqohKyc1JBH4PEHE+IS06dApHmJUVJazB3YepGOjwJSclsMY09Hmm1kpa0y16lEkYmLUoCmxLGpqcN694QNRLKlKJJLFndwznB6PDLp9YhUpU/VJQQ4NEuWLkEJAVeoKADvgi3WBGrVLqJlF0KLpByAWsX3Dt7QqikO2+z7QaVmUHc2/sdbQV8rzZ4QlPl1rCQC/K5bfpFeRqGQqWPLFgHUMm9TKAJS+eljEunSiWkKCgKSAkfFYHLkANa3t0gtUbK1S9BXX+H9TKYsFj7pQXLgOOX4hh7DaK+j4/OlzE1zJhTUK0qJwDzCk43jjVcbnhP7wkCsrrAYqekHmxakAFrNkxS0fD/Mmzp6lpRIJVMKisFSQTUxQnKiDlmg/Zl02vRY41xQTpqpiQRsP8odjjJihoVlbMCDUEh2/Vo5kpCtSlBCjKUtq6Sm1tiPi7XyMxUUujVzJaFclRSKr4JAJAYEiDGVGxydexq4pwqjTIkLUlTznmKQqpv3ay1WLeWkH3hj4drQqSyylKqeQE3UBkgZxtneEnS6malSnUFJBPJdKX6sLY+7iKs4zJqiozFhJuec56BLMIXJPSLf6/JHeI08S4tLXJmJTMSskMBm7m5HQWMN/2dSlJnTgf4B//avyaMvkaMmkISC4tzC59yI1XwDq0rnzgDzCWkkWsCpQBsTlj8oSSZLjiopmDzUjzJo2qUpgyXYmok4Zwzl/hV7M/hUqmkIUyLvSkMAGYFm5Q1gH+8fUrWt0lKiqpzMWsKAY2qIShIyCzX7G5u7r4FkIlrWpnKcl3uq+T6tbPzh30YehLAUmWgWCdzcH9YZeHyBS2ALep3hQ4ZNKlVY5yT9W/vtDRwqYTb5RFjhqWm2Y5nyQoR3LVEcnTJQVKDuq5v6/r+HSFCC9UOUpOzNGRfaLpzNVQhwQspJJYEUXZ7fFLPzSNxGvcSmhz2BjNNVwtc2cBStSLnlYVkXAJVypRUgZu3XIaIGLHhTW6hM2bMllc2lSUgLVQU1KNqly1hICC5DYCmZrw/aNxRap4ARQ0tkIpCaTcFgGNxe+CTF7i8j9jlCSkOua3mVKBAZ1M4sUgKYqGySxAhV1WpyoqK5hLudgDY59m7RRK3Ype8LSVCWQEqUqsvQS55UFixAYZu9zBGdp5U3UIK0IVMmhiymIKReplZLMOgTbsG4MApBQCAoqKmJAsQGIezm/b5xf1stMsyyZqhMlkuHQ10i7jORv+kSl/JlE/wAaL3D0KTq0zCkJQldJNTlISlSQFP1YH5NBLRLSrVTloL1l72ZzYNnY2N7wv6LiQetUrzblRdL3cCv1vjZ4JeHNVyqcqNU177EG/uSWCXuQcmFpjWqNi8IMZYZnYEnZzkgNZy8MqRCP9nWtFKhglTJ6MCWb2GIeYZCM+MDONaxUuWohL26wTMZ/4hnLMxQTUkGxCiz+qScd4ZdiSdC1xTi82YpVS1MT8JwIFqnkb/hBX/B5qsUgdVKH06+0VZvBzvMSLtv8xbHeLKiRQXrD/wCIozpImk1VDopJuCGOHv0xvFnXcNXLLHbuPyMUmA+IZ3cv+kaX6Mns4mkJeWSpSWJDsTUXdTWFQx8ok/Ypf+6JpUVDnUHWlKiFXRWzhJY22fMc6mahUsoUTzAJAGQQ1JHyve94H62ZKUoCUFAsygS4Kh/CS5vlj+bCbjfstHkrVXoNfs2n85QVNfmGGAl0uxC1qNQL4HWOdbOlSFrRLVK1CFAEKVKBAPMCBzKBsd33gCHZgH7COtVNUpVSgkE5pA6drfm7vd4ZOnYnoJq1ZIoClhNrCwZOHAN2A3fEC1cWnIUSHbLHG7DvaIv8QZKgzOG+Ef3gn5xPp9MukVSlsogB0kVAv8LhiLA22hQk58QLpQU0ghTFAFkm6hMSl7GzOLhu8eaTUgInqWUiaVoU5ABJBUVZH8weDHhXhyRqEzUUqoUTyKJZ0kMKSUm56uII+LvDytROT+8CSUhKRfIqJBcBrDf8YV9lISqLRc4X4ZaSmZqagtYcIChjapk+mMY9E/i09EmYqXKdaXYkNYv8KSTzEf0zBDWcP1Gm0ykSpstdgViWolSEkXWlTAC2SLgGrZwmFICQkTAlrcpBf2SSIKVdBXPNKkw3puLeXSzmkFmsctu8aZ9iy65k6Z/FKlntlRAfs/1jIeGLDU/GkqpuGbleq/o23rGqfYVPJnalOwly2b4WJVjof6Rm37EVGXcRVTPoAL1KVZrqJIe4YsMODcd4fPCsywqUmsitgS4SlNCcvygCp93feEni3D2nrCVGnzLuSXWVczAdCQM4AOSQGvQyfJACPiRLqWBfkKkAgm5NLlV9j0Dh30KN3BWqWl2pwxsd3vk5f6wz6Ccyx/CoN+n0hO0CyJxoApUA5ydkpL7pqf6ncsw8P1aJgUmrBLEdrOHu2/vE2OMkqaSeXPeJaJhYWD7u8LiZ8xCs+hEeTNapdyrAtfBfpC0El4uo1FNlbM+X/KItfrZWn05IAKi27usjFrC5gPxniKENLSRV8RIITV/K+fVh2hL4t4jlqYlTlJccri73pcE+/wAsAso2CwF4hlzAVLmKcKFiSpj/ACgm6sD/AMPArSOUtLSStTUlRCXsQWD3Pv8AeAu8Xl66oAAupTD4bi1t7DsMdwIM8P02oY+bQpBSQxSAw+J1Lpsbbl2pZsinQpW03hpUwS1JIXSE/E0sBarhNKmLgzAAGYn1YR8Y4KlBJ/aFpVRUUoVYMkHB3Iv794mXxlUuUolTIr5abB0EKSUlLksW3IyIF8Q4udSkpJVzJbGEhvkMbteIS7ZaK0HuF6FUsIANgms8pstgHsQ7u7/SPOBSyqXMUKlEzSoq2BRSGqBsWTyh7tASbNmKV5ZWsrcJZalXUWsSbDMMnCeHeVKSJnxpUtwCFB1KJuzvewIt1hV+wsbvB+uAmhKlPuXJyzgfMgv3jUEKBAIwYxTQ6konF90pUSS5uDe/+UH5Rqnh7VhUpN3szntbb0hkxGgzFTiJ5S6KwRhn+faLQMfPDCMx/jWp5zyGXsQ4p9AEgHve8B9TqipsexI+h3jV/FPBBPANIJfsCc2chm94zLjfBJkgmpFI2Dj8OvpFYsg7QGm6hQN1LPqu/wBIoqKlTEpBDEgcxcgY9etm2g7pNElbVD3Z/mX6Qn+M9WlE+mWDRSA3dr72cwWwwSb2E58kStVRUSEEoUoB+UpN2L4NrH+lTX6aVLV+6UkVcyVgG4J+I3JTcWc+weB2h4wsBXlKUCoEKTk03djsCCSSGJ+UXdPKmzkoTMWlKBdKCLpq3UwJG3xdoEZ4lGky5OWKEq+Kx+FssL0pFhfd37YjtGhdP7xdNnYpLsQ4s17DLt9YFauT+z1pD1P8QvZrB08pvkvHZ4mpU8OXYDJPxb/j+ML2boPcPlCUo0z6CU8xMpKyU2smtwjJsATi5xFKdxUHlM6ZMYtcJDAD4AKAn/4mBsvW00pBNiBfoXFhswcYgQrVu5z0L9cW/L1gKwheeNNUKZICbDm5j3uT/SLqeLrC60kqASU2dTEsBSTk426sGcQASlKzzqUzYS2e7wQla6WggoQvlHViosPiUBj0F394LAg/LnT5RVOCT5ijzJYqJ7sActju1sQAVwx1rUmWpKXuil6CbhIYvvghxgxHN1ZUtLlnc2WUgguzEKAPTEFeD8WmrCkLKVBJBAISskJep1NsCL9HfuLY1Ir8L4PVLW0/yi9klJ52a9Q5wA4wkxpn2K8MXJnampSVJKEBKkOx5lOxIB7XAPZmfMuJ8SSDLUEsq9YwLGwTckN1zf1jRvsP1ZXP1T1E+Wggq6FS7OwJuHcvmBZtCj4x4TLB81IKUBR8xLBzc84NRcEOwYbkOwB78MFadSEzZfKsUCpiASlLh9uQJtgO0MHFNCidUmYQWcVfeCXyHFwKi47kblx8/hqqAkKTUAkoVZ0lIDB2Ngxbc1KDOXh09UANadCUlndBPlpLXBBPKroHwGY46RIiSUTAS75Kg7Oou5S/8SS/0ZoH8E4oub+7mJoUp0kWYEMwvl2UyhsO7QYVqUqZMwFJKqQoXZRHUbEP6b7srCXpOqNkkcxAboe/R+28CuKVlVnSSxqAsxyCdj9bReGqQyXAvgFmNiaQbg9LHIPQx0nXS5lRBAKfiBuQ4qZurE/1gBFHiOlmgBRSVk2qIJZI3CRdrb+rQlT9KPMUFKCXqIKrAscByHN8f2NPncVQAVmbKCBnm+8Tk1AEAlxYQP1UnSTKlKUlRUHFCwZYt8Ichg9wLG11MwDp0LQtaBCEcqJku4+MnnLG7BIIIskvUWt0sxaLUSJiXUtMwPzkqC6bHmUoMckkbB3wQ8ErVApTKnLlhLlKZoFJLurIU1bl83DnYCLnF/EslHKqRzpNKClNyvYJQAAXJBpBuD6GAwi54w1ATMl0E00Ol/UAEHcMkjpynF4SUagpIEvB5VO3w7jHaGLxTqVrmIE2aJqzKTMrCW5VVMKSAUkOQ1mtm5IXyU25rnAbr7xJumUvSoJStWFVTJill9ycnqTl4cOE6cJ06juST6hLj8oTzw5RSASkCoG24f8AOHiUsJloT/KAfXeJ0OnoocQ1afNSsgklNJf+UlQbtQrdtw0Mfg/jqkpXLxSykB7lAssBrvgt/MISZmZoIUpUseZLa/wM7jJcEj3+XUvUlCkz5BJLBQBs4Iuk/wCZJI9WO0MwI33hfE5awGW9QcH+uPaCah0/sRjPD/EKEKdM+WiUUpmBKwolOwZIuTfYuPxM6r7VESwUoR5xHU0Da7372z+bRdiONGmVj8oHcV4JI1DlaEqUzBV7dMEFoQ+AfadUf/UyUof+AlwP8qvi9QYfdDxGTqB+7mA9gWI9RmGsRpmacS8OaiWCkgqpvyGpn/lBcP6bRmPjLh65c8+bLmJSQOcpIAPqRf0j9Nr0A2t6frtGJ/apqFSdeopVMBoQlxMULtgh2NutoOROMdi1wzk04lpSCQfMmEDNizqyAkWbD1RGvUFKq1F1JLMN3BL92b6xzw/iKw9YQtgEgqQCWFgmqym94p67VpSslUqxwpJUGO4Fy/8A4gJlKL2o1JBKSHQt23bHXtb3gYiWhJC6mDm18h92sB7+sXaZflylqKwFKISLFwE3Ueg5kswJucZipxDhc0gqRLJlg8qkh0sepxVjLQUZg7zi7g3Bd+/WPAGB+sTI0auVmLs7kMnupTsB+kdzRLQBcrIyrCbfdSCKlDPMafTeGBRAAQ2bh/Y7/l7R9OCSA7v3ho4FwqRrJJZ0TUWISWtsoBt3vYxBrfC0yWkkoVMTkFPModiGY+w/SBZsRanTDYNgABxsMesWhxJYliUhKUgl1lPxTD3L/CLMkFnD5MTL0yVXF72YMwGxGSflHR060pLJADhy1/nkG8ExDqZqVGpXKXs4bJDgen5xrv2DFHnaoIP/AA0P/wBSrm7fKMkXJmCkuKibM7+/4Rqf/wCPo/f6v+Ly5YUC+QpQ9vSAwo61C1yV1eXUip0noFOSLDobD1Yki82qQjlNVKFB0u6WO6T0IN3OC8XZ2vlUkIKFB6lJUEpYkkukOygSLkYJe2YpaPWomGlRASS7EVPfDW2Ge18mHwl8CZxIp3C5gpUgOpA3Z1EZKgBktkbnuGJ6XUVyxLmDPUYxgi7s+OlmsBJJUlKAEKq6Fv8Adg7K5mPoWawLRYOkE4ZCWZQZLO9y4e1xvcwMGbOIvca137OoiYAETLial1EYJUUWBORWHVzIcNEEoz0kKQ04KLFVIdIDOHS5IuzKDukhxmGtPCakEVPYuKerghnuCDcGxy0eaXw+oEqCkklLKN+Y2uXVcsn4sl2g4MHkj8inP1enWAVuggCtChTWGKHUSU0slw9t+lw0ySkArlTEUh0pQqlypRDByQinmxYv1cQ6cW4X5Uy5qxgMWuACQvF3vkt0hd1PCklggJADuFSkLBBNwcF9iXu8FQYfJEUvLC5yRPYUqdVAQxyQLmlY5Tli5YtdQdhJNCBRJ8xiJM5QLBmUg0hPQvylRSBlUA0+FkzlFClJpTsE0s4PwkrLDBIwaRaCGn4JJkopSsXVWoUlwpgHTzgAADG1V3DCM4M3kiJ3HxNkzh5x8xa5YWpibEqULqcueU3cggiIdCtYBcSj08wBR2sOcH2hzkcK/aJyp0yeSrywgHy02AJxzC9ycRPqvBqFgNqCAEsP3ee/xxOXHK+hlyRrsVJeueUQuYkFRpQlKAKhZ9yzBUMknUhKEqU6kpFRO5Df0ghoPAdCaBqHGS8oORaw57Y+sFf9mUhwqbUGxRZjseaEfFKx1zRoUeLSkzAialIpWxDgcqhcehj7U84qL1DlWD1HbY2+kHtXwhATQFkDZhhsEXsXikjhxKirzKyv4mQA6uwCrH8bnJg+KddA80PkXdRwvzUKCFKTMSa6X5V9wDcEtdjmFtc1SahUEtmwv2fr/SGXxHqjpUpWm5rp6WYnu4tCrxLxD5ixMRLEtY3Cnv1amAk1phyT2ifS6ia9KZanDG9gGwTYBoY+Fz5qLlQ7Bn/pk/QQtTvFS1kFaHLMWUwPcBuUta0Rf7RH+D/5f0gUGzSpfjnVuAZiqbW9O+R84C+JOJ+cvzJhUSoJChVUKU4JB2v62eFL/aU/8sf9X9Ikl8VClVFCgdmY/UkevtC1QA5p9OlbFKU3AIcnHUXZiPqI71PDJpqSpBBLrQQXDHHK3fAB2gQjWAD/AIrsyaTSEhwVBgpiDcMevWJ9B4jTLSAtM1wSXsXdtiq2PeMvsLQySPDYYFaVKpwVkJHRwBckAO1otywpEqgEJlJvSAcnf1c+5N3vAhHjyUE0mXOOLMn/AFxV1Pi6UsEUz0vgpSkHo/x9Pw7xTQpY1suZNFSXCAGD/owDktgNa3fnh/hB1AzSTkqALZ7jf3gfpvFqUL5hNWgORyJBB2fmILfnBOR9oMgWUiaf/am3pzw1oFFuf4eXKPnaVakzEFwCbKSMg+o6wUk+Ia0jloWbKBDX3Yj4Se4yetoFj7R9IBaXPdm+FGP+uAHE/FciYorSJz5AKUtV1LL6QGFDhrNJLmyyoCmYLBRSz4sxzhrws6/zUpZCBhret7HtvHMjx1KKaVy1hgAkJANv5iVD17RAvxhJJemY/wDlT+FUBaC6ZS/aZimdPlpSQKrMC/xdz+kab/8Aj4p52rJUVKoQ5JP8SmaMr1PHJRLpSsE5BAY+oqg/4J+0gcOVMVL0/mGaAFJK6QG3FlHs0GwDDN06JiwFKUkhNypQUch6U2Je5Zhnu8S8H0YUqklRS5psclrFKbsBfmPTEU/DyQr9yJikoN7MCewuzPuxZhnEOEvRypabPSS4qNSnuDUfQPb+LPW7m1ohjZc0umShIFrXAuLNsNmvYAfWLHDddLWClJBKcgQC4/rQzU3GKr7Eb74+XaPOAanAywdR7PYDsR6YhL1Y2Ox74WtKi2DFri2ipkGnKS5IDlv07QD4ZqQlQI3xDpKukP0gZ0Dx2ZRxB1KKRzHt6ZL/AKwLmoKVc6nUoC3Qb/iIf/GuimMJqQmhACcXAJD7Y+fpmE1UlJBmO4ILgZZ+vsLdoMuViqFAjTp55hAskgZ6O/vFjVLJlqJSCyVM4w4NwQbXL+0UOETQUTwHJKyQ1zi1m65i7xRYl6M5ClsDbez/AIEe8M57oFFHw5qpaRMrSSSwSQRYjsSAQXv6CCiOIoINyC4DfJ+0LnBy6TdnWzt2EWdXpFhaEAOSoAAXJ3Zh2LtDOX5ArQ5S5wCwHLG3TMX+JSxL+FYUml39doXZPEJSEmWtDzQ4VU4KSDgJfb3uT6RNO1ClSrlgwAv1ZvXO0RjyNuhnCkUNUskG2EP89/76xVkzCnf+zf8AOJuJTQCsA5ITl8bwM/a2cHuxi96ESAHj5VUtAH8f5KhKGnMaFqdIJ9jgF/y/OPdP4Tl2JUR6COPn5KnR28PFcbM//Y1dI7ToTvGor0ElIpoBAG/5wMPCJOw3iHlZbwiTK4Y5gnJ0bCGbUcOQE8toB600kpVC5tjLjSKkxQD3jxHM1gY4UAYl07uAI1mLcvh4mEBoZdP4LFIw5DwO0OnWpQCQXjUOG6dpSQvLQ0dgloUpXgdATzJDnH6wN132fhY/dsD0jSRpAzuSdhFfTKUF/C8GhcjFOIeDpsqp0lwWZoA6nhq0/dIj9J67SeYHUkFsWgWvwuiYg1ITfrGykmCos/OipZEc0npG3a7wZpkgEpJ+gaBKvCsipwl4byv4MuK+mZajSqO0W5XBph+6flGlf4VLll6BEl9kfSEfKxvCgJppxDLSFOWNNCk2O4pLMWEEZurmlA/eL/yJCHCrYDO7tjF4E+QgAMWYYBe/o0XdFqKTak9rg+pO56N0j0ZI4ov4Ck2TNW5LEG6gpXpkEggORe2btF3R68ywf3agks1KsDLC34vAWdqqklKlICXqZiXPYHlt7R1p+KDYkJGBTb5AN7RCUbLxk1/bHrRcaoCVeUovYhxbZ77Qd/23QhVKkknoCBsNs5LRl87xEpqXWsfypAt3xFOutYUEBGHY3Ob4f2DX3iUeFReVsd8mSqjReP8AjVM6UpFKkpUwyBi7uxLY2EJ0/UclKVDDZb5vi8czpaaAAov88Zvt7mBs4lPKRbNvxisWico/o50EuYkkDNR3AuwcXP8A5iTxBqZplywpLC7GoGwtgYzHMif09LFvqzR5rVhSmDsLC4PrcDrFFJZWybhoh4WFBAIByT8umxZoOSOPhIVykqINS+iGYpDCzge8CJGoNAQ9g7fN7fOPZmoUZakgukC4JAtYBuudoHJFT7NFY7OfPBJKU2zcv9TeCkvihVIQHcIIZ72cnPR9oXZiskEN7/hHenWsgpv1Df3YQWtIHZdna1yd+YmPJpFI6xXk6NRymnIfGQbscxcmyg3w0AWcl3fuB1EO5oVQYKVqfLRWo2UaWe73I+giWTxxIA5ngL4nQpCEgi1ViC4NjC8mZHJywylZ08XI4xofNVxcN6xTlcTGL+0Ko1JixJ1ER8ZTzMeNHr0Es4PrAbxCg1vy33AaBKJ5gtpFCagpJDi6e/aFxodTvQFqLwX4RdQisdIXaDnANC60jvBCh94LLRKliZMA6CGmVqZK02UIQ/F2sCaJCfuCo+pFh8vxinpNaQBeLRiiTTezWNFo0G9TiL+ilSCpgyjf6Rmuj1y2dywPXJ2hs8Lmy5h+4lx6mwh1AlK0H+LT0SxakFrPCbxTxEWDBAYvdiX7dIm4pxCsMSx6nD9O3riE/iSy5fMLKIYOy3ruPqmBiXi3wzQppClzUofazt0J6wmame28D9VrT1iLR0ehw41xCQlVSVuQbht+34wtz+P35Aw6ncwAnal94g86BgZzoNqpFiQ4FrHHybaOJGrS5dII6t+PQwS1fH5ak/u0pURa6gk+gLQuT+Jmr4U9RdT2P8xp+kenkedixs4amXM5WLHbv1grp/AhBrE0BBOFW+XWFTg/ixdKUgpQRvSMu+N/lF3is4akETpi1KDEEkWHYN3xEpX6KR0EOM+RJ5EUrWMU8316wPlyCo1mXS17Z9yP7xFeToUpP7mapViSVEAj/MDcfIbdYkGoK05BS4Lg7gv8Qu7veOaUmdEYoJftDC4Y2s2O71ENFXUTkqByoWte3dvXfa8C5mpU71EDcKz2ufSOf8RIcJDqyUgtZ8jr6b7ROmUtezzWujYtsf7t/eIrS9UoY36gGLk3UVBqbHYgfUflFebw85S4fFvkx/WHjzLqRpcL7ieGcc7HcYjtWqF3L2/MRXSlSTdr/wAL79R3EVNYWQSCA4LX+nyjoU0c7gy9p9QCCTh2EWtLxBcsmks4Ys4t3Iz7wqyJxISHNz+f9IvmbSGKlB9nhmxVGhiTxNTgulhtl/fIzBzS+IwUUzZTucpAuP5rg4ttGfyljq1/7EWpetKXdR9Tf67ROUEyik0EftA1sqZIQJaKSJlyTfCnDdHMIIMGeO6ipIuTd3Pp6mAsBKhZO2SJXEqZkVxHQMZoBcRqIsS9U0DXjoKhKDY8aNQnJC98K9RvDF4elNMT6iFjwjNBlKG4V+IH6Q2cLWyh6iJ1TOpO4gzxnqT+2Th0IHySIraCc5AGekfeNkU62a4PMQoeigC47X+kVOHcpB3isSKY5aNVgCoMOl3PW35mHnwlMqKkiwKCGy57mM64YcRofAB5enmzt2oT6nP0i3onydi7xhbEiF/V6sLDGy9u/r377wT4zqKnO+/6wn8RmxObGgqRU1s1v7/OBk+dHWondYpTpkTC2cKnCIlT4gnTIhCoNCNlzTJUSbKNX3b817f2Y9dYcTR8NilVlgjZs5HaLsibVcKUPvMo579PeLermzFBMucoLClclY5kl2asM9jcK+Yi2TNiC5M4s7HqwGL+sWJPElgFuYpN73pJx7du0ea6XSSkFwLjoLObkbGzRBp9CpSklmfFzdxkd74z06RlP2BxGmuRNQK0/vsAks/S4vFKZKpSaEs1lmqoN0D36HO/tFLVUpABVcCsEPi1sbXyPcRCueUKExyQXDnChvffGxcMATCP8hlo6TNWFqT3e5dvcZ9sxY1enXyqbmUMJBLgC+2R0/sdr0aCApKrTASlRZh7gCk43HoYrImKkKHmqJpawDvcEFKmb6m8Tk5dovxqD1L/AKQaNc4vQVFw5Dly38XW5GYL6PxDMKPJSVoChQSEgvs5NL4ySTaL2i12nSldQISXrY3wWq2IKmD1Zbu4E6lBmESQtg7VKSkvzMXJAu432sLxz35G1KPXs6XHxRTjK79DXw7hklaHkzVlSUirzGardvYXILCBWo4NMWkrTQQ93vzXIAZPK7sHz1iOdxf9kmLQhpkspCFAKAIIJ3DjmDFwLBTG4YC9FxoFkXQAr4XUUnpypUljjmTSfoBGHHzK5J2vReUuCX4tUwYEqTMNQN3b36fOLJNIO9/7zDGUDUB5Sgg0lwXCT0pf4XdiHPtC7Mk0KVLmFmJDDL7g/wB9I7IcuX2cPJwPj+vkhVNJIZLWsYlWpYHyZrxwJqQHAtt/fWJ5aq07Zt6+3pFM2iWII1S9nPvFWL3EUb92/t7/AEijDkn2fR6I8j6MA6j145ePngUYaPB05lLGxAL9wf6w66Wbe0ZdotbMQDQpnzYY9TiCOn8TahAACwKRlQBKiTvbaEcG2VhyJKh8+0Qgp0y25jLKSeyVFvxPyhd0U0WgVxTxVP1Al+aE0ocClLWLEh3u35xb0swQyiJlsc+FTBbeNIkq/wD16qv4+VuoF/pGYcCLkRoviyeJciRKTbkCvUnv1ihp7YhcW1LEwq63UQS4xq3Jhb1c6JS2FuitNnfifxirNmPHkyc+YrrXGSEb2eTFxyFRGVR8DBoVh3ThICVlViybupgMEM3T8bWgxqtYiYhwUEFna3qGJsR+bw1DwVov+T/9kz/XHSPB+j/5R/7kz/XGaZRNGYa5RBISSBYhwzPj5iPuHSXU6pgl9849ASL4IFjeNUX4M0TD9zt/zF9/5+0cSfB+jFhKO3/Emf64JhBkICFKKilQUDkg3xUFAYt75aPtNrShIllNSXLgiq5+62Pw6dxo58J6RinyiwDAVr7/AM31jjVeFNISCZRdh99Y27Kz3gUaxJ0hdk1eW1wGpdRsQpJJIBKTctHPEJqFWmJSpH3Sm3swu937xoPC/CmkUs1SXyp6lO4DWNTgdsY6REvwjpOceUf+5M69a4Vd0PJKrXRn6Dp2JE5YDMkLS7LHUGxHrtbtBTW6eRMTKMyYg0kuZRZy4aqxcEnIdnNgwhlPhPSEEGVY/wA6+380S6PwjpAQ0o/9xZ/FcLyceW7qh+Llx1VozzR6cSphXLQVlzSUOKbsCH3yCCCCDY3cScQ09SkrSPLmUirlZinBQXcFgH+eTGno8O6cBghQADf7xfQfzd4rTvDWmLvLJ2+Nf+rtE8ZN2XXJFRx9GbSNWsJWJtLqJaYLEE5FA5VIILkEMfW8caiVd2CtnAs7bMMWfaNE/wBlNI3+6P8A1r/1RaneGNLjyrB2ZaxsR/FDYU9Cvktb2Y7q5ZI5cY6fMExXQooKWVdvYe8bNJ8KaT/ldb1rfHWp4HzPBeic/uf/ALJn+uKx+Gc8qW0ZXxCYFJSQBm/qcmKEPfj7gGn08hCpKKSZlJ5lG1KjhSiNoQ4ZKhJO3Z7H0eR9BFPY+jyPoxixIKGNRU+1IGe5O3pEYmn5/li0Rx6IxiQzHuSX2i3J4mUgCkWijH0YwyaHxcqW7Sw7Wvv3HSCPHPtL1WplSUFKEqlpKVKA+IPy5wwtmEqPowbCquPzFPWAX9mgcrUKOVGI4+jAO1TiekcEx9H0Yx5H0ex9G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196" name="AutoShape 4" descr="data:image/jpeg;base64,/9j/4AAQSkZJRgABAQAAAQABAAD/2wCEAAkGBxQTEhUUExQWFhUXGB4YGBgYGSAeIRwYHBwcHxwYGRgeHCggHRolHBgeITEhJSkrLi4uGh8zODMvNygtLisBCgoKDg0OGxAQGywkHyQsLCwsLC0sLCwsLCwsLCwsLCwsLCwsLCwsLCwsLCwsLCwsLCwsLCwsLCwsLCwsLCwsLP/AABEIALsBDgMBIgACEQEDEQH/xAAcAAACAwEBAQEAAAAAAAAAAAAFBgMEBwIBAAj/xABEEAABAgUCBAQDBQYDBwQDAAABAhEAAxIhMQRBBSJRYQYTcYEykaEHQrHB0RQjUmLh8BVy0hYzQ1OSk/EkgqKjCCWy/8QAGQEAAwEBAQAAAAAAAAAAAAAAAQIDAAQF/8QAJhEAAgICAgICAgIDAAAAAAAAAAECERIhAzETQVFxImEy8AQUkf/aAAwDAQACEQMRAD8ASNZWJkxl1ELJ5go7gkNdxzdMB2gjoZqEDmmKK9+Y2u7MCzXNhbMV/EC0IWoSRygm63ckqNTANZ/wECZNasJ+f6xdLQgaTxJKAUy1Wd2brn+/pF7Ra9SksSycsLD5PeBuj0CgeZI2cQx6bRoWlmIO8KwoXeM6BawVJ5vvH9fWF2TY4Vazg+vKPW7jf8dKlcPMsluYEN2/8wD4v4aSUVypamaopuTbLddx7DMBMwo0ApYKZWQC7APSWazsAC4Nk5tFUhCbUmuwBKgU/wAxIZ3w3S+YfNZwKauSifpk1TCo8q0IUoJAY+UFWUm5YU1XcC7xzP4fq5sgUyRLmIUQohPlqXMSsAAApShAKXLJ5VOr+G5swr1y1SkrqnKWPiRRYJfAWDuHLsW6GOJ6qmTKllIpKqSXJF6i7ZcKDbEMBmGzRcQRKQtE7TCWpLOs89aFLDhZCTUCbsHdha4iLjujk3WlSEAyzakhdrpAJW5U4l0i11N8INOsw+/YxNp0CnIH79Q22RLGd8Q+yeJylKKEzAVAOQD+HX2jE/D2tHlGlUxQVMUs13ZRa2dgBf1gxK1J3DwjjbHRsEuaOsTCcIyzTcWmgMFqI6En9YK6TjCnFyD0Jse0bEw/+aI8M8dYWE8ZG49WLtFj/EU25swyihQwrV9IjOqMDBrEneOjPHWKKMRHZaXqDFdc0xCqcIrTNWBvFEkSlZOuYYz/AMYcKTM1JmqKSyUikkvuwYAPc7GG6ZxBPUQjeKOLBGqcFZICWCQDt8z6Ygci/EHH/LZS1vCKRyTBWWBAIpAyyXS+wu8Bj4emguUnOW26wZl+JlXLm25Rjo9mjwcdU4NQvupLPbO0c+XouCk8PmocpSsEKDEAjZV/76wwcM4hNp/fS1UhgZgSWv8Axjb1H0ifhmuOpUZImISopJBQxLi9wT8PePdZxZFUyQQ5BpChgs1yDcfWNVjRnKDtMm/xCUHqmoG/xDHX029oqT+L5EoomK2ulr4KjFWRoay4APclmH4t6QS0+jRLSVGUCuwcFyUvuXYjdv0hJVEr55aXzog4XqZx5Z8og/xBiD7A/SGPScHUtLnlcOkHJ6OnIT3Le8L+rnTACJKJaSr4iAE/Wkv7xV0XDJ6jyzAVFSayq7IJY5H4CDGpMtKM4R2+vYyazgRGVoDbuzf+4hvaPOHeIZunqRX5oAZI2Bu5dnO1hbMCtTKKSUqJJSWyT8idogUmFc60i0f8dS3N2FJ/ivUl3mZ2DhuwpIMMH2baszJ04qJJoTcrWrc/xKLe0Z4kr80pUEhDcinyclJ6HPyh++ywDzJ2XpT6M5hU3ZuaPH43iujDNStQnTFKJKAtWMk1F2s2/tvF/hcqbNUFU8gLF1N1w5c9mvY+kDON6giatAIPOSBZTFyMsSVEbYuGEUJfmJLPSS2TfY3DuNjcR1HmGpy9FSPjAI2eotliATZrbekQr1YTcORm4ZusCvDPAFjn81F2apLv7u4t3hqlaLYFMzIfv3OPmIRhK+nmzFB5dx6/38omk6pYBCg/pl/eLErgSk8yVJCtkpv9Rdoin+YFJ5Q5d3s3zv6+kKEiHiEae2olOUOErQA4BKQbqIL3JOzWd4A8b8b1EISa5ZmFZsUgCgCWDUlyAa1FIDYBu8MnEJaJyKCOalqiPuFgRtdi4IINnyLZXxXR+UtSJr1JPLUCykXZje5Zmw7uQxgpJmDfFuNy5iJn7wqUFHyygCgMmWmmlQKqD5YY2xk2BD8Q4iqalIpJCJeSXuFKFT5ApICm3SSGBYD5miV9xDgmygHdtkvfNn/SL8jgk2YVJSSKQxSlySGHMw+6o4N3YbXDpJAD/hDVE6dTKAZZtfDJsO1/xg6dSQPivhm3y3XaF79iRopZROJrUPMTLqId3DKsKbpHUZ5jcCfgfEEzFuoUhBTSkEqBbckkubbWvE29jphSXxtFQFy9trfW8Ef8QAIDuHy73DtneACtOgrEuXJUpbkE3FPf5tnrFkaJKqkFRqcncMpzbcdflBuIFl0wrreKKEt0qKTUzjoz+0W9FxJS5aQFVWDgZ2YnMLc1LIockhQBBze+Nw0OXhjwtKOllzZhmiZWSQkWZDgJO7EbvAT2NLo8l8WYA1OCbPk/1/SDeklzl38pTDJII63uMWjifpNJLUVJ082ss1WEqG4d/wA4+m+I9RSQCjBFw/yw31imyeRV4lqglNRsxZnz/SA+q8YykoYISuZgB7DuR0hf42FrcrWST3P0G0A5OmYFhb+8neDsSy1q/GWotZCL/wAIv/1PbtF/g6BqkibOmoSsnBSzgKYXFgLdIWdXLKlWA6YOPeNM8E6NP7CgFIcqWCzHc5ze8JyWomgk2L+o4CfMtMlLHKSEFV2FgzYuc9o70vAFFQJILvYn5D5taDes4SGJlkA9Bj3GQfn7QuccP7OgKKyVq+EAkdySRcjHS/pElv2Uaom4Lp5mlWVmWqyVOE9wMEHD/hHM/hREmXPUtSpqiK7Wu5JCR8PzaBvCeOT5lUsrNIGHPo17N694LI4moBFNSaSSPdwQRuC+8VVoXRXn8DmqQF01IIqcG6Rd3Ba/o8UJq5olCqZMlkICaCVBwhIdYdi4cH2MOMjiRRJC1EElqU9VEh2G/tB2dp/urTYu4IcNv2xDyj7FiZDIlzFkDzZlVmNZ3bJfvBjgfGDJWvzlLUJbJSE3JIUXKr3xDTxGTotOFVy0KmG6ZaRSQHsHSwxuekLqTp1KJ8goCiXpmKuX5TfDXsMv2jRW7S6DJuqb7HXwkBOmTdSSb0hCFAcgpDkn+Ithyw9bVfG3GwlFKElZJCUJH3lk9dkjr+sKqVM6xO8tILAmthmkEhLOwhglcAnKmGd5odSWQAlwE5H3g92Ox9IT7KZb0+hd41MKSqllCWUsqqkKJAKgf4EpNve7Q/fZRqETJs9SFuKEikYFyXvcm7P29yn8W8PqlSgPMXzBSVrSkhwtSQXSCx5CrJvaHL7J+D/sy5yAoLTSObBJe9m+G9rnf30sV0Mpza27swbimoSmasSQoKrXUsnmJJLgNhPoxL3gr4f4ODzhJVZ+ZrfJRa+5hf1yHnTd/wB4rH+Yw2eGNDMUAogHDAnF7cr53xaKPokNXD9DQmopQS/3lD5AjPsPfaDuilLs4U38qGDfpFjg2jDA0is2qOAOwNoYdFo0k3dXXcfpEGxkgWjh4PNzJ3wPyjjW8OKkWuR8PUWylXXtjtDejRJIyR6RwdEE4Pz/AFhbCZ3M0VmCilRZQKcFj0OA9ik4v1EJfjohE5E2lRBkgKNr7oBBcMFM+7EsY2LiXDg5dIYgknF+r94zf7QNKkBKibFRqGxHIkh2zcEP+UNF7AxR0HlqloQlS5cwKWk/D5ZTMBPxO6UmxZQLUrZRwD8qbpTKOmmBSVSwPMKKQ5B8sVAJSRdiwZQoDsIWuB6SYlNSuRKmQ6lNUxCqygqBoAHxMzWuTDHr5KwhE8FYlKUpUvzEJQEoJSociVGoDyqXJ+JQJDw7AKfiRSFTZaNOpUxIlAXSQp612WHLlmUD0UnoIk0unmS0ilRSoA3QG7FyBc+sd8KkuVKU6phJc5tYsDfmJN3+UH08RKEhEpSHQ1QWKHSCCXU9yXwBd7ROXdDpasIeFEhOvWWFyQ4N7lBZumT84s6iWEzl12da1Bzskqx7GKHA5/8A69KizLU9i5Dy3Zugb6CCupKV6gh35lJYJfBNs4vc9oRdjuiJOhqKVX7Nc2wW7Z9403wnLKAB91sd+sBPDnCwwYvZnIdxe/QX2/SHfR6ISwGJNt4YVgjxJoyopblBNyBuephX49waZLFkV96ifzEaQ0Qa2W6CMW2/pFIzaJSjZiGq4dMmYCSe6x+sQI4RPUA0p7sGUM9ruYcOO8N8tRWTc9T+pgOJpcElj/mivlfolihd1HC5oDlIBf4X5h7NBDhetoR5a5hQ55UAPU5LgFu4gsrUiqohKyc1JBH4PEHE+IS06dApHmJUVJazB3YepGOjwJSclsMY09Hmm1kpa0y16lEkYmLUoCmxLGpqcN694QNRLKlKJJLFndwznB6PDLp9YhUpU/VJQQ4NEuWLkEJAVeoKADvgi3WBGrVLqJlF0KLpByAWsX3Dt7QqikO2+z7QaVmUHc2/sdbQV8rzZ4QlPl1rCQC/K5bfpFeRqGQqWPLFgHUMm9TKAJS+eljEunSiWkKCgKSAkfFYHLkANa3t0gtUbK1S9BXX+H9TKYsFj7pQXLgOOX4hh7DaK+j4/OlzE1zJhTUK0qJwDzCk43jjVcbnhP7wkCsrrAYqekHmxakAFrNkxS0fD/Mmzp6lpRIJVMKisFSQTUxQnKiDlmg/Zl02vRY41xQTpqpiQRsP8odjjJihoVlbMCDUEh2/Vo5kpCtSlBCjKUtq6Sm1tiPi7XyMxUUujVzJaFclRSKr4JAJAYEiDGVGxydexq4pwqjTIkLUlTznmKQqpv3ay1WLeWkH3hj4drQqSyylKqeQE3UBkgZxtneEnS6malSnUFJBPJdKX6sLY+7iKs4zJqiozFhJuec56BLMIXJPSLf6/JHeI08S4tLXJmJTMSskMBm7m5HQWMN/2dSlJnTgf4B//avyaMvkaMmkISC4tzC59yI1XwDq0rnzgDzCWkkWsCpQBsTlj8oSSZLjiopmDzUjzJo2qUpgyXYmok4Zwzl/hV7M/hUqmkIUyLvSkMAGYFm5Q1gH+8fUrWt0lKiqpzMWsKAY2qIShIyCzX7G5u7r4FkIlrWpnKcl3uq+T6tbPzh30YehLAUmWgWCdzcH9YZeHyBS2ALep3hQ4ZNKlVY5yT9W/vtDRwqYTb5RFjhqWm2Y5nyQoR3LVEcnTJQVKDuq5v6/r+HSFCC9UOUpOzNGRfaLpzNVQhwQspJJYEUXZ7fFLPzSNxGvcSmhz2BjNNVwtc2cBStSLnlYVkXAJVypRUgZu3XIaIGLHhTW6hM2bMllc2lSUgLVQU1KNqly1hICC5DYCmZrw/aNxRap4ARQ0tkIpCaTcFgGNxe+CTF7i8j9jlCSkOua3mVKBAZ1M4sUgKYqGySxAhV1WpyoqK5hLudgDY59m7RRK3Ype8LSVCWQEqUqsvQS55UFixAYZu9zBGdp5U3UIK0IVMmhiymIKReplZLMOgTbsG4MApBQCAoqKmJAsQGIezm/b5xf1stMsyyZqhMlkuHQ10i7jORv+kSl/JlE/wAaL3D0KTq0zCkJQldJNTlISlSQFP1YH5NBLRLSrVTloL1l72ZzYNnY2N7wv6LiQetUrzblRdL3cCv1vjZ4JeHNVyqcqNU177EG/uSWCXuQcmFpjWqNi8IMZYZnYEnZzkgNZy8MqRCP9nWtFKhglTJ6MCWb2GIeYZCM+MDONaxUuWohL26wTMZ/4hnLMxQTUkGxCiz+qScd4ZdiSdC1xTi82YpVS1MT8JwIFqnkb/hBX/B5qsUgdVKH06+0VZvBzvMSLtv8xbHeLKiRQXrD/wCIozpImk1VDopJuCGOHv0xvFnXcNXLLHbuPyMUmA+IZ3cv+kaX6Mns4mkJeWSpSWJDsTUXdTWFQx8ok/Ypf+6JpUVDnUHWlKiFXRWzhJY22fMc6mahUsoUTzAJAGQQ1JHyve94H62ZKUoCUFAsygS4Kh/CS5vlj+bCbjfstHkrVXoNfs2n85QVNfmGGAl0uxC1qNQL4HWOdbOlSFrRLVK1CFAEKVKBAPMCBzKBsd33gCHZgH7COtVNUpVSgkE5pA6drfm7vd4ZOnYnoJq1ZIoClhNrCwZOHAN2A3fEC1cWnIUSHbLHG7DvaIv8QZKgzOG+Ef3gn5xPp9MukVSlsogB0kVAv8LhiLA22hQk58QLpQU0ghTFAFkm6hMSl7GzOLhu8eaTUgInqWUiaVoU5ABJBUVZH8weDHhXhyRqEzUUqoUTyKJZ0kMKSUm56uII+LvDytROT+8CSUhKRfIqJBcBrDf8YV9lISqLRc4X4ZaSmZqagtYcIChjapk+mMY9E/i09EmYqXKdaXYkNYv8KSTzEf0zBDWcP1Gm0ykSpstdgViWolSEkXWlTAC2SLgGrZwmFICQkTAlrcpBf2SSIKVdBXPNKkw3puLeXSzmkFmsctu8aZ9iy65k6Z/FKlntlRAfs/1jIeGLDU/GkqpuGbleq/o23rGqfYVPJnalOwly2b4WJVjof6Rm37EVGXcRVTPoAL1KVZrqJIe4YsMODcd4fPCsywqUmsitgS4SlNCcvygCp93feEni3D2nrCVGnzLuSXWVczAdCQM4AOSQGvQyfJACPiRLqWBfkKkAgm5NLlV9j0Dh30KN3BWqWl2pwxsd3vk5f6wz6Ccyx/CoN+n0hO0CyJxoApUA5ydkpL7pqf6ncsw8P1aJgUmrBLEdrOHu2/vE2OMkqaSeXPeJaJhYWD7u8LiZ8xCs+hEeTNapdyrAtfBfpC0El4uo1FNlbM+X/KItfrZWn05IAKi27usjFrC5gPxniKENLSRV8RIITV/K+fVh2hL4t4jlqYlTlJccri73pcE+/wAsAso2CwF4hlzAVLmKcKFiSpj/ACgm6sD/AMPArSOUtLSStTUlRCXsQWD3Pv8AeAu8Xl66oAAupTD4bi1t7DsMdwIM8P02oY+bQpBSQxSAw+J1Lpsbbl2pZsinQpW03hpUwS1JIXSE/E0sBarhNKmLgzAAGYn1YR8Y4KlBJ/aFpVRUUoVYMkHB3Iv794mXxlUuUolTIr5abB0EKSUlLksW3IyIF8Q4udSkpJVzJbGEhvkMbteIS7ZaK0HuF6FUsIANgms8pstgHsQ7u7/SPOBSyqXMUKlEzSoq2BRSGqBsWTyh7tASbNmKV5ZWsrcJZalXUWsSbDMMnCeHeVKSJnxpUtwCFB1KJuzvewIt1hV+wsbvB+uAmhKlPuXJyzgfMgv3jUEKBAIwYxTQ6konF90pUSS5uDe/+UH5Rqnh7VhUpN3szntbb0hkxGgzFTiJ5S6KwRhn+faLQMfPDCMx/jWp5zyGXsQ4p9AEgHve8B9TqipsexI+h3jV/FPBBPANIJfsCc2chm94zLjfBJkgmpFI2Dj8OvpFYsg7QGm6hQN1LPqu/wBIoqKlTEpBDEgcxcgY9etm2g7pNElbVD3Z/mX6Qn+M9WlE+mWDRSA3dr72cwWwwSb2E58kStVRUSEEoUoB+UpN2L4NrH+lTX6aVLV+6UkVcyVgG4J+I3JTcWc+weB2h4wsBXlKUCoEKTk03djsCCSSGJ+UXdPKmzkoTMWlKBdKCLpq3UwJG3xdoEZ4lGky5OWKEq+Kx+FssL0pFhfd37YjtGhdP7xdNnYpLsQ4s17DLt9YFauT+z1pD1P8QvZrB08pvkvHZ4mpU8OXYDJPxb/j+ML2boPcPlCUo0z6CU8xMpKyU2smtwjJsATi5xFKdxUHlM6ZMYtcJDAD4AKAn/4mBsvW00pBNiBfoXFhswcYgQrVu5z0L9cW/L1gKwheeNNUKZICbDm5j3uT/SLqeLrC60kqASU2dTEsBSTk426sGcQASlKzzqUzYS2e7wQla6WggoQvlHViosPiUBj0F394LAg/LnT5RVOCT5ijzJYqJ7sActju1sQAVwx1rUmWpKXuil6CbhIYvvghxgxHN1ZUtLlnc2WUgguzEKAPTEFeD8WmrCkLKVBJBAISskJep1NsCL9HfuLY1Ir8L4PVLW0/yi9klJ52a9Q5wA4wkxpn2K8MXJnampSVJKEBKkOx5lOxIB7XAPZmfMuJ8SSDLUEsq9YwLGwTckN1zf1jRvsP1ZXP1T1E+Wggq6FS7OwJuHcvmBZtCj4x4TLB81IKUBR8xLBzc84NRcEOwYbkOwB78MFadSEzZfKsUCpiASlLh9uQJtgO0MHFNCidUmYQWcVfeCXyHFwKi47kblx8/hqqAkKTUAkoVZ0lIDB2Ngxbc1KDOXh09UANadCUlndBPlpLXBBPKroHwGY46RIiSUTAS75Kg7Oou5S/8SS/0ZoH8E4oub+7mJoUp0kWYEMwvl2UyhsO7QYVqUqZMwFJKqQoXZRHUbEP6b7srCXpOqNkkcxAboe/R+28CuKVlVnSSxqAsxyCdj9bReGqQyXAvgFmNiaQbg9LHIPQx0nXS5lRBAKfiBuQ4qZurE/1gBFHiOlmgBRSVk2qIJZI3CRdrb+rQlT9KPMUFKCXqIKrAscByHN8f2NPncVQAVmbKCBnm+8Tk1AEAlxYQP1UnSTKlKUlRUHFCwZYt8Ichg9wLG11MwDp0LQtaBCEcqJku4+MnnLG7BIIIskvUWt0sxaLUSJiXUtMwPzkqC6bHmUoMckkbB3wQ8ErVApTKnLlhLlKZoFJLurIU1bl83DnYCLnF/EslHKqRzpNKClNyvYJQAAXJBpBuD6GAwi54w1ATMl0E00Ol/UAEHcMkjpynF4SUagpIEvB5VO3w7jHaGLxTqVrmIE2aJqzKTMrCW5VVMKSAUkOQ1mtm5IXyU25rnAbr7xJumUvSoJStWFVTJill9ycnqTl4cOE6cJ06juST6hLj8oTzw5RSASkCoG24f8AOHiUsJloT/KAfXeJ0OnoocQ1afNSsgklNJf+UlQbtQrdtw0Mfg/jqkpXLxSykB7lAssBrvgt/MISZmZoIUpUseZLa/wM7jJcEj3+XUvUlCkz5BJLBQBs4Iuk/wCZJI9WO0MwI33hfE5awGW9QcH+uPaCah0/sRjPD/EKEKdM+WiUUpmBKwolOwZIuTfYuPxM6r7VESwUoR5xHU0Da7372z+bRdiONGmVj8oHcV4JI1DlaEqUzBV7dMEFoQ+AfadUf/UyUof+AlwP8qvi9QYfdDxGTqB+7mA9gWI9RmGsRpmacS8OaiWCkgqpvyGpn/lBcP6bRmPjLh65c8+bLmJSQOcpIAPqRf0j9Nr0A2t6frtGJ/apqFSdeopVMBoQlxMULtgh2NutoOROMdi1wzk04lpSCQfMmEDNizqyAkWbD1RGvUFKq1F1JLMN3BL92b6xzw/iKw9YQtgEgqQCWFgmqym94p67VpSslUqxwpJUGO4Fy/8A4gJlKL2o1JBKSHQt23bHXtb3gYiWhJC6mDm18h92sB7+sXaZflylqKwFKISLFwE3Ueg5kswJucZipxDhc0gqRLJlg8qkh0sepxVjLQUZg7zi7g3Bd+/WPAGB+sTI0auVmLs7kMnupTsB+kdzRLQBcrIyrCbfdSCKlDPMafTeGBRAAQ2bh/Y7/l7R9OCSA7v3ho4FwqRrJJZ0TUWISWtsoBt3vYxBrfC0yWkkoVMTkFPModiGY+w/SBZsRanTDYNgABxsMesWhxJYliUhKUgl1lPxTD3L/CLMkFnD5MTL0yVXF72YMwGxGSflHR060pLJADhy1/nkG8ExDqZqVGpXKXs4bJDgen5xrv2DFHnaoIP/AA0P/wBSrm7fKMkXJmCkuKibM7+/4Rqf/wCPo/f6v+Ly5YUC+QpQ9vSAwo61C1yV1eXUip0noFOSLDobD1Yki82qQjlNVKFB0u6WO6T0IN3OC8XZ2vlUkIKFB6lJUEpYkkukOygSLkYJe2YpaPWomGlRASS7EVPfDW2Ge18mHwl8CZxIp3C5gpUgOpA3Z1EZKgBktkbnuGJ6XUVyxLmDPUYxgi7s+OlmsBJJUlKAEKq6Fv8Adg7K5mPoWawLRYOkE4ZCWZQZLO9y4e1xvcwMGbOIvca137OoiYAETLial1EYJUUWBORWHVzIcNEEoz0kKQ04KLFVIdIDOHS5IuzKDukhxmGtPCakEVPYuKerghnuCDcGxy0eaXw+oEqCkklLKN+Y2uXVcsn4sl2g4MHkj8inP1enWAVuggCtChTWGKHUSU0slw9t+lw0ySkArlTEUh0pQqlypRDByQinmxYv1cQ6cW4X5Uy5qxgMWuACQvF3vkt0hd1PCklggJADuFSkLBBNwcF9iXu8FQYfJEUvLC5yRPYUqdVAQxyQLmlY5Tli5YtdQdhJNCBRJ8xiJM5QLBmUg0hPQvylRSBlUA0+FkzlFClJpTsE0s4PwkrLDBIwaRaCGn4JJkopSsXVWoUlwpgHTzgAADG1V3DCM4M3kiJ3HxNkzh5x8xa5YWpibEqULqcueU3cggiIdCtYBcSj08wBR2sOcH2hzkcK/aJyp0yeSrywgHy02AJxzC9ycRPqvBqFgNqCAEsP3ee/xxOXHK+hlyRrsVJeueUQuYkFRpQlKAKhZ9yzBUMknUhKEqU6kpFRO5Df0ghoPAdCaBqHGS8oORaw57Y+sFf9mUhwqbUGxRZjseaEfFKx1zRoUeLSkzAialIpWxDgcqhcehj7U84qL1DlWD1HbY2+kHtXwhATQFkDZhhsEXsXikjhxKirzKyv4mQA6uwCrH8bnJg+KddA80PkXdRwvzUKCFKTMSa6X5V9wDcEtdjmFtc1SahUEtmwv2fr/SGXxHqjpUpWm5rp6WYnu4tCrxLxD5ixMRLEtY3Cnv1amAk1phyT2ifS6ia9KZanDG9gGwTYBoY+Fz5qLlQ7Bn/pk/QQtTvFS1kFaHLMWUwPcBuUta0Rf7RH+D/5f0gUGzSpfjnVuAZiqbW9O+R84C+JOJ+cvzJhUSoJChVUKU4JB2v62eFL/aU/8sf9X9Ikl8VClVFCgdmY/UkevtC1QA5p9OlbFKU3AIcnHUXZiPqI71PDJpqSpBBLrQQXDHHK3fAB2gQjWAD/AIrsyaTSEhwVBgpiDcMevWJ9B4jTLSAtM1wSXsXdtiq2PeMvsLQySPDYYFaVKpwVkJHRwBckAO1otywpEqgEJlJvSAcnf1c+5N3vAhHjyUE0mXOOLMn/AFxV1Pi6UsEUz0vgpSkHo/x9Pw7xTQpY1suZNFSXCAGD/owDktgNa3fnh/hB1AzSTkqALZ7jf3gfpvFqUL5hNWgORyJBB2fmILfnBOR9oMgWUiaf/am3pzw1oFFuf4eXKPnaVakzEFwCbKSMg+o6wUk+Ia0jloWbKBDX3Yj4Se4yetoFj7R9IBaXPdm+FGP+uAHE/FciYorSJz5AKUtV1LL6QGFDhrNJLmyyoCmYLBRSz4sxzhrws6/zUpZCBhret7HtvHMjx1KKaVy1hgAkJANv5iVD17RAvxhJJemY/wDlT+FUBaC6ZS/aZimdPlpSQKrMC/xdz+kab/8Aj4p52rJUVKoQ5JP8SmaMr1PHJRLpSsE5BAY+oqg/4J+0gcOVMVL0/mGaAFJK6QG3FlHs0GwDDN06JiwFKUkhNypQUch6U2Je5Zhnu8S8H0YUqklRS5psclrFKbsBfmPTEU/DyQr9yJikoN7MCewuzPuxZhnEOEvRypabPSS4qNSnuDUfQPb+LPW7m1ohjZc0umShIFrXAuLNsNmvYAfWLHDddLWClJBKcgQC4/rQzU3GKr7Eb74+XaPOAanAywdR7PYDsR6YhL1Y2Ox74WtKi2DFri2ipkGnKS5IDlv07QD4ZqQlQI3xDpKukP0gZ0Dx2ZRxB1KKRzHt6ZL/AKwLmoKVc6nUoC3Qb/iIf/GuimMJqQmhACcXAJD7Y+fpmE1UlJBmO4ILgZZ+vsLdoMuViqFAjTp55hAskgZ6O/vFjVLJlqJSCyVM4w4NwQbXL+0UOETQUTwHJKyQ1zi1m65i7xRYl6M5ClsDbez/AIEe8M57oFFHw5qpaRMrSSSwSQRYjsSAQXv6CCiOIoINyC4DfJ+0LnBy6TdnWzt2EWdXpFhaEAOSoAAXJ3Zh2LtDOX5ArQ5S5wCwHLG3TMX+JSxL+FYUml39doXZPEJSEmWtDzQ4VU4KSDgJfb3uT6RNO1ClSrlgwAv1ZvXO0RjyNuhnCkUNUskG2EP89/76xVkzCnf+zf8AOJuJTQCsA5ITl8bwM/a2cHuxi96ESAHj5VUtAH8f5KhKGnMaFqdIJ9jgF/y/OPdP4Tl2JUR6COPn5KnR28PFcbM//Y1dI7ToTvGor0ElIpoBAG/5wMPCJOw3iHlZbwiTK4Y5gnJ0bCGbUcOQE8toB600kpVC5tjLjSKkxQD3jxHM1gY4UAYl07uAI1mLcvh4mEBoZdP4LFIw5DwO0OnWpQCQXjUOG6dpSQvLQ0dgloUpXgdATzJDnH6wN132fhY/dsD0jSRpAzuSdhFfTKUF/C8GhcjFOIeDpsqp0lwWZoA6nhq0/dIj9J67SeYHUkFsWgWvwuiYg1ITfrGykmCos/OipZEc0npG3a7wZpkgEpJ+gaBKvCsipwl4byv4MuK+mZajSqO0W5XBph+6flGlf4VLll6BEl9kfSEfKxvCgJppxDLSFOWNNCk2O4pLMWEEZurmlA/eL/yJCHCrYDO7tjF4E+QgAMWYYBe/o0XdFqKTak9rg+pO56N0j0ZI4ov4Ck2TNW5LEG6gpXpkEggORe2btF3R68ywf3agks1KsDLC34vAWdqqklKlICXqZiXPYHlt7R1p+KDYkJGBTb5AN7RCUbLxk1/bHrRcaoCVeUovYhxbZ77Qd/23QhVKkknoCBsNs5LRl87xEpqXWsfypAt3xFOutYUEBGHY3Ob4f2DX3iUeFReVsd8mSqjReP8AjVM6UpFKkpUwyBi7uxLY2EJ0/UclKVDDZb5vi8czpaaAAov88Zvt7mBs4lPKRbNvxisWico/o50EuYkkDNR3AuwcXP8A5iTxBqZplywpLC7GoGwtgYzHMif09LFvqzR5rVhSmDsLC4PrcDrFFJZWybhoh4WFBAIByT8umxZoOSOPhIVykqINS+iGYpDCzge8CJGoNAQ9g7fN7fOPZmoUZakgukC4JAtYBuudoHJFT7NFY7OfPBJKU2zcv9TeCkvihVIQHcIIZ72cnPR9oXZiskEN7/hHenWsgpv1Df3YQWtIHZdna1yd+YmPJpFI6xXk6NRymnIfGQbscxcmyg3w0AWcl3fuB1EO5oVQYKVqfLRWo2UaWe73I+giWTxxIA5ngL4nQpCEgi1ViC4NjC8mZHJywylZ08XI4xofNVxcN6xTlcTGL+0Ko1JixJ1ER8ZTzMeNHr0Es4PrAbxCg1vy33AaBKJ5gtpFCagpJDi6e/aFxodTvQFqLwX4RdQisdIXaDnANC60jvBCh94LLRKliZMA6CGmVqZK02UIQ/F2sCaJCfuCo+pFh8vxinpNaQBeLRiiTTezWNFo0G9TiL+ilSCpgyjf6Rmuj1y2dywPXJ2hs8Lmy5h+4lx6mwh1AlK0H+LT0SxakFrPCbxTxEWDBAYvdiX7dIm4pxCsMSx6nD9O3riE/iSy5fMLKIYOy3ruPqmBiXi3wzQppClzUofazt0J6wmame28D9VrT1iLR0ehw41xCQlVSVuQbht+34wtz+P35Aw6ncwAnal94g86BgZzoNqpFiQ4FrHHybaOJGrS5dII6t+PQwS1fH5ak/u0pURa6gk+gLQuT+Jmr4U9RdT2P8xp+kenkedixs4amXM5WLHbv1grp/AhBrE0BBOFW+XWFTg/ixdKUgpQRvSMu+N/lF3is4akETpi1KDEEkWHYN3xEpX6KR0EOM+RJ5EUrWMU8316wPlyCo1mXS17Z9yP7xFeToUpP7mapViSVEAj/MDcfIbdYkGoK05BS4Lg7gv8Qu7veOaUmdEYoJftDC4Y2s2O71ENFXUTkqByoWte3dvXfa8C5mpU71EDcKz2ufSOf8RIcJDqyUgtZ8jr6b7ROmUtezzWujYtsf7t/eIrS9UoY36gGLk3UVBqbHYgfUflFebw85S4fFvkx/WHjzLqRpcL7ieGcc7HcYjtWqF3L2/MRXSlSTdr/wAL79R3EVNYWQSCA4LX+nyjoU0c7gy9p9QCCTh2EWtLxBcsmks4Ys4t3Iz7wqyJxISHNz+f9IvmbSGKlB9nhmxVGhiTxNTgulhtl/fIzBzS+IwUUzZTucpAuP5rg4ttGfyljq1/7EWpetKXdR9Tf67ROUEyik0EftA1sqZIQJaKSJlyTfCnDdHMIIMGeO6ipIuTd3Pp6mAsBKhZO2SJXEqZkVxHQMZoBcRqIsS9U0DXjoKhKDY8aNQnJC98K9RvDF4elNMT6iFjwjNBlKG4V+IH6Q2cLWyh6iJ1TOpO4gzxnqT+2Th0IHySIraCc5AGekfeNkU62a4PMQoeigC47X+kVOHcpB3isSKY5aNVgCoMOl3PW35mHnwlMqKkiwKCGy57mM64YcRofAB5enmzt2oT6nP0i3onydi7xhbEiF/V6sLDGy9u/r377wT4zqKnO+/6wn8RmxObGgqRU1s1v7/OBk+dHWondYpTpkTC2cKnCIlT4gnTIhCoNCNlzTJUSbKNX3b817f2Y9dYcTR8NilVlgjZs5HaLsibVcKUPvMo579PeLermzFBMucoLClclY5kl2asM9jcK+Yi2TNiC5M4s7HqwGL+sWJPElgFuYpN73pJx7du0ea6XSSkFwLjoLObkbGzRBp9CpSklmfFzdxkd74z06RlP2BxGmuRNQK0/vsAks/S4vFKZKpSaEs1lmqoN0D36HO/tFLVUpABVcCsEPi1sbXyPcRCueUKExyQXDnChvffGxcMATCP8hlo6TNWFqT3e5dvcZ9sxY1enXyqbmUMJBLgC+2R0/sdr0aCApKrTASlRZh7gCk43HoYrImKkKHmqJpawDvcEFKmb6m8Tk5dovxqD1L/AKQaNc4vQVFw5Dly38XW5GYL6PxDMKPJSVoChQSEgvs5NL4ySTaL2i12nSldQISXrY3wWq2IKmD1Zbu4E6lBmESQtg7VKSkvzMXJAu432sLxz35G1KPXs6XHxRTjK79DXw7hklaHkzVlSUirzGardvYXILCBWo4NMWkrTQQ93vzXIAZPK7sHz1iOdxf9kmLQhpkspCFAKAIIJ3DjmDFwLBTG4YC9FxoFkXQAr4XUUnpypUljjmTSfoBGHHzK5J2vReUuCX4tUwYEqTMNQN3b36fOLJNIO9/7zDGUDUB5Sgg0lwXCT0pf4XdiHPtC7Mk0KVLmFmJDDL7g/wB9I7IcuX2cPJwPj+vkhVNJIZLWsYlWpYHyZrxwJqQHAtt/fWJ5aq07Zt6+3pFM2iWII1S9nPvFWL3EUb92/t7/AEijDkn2fR6I8j6MA6j145ePngUYaPB05lLGxAL9wf6w66Wbe0ZdotbMQDQpnzYY9TiCOn8TahAACwKRlQBKiTvbaEcG2VhyJKh8+0Qgp0y25jLKSeyVFvxPyhd0U0WgVxTxVP1Al+aE0ocClLWLEh3u35xb0swQyiJlsc+FTBbeNIkq/wD16qv4+VuoF/pGYcCLkRoviyeJciRKTbkCvUnv1ihp7YhcW1LEwq63UQS4xq3Jhb1c6JS2FuitNnfifxirNmPHkyc+YrrXGSEb2eTFxyFRGVR8DBoVh3ThICVlViybupgMEM3T8bWgxqtYiYhwUEFna3qGJsR+bw1DwVov+T/9kz/XHSPB+j/5R/7kz/XGaZRNGYa5RBISSBYhwzPj5iPuHSXU6pgl9849ASL4IFjeNUX4M0TD9zt/zF9/5+0cSfB+jFhKO3/Emf64JhBkICFKKilQUDkg3xUFAYt75aPtNrShIllNSXLgiq5+62Pw6dxo58J6RinyiwDAVr7/AM31jjVeFNISCZRdh99Y27Kz3gUaxJ0hdk1eW1wGpdRsQpJJIBKTctHPEJqFWmJSpH3Sm3swu937xoPC/CmkUs1SXyp6lO4DWNTgdsY6REvwjpOceUf+5M69a4Vd0PJKrXRn6Dp2JE5YDMkLS7LHUGxHrtbtBTW6eRMTKMyYg0kuZRZy4aqxcEnIdnNgwhlPhPSEEGVY/wA6+380S6PwjpAQ0o/9xZ/FcLyceW7qh+Llx1VozzR6cSphXLQVlzSUOKbsCH3yCCCCDY3cScQ09SkrSPLmUirlZinBQXcFgH+eTGno8O6cBghQADf7xfQfzd4rTvDWmLvLJ2+Nf+rtE8ZN2XXJFRx9GbSNWsJWJtLqJaYLEE5FA5VIILkEMfW8caiVd2CtnAs7bMMWfaNE/wBlNI3+6P8A1r/1RaneGNLjyrB2ZaxsR/FDYU9Cvktb2Y7q5ZI5cY6fMExXQooKWVdvYe8bNJ8KaT/ldb1rfHWp4HzPBeic/uf/ALJn+uKx+Gc8qW0ZXxCYFJSQBm/qcmKEPfj7gGn08hCpKKSZlJ5lG1KjhSiNoQ4ZKhJO3Z7H0eR9BFPY+jyPoxixIKGNRU+1IGe5O3pEYmn5/li0Rx6IxiQzHuSX2i3J4mUgCkWijH0YwyaHxcqW7Sw7Wvv3HSCPHPtL1WplSUFKEqlpKVKA+IPy5wwtmEqPowbCquPzFPWAX9mgcrUKOVGI4+jAO1TiekcEx9H0Yx5H0ex9G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198" name="Picture 6" descr="http://laportadacanada.com/userfiles/images/naturalez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21471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63688" y="548680"/>
            <a:ext cx="507209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PELIGROSIDAD DEL MEDIO</a:t>
            </a:r>
            <a:endParaRPr lang="es-CL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43608" y="1484784"/>
            <a:ext cx="40005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Cuando un territorio esta expuesto sufrir fenómenos naturales como: terremotos, huracanes, erupciones volcánicas, aluviones, temporales, sequías, etc., estamos en presencia de situaciones de </a:t>
            </a:r>
            <a:r>
              <a:rPr lang="es-CL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peligrosidad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es-C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peligrosidad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de un  territorio depende de varios factores, como por ejemplo, su localización en el planeta </a:t>
            </a:r>
          </a:p>
          <a:p>
            <a:pPr algn="just"/>
            <a:endParaRPr lang="es-C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Por ejemplo: </a:t>
            </a:r>
            <a:r>
              <a:rPr lang="es-CL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Estados Unidos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CL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México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están más expuestos a los huracanes. </a:t>
            </a:r>
            <a:r>
              <a:rPr lang="es-CL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Chile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 está expuesto a los sismos </a:t>
            </a:r>
            <a:endParaRPr lang="es-C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http://upload.wikimedia.org/wikipedia/commons/thumb/d/d1/Pacific_Ring_of_Fire-es.svg/350px-Pacific_Ring_of_Fire-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333750" cy="2928958"/>
          </a:xfrm>
          <a:prstGeom prst="rect">
            <a:avLst/>
          </a:prstGeom>
          <a:noFill/>
        </p:spPr>
      </p:pic>
      <p:pic>
        <p:nvPicPr>
          <p:cNvPr id="7173" name="Picture 5" descr="http://estaticos03.elmundo.es/fotografia/2005/08/huracan_katrina/img/espacio_ef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786322"/>
            <a:ext cx="1793873" cy="160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57290" y="285728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La 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Geografía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 es la  ciencia que estudia el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Espacio Geográfico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, para esto se ayuda de  las Ciencias Naturales y las Ciencias Sociales</a:t>
            </a:r>
            <a:endParaRPr lang="es-C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42976" y="2714620"/>
            <a:ext cx="3357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Pero… ¿qué es el Espacio Geográfico?</a:t>
            </a:r>
          </a:p>
          <a:p>
            <a:pPr algn="ctr"/>
            <a:endParaRPr lang="es-CL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-Es el medioambiente </a:t>
            </a:r>
          </a:p>
          <a:p>
            <a:pPr algn="ctr"/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     -La Región    </a:t>
            </a:r>
          </a:p>
          <a:p>
            <a:pPr algn="ctr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-El Territorio    </a:t>
            </a:r>
          </a:p>
          <a:p>
            <a:pPr algn="ctr"/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  -Paisaje</a:t>
            </a:r>
            <a:endParaRPr lang="es-C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http://degeografiayotrascosas.files.wordpress.com/2007/09/cancun-ciudad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571744"/>
            <a:ext cx="37498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image.slidesharecdn.com/espaciogeografico-120921140549-phpapp01/95/espacio-geografico-1-728.jpg?cb=14113323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8604"/>
            <a:ext cx="735808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egeografiayotrascosas.files.wordpress.com/2007/07/natural.png?w=604&amp;h=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728667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3600" dirty="0" smtClean="0">
                <a:latin typeface="Times New Roman" pitchFamily="18" charset="0"/>
                <a:cs typeface="Times New Roman" pitchFamily="18" charset="0"/>
              </a:rPr>
              <a:t>Características del Espacio Geográfico </a:t>
            </a:r>
            <a:endParaRPr lang="es-C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2071678"/>
            <a:ext cx="3657600" cy="4163374"/>
          </a:xfrm>
        </p:spPr>
        <p:txBody>
          <a:bodyPr>
            <a:normAutofit/>
          </a:bodyPr>
          <a:lstStyle/>
          <a:p>
            <a:pPr algn="just"/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Localizable: </a:t>
            </a:r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podemos ubicarlo en mapas planos, fotografías  satelitales </a:t>
            </a:r>
          </a:p>
          <a:p>
            <a:pPr algn="just">
              <a:buNone/>
            </a:pPr>
            <a:endParaRPr lang="es-C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000" dirty="0" smtClean="0">
                <a:latin typeface="Times New Roman" pitchFamily="18" charset="0"/>
                <a:cs typeface="Times New Roman" pitchFamily="18" charset="0"/>
              </a:rPr>
              <a:t>También podemos conocer sus componentes como es las distribución, concentración, dispersión de diferentes elementos del Espacio Geográfico </a:t>
            </a:r>
            <a:endParaRPr lang="es-C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AutoShape 2" descr="data:image/jpeg;base64,/9j/4AAQSkZJRgABAQAAAQABAAD/2wCEAAkGBxQSEhUUExQWFhUUGBcaFRgXFhQdGBoXFRcXGBYYFxUcHCggGRwlHBgXITEhJSkrLi4uGB8zODMsNygtLisBCgoKDg0OGxAQGywkICQsLCwuLzQsLCwsLiwsLCwsLCwsLCwsLCwsLCwsLCwsLCwsLCwsLCwsLCwsLCwsLCwsLP/AABEIAQAAxQMBIgACEQEDEQH/xAAbAAABBQEBAAAAAAAAAAAAAAABAAIDBAUGB//EAEgQAAIBAwIDBAUHCgUCBgMAAAECEQADIRIxBEFRBSJxgRMyM2GRBlJzobGy0RQVQlNikpOzwfAjcoKiwtPhBxY0Q2PSJOLx/8QAGgEAAgMBAQAAAAAAAAAAAAAAAQQAAgMFBv/EACwRAAIBAgUDAwMFAQAAAAAAAAABAgMRBBITITEyQWEFUfAiccGBkaGx0TP/2gAMAwEAAhEDEQA/APSu1u0L6cQ4tXuHACCLd1wCGJUyVA1ZE89s5kBa69p8UbiE3+ECA29ahgZUahezMyQVK9NInnM3GcdZs373pLqIzOMM4BIFmzGCfH66o/8AmvhgYN3P7K3GG07hc+VbRpNq5m5O9kib86cWGaL/AAZUtcZdTyQpgWrY06YgAkk6stjaKfb7W4vulr3BTzUM0ZfeS+e7HTMnMwIeJ+UdpIhg4YSCl3hx1wRcuKdo2nflFad0atOTAaQQzCYBI2OR7jU0l7ldV+xY7H7Xm0v5Td4cXZbULbjRGo6Ikz6umffNXfzrY/XW/wB9fxqhrNDUaml5Jq+DQ/Olj9db/fX8aX50s/rrf76/jWd6T39efTekzxufrqaXkmr4NL852f11v99fxofnOz+ut/xE/Gs/WaWo1NLyTV8Gh+c7P663/ET8aH50s/rrX8RPxrD43hmcgrcZMQYa9B3jCXFjc5546VG1p7YDa2Zpg6nv6TqIA7svmdI/vNXT8h1fBvjtKx+ut/xE/Gke07H661/ET8a5vsvtOTpLesW0x6djOrqyCBvzxFa+s9TR017k1X7Fz862f11r+In40787WP11r+In41TLk0Ax6n41NIGr4Lf51sfr7X8RPxpfnXh/19r+In41XDnqfjTgx6mppB1SX872P11r+In40fztw/6+1/ET8ai1nqfjQLnr9dTSJq+CY9rcP+vtfxE/GgO1rH6+z/ET8aq3CSVMtgnZjBkHcc9ql1nqfjU0iavgn/O/D/r7X8RPxo/nbh/19r+In41W1nqfjTlYyMneppk1PBpIwIBBBBEgjYg7EGlVXsf/ANPZ+jt/dFKsjU8q/wDEfhmbjXOlWHcHeEyTbQBQ36Jn3ZrI4PswB++lnp3b0EH9LZQSRtEjf4eo9p8Ct17wbBFzuNiVJsWfj4VwfE8O9pzbf0TsmkMzWjqMjLHRgk77DnjFVr1akYJLZfP2KuVSbywX7Gz2Rw923aLWGRLZLMSr2xlcS2qy5LRkmdorovy+2dPeXOcSf/b1GDGcMKr9hG2LFvQUAIkwAoLT38dZxVjiOBtsQWRSScyAZhWiaZpq0UL/AHJ7HFI5IVgSImOUzH2H4VJNVblpgqrZKIAdmRmEGZAAdYMnrVHiuKv2oJNl9Qwot3FyGWWLa2+d6sZ6jNGU1BXkWjBydkaLcJbJkohJ56RM/D31Bb9AEbSLYQCWgLpgSQTyIwYNY/avaVwJvljAAiMgk+8gAHB3xNZXGcRxNtFt6bSpcWScl3BwC7EetAG2R1oUKrrbx4+cGlXD6e0uTtLWhe4sCMaRjeW29+T8akmuM7K7Zu249IS4iCuoxPIqWBI8KtJ8rwGIuWXVf0Wt6rhIxBICCOeD0rZwZllaNe/w99hHpF0nUCDoyrbAg2T1I8I3zUNuyLVwNea0JAiAsysRDC2pG20kbiIOMvje3tbA2w+jTIBLWzqPMhYbbEMeewIqbgeL9I6BL7KSG1hjdHeMKAmq5pZhJ67Y5wHBpXAbVrv96y9mAWybeozqJGQ6xirdlXE62Vto0oV6zMs08qoWfTzBOJYaot4728ap5HHv91aKzAkyev8AWKoS2w8U6mUTUuSw8GnzUQoXNWNJHvmciDAHTMGfd78EAEuPGUExmGETnA8gP3htmpLZJnUIzjMyMZ+M1D/iTuke8NvOcTtp+s9Bl6B8TpjnEzsIjz1fVRAh77r4/wDFqcKjfceP/FqctAJJFOTceNMoocjxqBLPZHsLP0afdFKndlewtfRp90UKVGTJ4qwrvfVlVgbgwwkH/BsxIrnuM+SocOAtq3qWIt+kVf0ckCI7oIxG810ze1vfSD+TZp1bKClGzMlUlCTcXY86ZOK4a73OEF5RqLqLfd1amFu4r+jYgnQNuQzypn54vcZejhvSWRu7gvdMTJ0W9QUAnEqJEzOYr0W4gIIOxkHfY1UTs+0tz0i21Dv6zAZI0/VsNt4oRp5VZPYvOtnblJbs4+12hxXC8XbtXL92/bcKwV0sq+l9QGohJlYkw36OSMitm9dL5bmNswAdwBWh27w+q2CGKMpEMoUmGYBl7ynunBPvUVz91Ht22/xC5MBSwQEFjEyoAgAzETiuZj5TzKF9jo4GMMrqW3Q3tJAbbvkm3qKwSTgAsu+ZIIzt5Vh/lV0sAykoMKNVuFHOO9kbnauotIqDSMBR1zHIn4UjwyRGhYO/dFZ4XH6CcWrq/uMV8HqtSvZnO3LoWNRidv78xUH5chHdYH3504EmTHStji+zEVGYl2gGAdETy3WemZms4cMvzVnrAzzn413cPioV03DscutQlTdpES3S/qsBidpO5EweUg/CoOD7QYOp0Hu96Slz1lEg6WtaRkDdtxV5LQGwA8ABTlHeXGrvYURLEgiFHM5kD3edaVqkoU3JK7Se3uZRgpNJs6TsXthyALpVgxMMo+cxiTsRncAee9at3tOypIa9aUrghriAg+8EzXINYukMr+iPedWBDEYcggw0e7+4rc7HdlQKAoRQoQFTAgEHRkELEAeded9O9QqVZunV3e+67eH+DoYjAqylSN2xfVxqRlYdVIIxvkYp5rme1+0btvvM5EsAi2gF7kAtrZw4mdWQOajqaf2X22G1hGa6y6SyXblsXFBwGVLdrvKxkeI5TXYzq9jnVKUoO0joxTmEgiYkET0nnWVZ7WZioFvJA3Nxc5kS1sVo2XJALDSeYmY84zV0zJoHoDyuNj3A/oaRM7573jUtpSJ7xO28cgByHn50qM1e5WwLh28f6Gippr8vH8aeBQCOopuPGm05DkeIqELfZPsLX0afdFKj2V7C19Gn3RSpUaM0+0vfSD+TZqLi+JFsaiO7PeOpFCzgElmHM8qkuH/EvfSD+TZoBqYj0i8uTNsduI7hFCljGBe4cnMT3Q84ztO1aDN6vj/xNPL++qfaPGJaUO50qDvBOSrQAAJNFtJXZUj7avabRJJ3WIUsT3lJ7oycA7Vz952YLC+t3oO4iGWQSCDHLqYJG9Qr27buXGLd0liFLDGkermTpkAYMZNW7ThiSrBowYIMc4xtXn8XiFVndcI7uCp5adr8lO5wAYktZRydRJuEPErIVS0kJqLCNh0zNXEuXJygiJwwmdRxP+WDPWpC4qtxDGZF0ARlYQg9cyDPnFK3vyO7R4/BLdOq2QwlisMiMJ1RkKxwIPM+6sBWMDY/3nlXb8FwKaQLipqHIO7LgQO6zEA7iM1k8T2AGZmS6ih2Y6WBOlmbUVxHUmOW2d6e9Ox9OjKUZ7L57HKxctSzRQ7Gs2bge22LrT6DvMssQxIMAzBAPeBwegium7P4R7RXTYsKCIdlusbkDbJsj0kkAmSvPfm7s7hLPDSA3eaAxY945wAIgCTsB8a0PSj3/ut+Fc/HYx1ajyXyvs7/AMIrTgkt+Tlu0XJvXOUNA8BEeMzM9CByqPhUBkMzjQoK6XuKNK4jSDkjHjI3Nb1/gLdw6mDAy06Qw1AMYDY+sQffUycFZAj0ax+0knODJYEk+NK4WvLD1XNcPlfPYd146ajbdHJfKPh0W0FPpdTOunWb04BnTqyRGIHMg035Fdiq9w3u8EtnB1vLPkYacBQTMb6gNpFd16Ydftqpc7WAJBS7honSCsCe8CGPdgT191OVPUKlVfSrP7ilRKTuydASBnx8Rg/XNOC1n8J2haa64QqBgzMa2IBJA9y6R1M+6tJTNejo1HOmpSVmcx2vZMAFOFOilFbXARPuPH+hqQU1xkeP/FqdRAOpyLkeNNp6HI8aJC12V7C19Gn3RQo9mextfRp90UqVGjJvT6W9ER6QTk/qLXu8KrNwrEz6Rt5gYHhIzFXHH+Je+kH8mzSpiD2Fprch0H5x/wBv4Vx/y940jRaGoiNbRHe3VYzyhidtxXamuM+X6WTo1ajdOAAxjRDEE57vezIydjyIWxt9F72DTf1I4e5kn23uAAgY9/8AWr3B2ZcGB3RnAnIwJ5Gc/wCmm8HwALTqeF/+RzJPKCSNvtFaYTSsKAMGJmJ6nma8pVrpfTHkanO2xq9n8XPdaJ5N1iZnoYHnV1eJQnTrUk4jUPhFcwjOcE243JEmIOBB88zy26anCdmcQ0Mtkuo72SEDAZhdeDOOcEcxUhVk7J/2M0sdPaLV/J2vZ1zTZUs0CDBJ/Rk6PHu6fGhxnaVlMsymRy0k6c5iZIxyqPg+ze6pfVIAGk6CAFAURIOmQJIUiZM1pqgGAIHQVnJwUvcl5S8GdaFu5Nv0LKsT3rRVcgHBjDAn3EEHpNOs2PQ/pE2yf0o7hJxn5pmPdj3mpvQOgAQhhOQ/IE50kbAchB8qe3DswhnEHfQumeoJJbEdINHMuL7FbeNxqX0EqXUMC0gssiWJEiZGKLcSuQDqO2kRJPu+vOwgyarWuxLER6Mes/6T57x3M5860gMQNqpJwT2u/wCC0XKxl/ndSWRVYXQB3HGnmJzMEAZkGMjrTHS7cOh3QKwaQokEKQCCOuVxqjfer97s+0/r20uZJ76q2TgxIxgAeAFM4XhEU/4aoiqTARVAYkCSSBnp5HfEaKrCO8V+dzNxk+pkKE2wqNaZzqYKx9HBks25aRI3x1qLh/S6tDWnGW76+gNmJBXBIubHOBkGMRVzjyFa25nSpMkHaRu2NomavJnNXjjKlNXjs3y9+SunFuz7FD1TDooHzxGnn1yu3PGRk1MgU7Hw0t9kH3j40eP4EXVCsSBIJjBMTieWfqkc6itdk2rcG2i2yJgqiTBMkSQYBJMxG9dXD+sxypVefHz+jGWH3+ke6ZG+/U/NbrR0Hqf9v4UmVgRlTviCOXWTVa92pbSZ9IYMHRZvPB5gm2jAETXVoYylX6HcwlTlHlFqG6j4H8aKlpGAcjn/ANqFq4GUMJggESGUwc5VgCD7iJqRNx401cpYudl+xtfRp90UqXZXsbX0afdFKlhszj7S99IP5NmjFJvaXvpB/JtUqZh0i0+RpFcR8suDPpdQUMG0k61OmcLAfImF2jn8e3NVePYBDKF1MalUSY3OJzty60vi8Nr08vHcqnY83s2gsKV38WExmWOdsZ5AVK6gCYmOX/arPaXBFcFWUHvJrADQDiQCQGBH2HY1WHeXPMZ/rXiasJwm1PlPc15Nb5NcF6S8pZdSr3nkCB3W0Az+1GM7eNd5FcJ8lePFhytwjTcIXUYGkqSFLE8skHpg9Z7Y3lAB1CGICmRBLeqAec8qlvYdw9spLSFZ9vti0bptB11L+3bywJBXTq1agQeXI1av8SiCXdUHVmCjG+SaLg0b8k80ZqrxQuGPRlB1LhjPuABEcjMnaIzIPDi7qOs2ykYCq4YGeZLEERHIbUMu3ICa1t5t9408Cm2dvNvvGoeP4Bby6WLAAg90iZG24NCyvuBcFmqnZ6FC6R3VYlY2AMGPdv8Aaekk9mJquvLBry6WgjAChRpxjafPwqPhuBVbikMWNpNInQT3tIOs6Z1d0QQRgnHW6Ss9yj5Rfe2Dv9RIPxGai4e0EJVRCxMdCScjxz8PfTOG4IJohm7lsW4OnIXYnEz4QM7U/hWBlpBLE9JgE6RHLHLrNU7OxO5YmqvFcELhy1wRtodk8TKwenOMCrMUqqm1wErcPwwtkKCxEMe+7Mf0B6zEmpblucgwfqI6H+/woXLgDCSBg7kZkj8KlNbU6s6clOL3KtJqzKzPBhoE7d7BjlkDPPyNSWzt5VR7YNmbYuoHksADbNzEZOgAwA2jvRiR1qxwLqVQoNKwNIKMkAYA0EArEREV67AV5VqKlLncRqxUZWRpdlewtfRp90UqHZPsLX0afdFKtDYz39pe+kH8m1Sot7S99IP5Nqob7JKhyAQdQkx6vOfOmYcIVnyyUio73qt4H7KhNm0ME9RBYnZXBG+DGv4e6pwoKwIiIGZ2xvVyhm/KDgPS2zHrJJX3/OXz+0CvP+Lsaie4jiFgMJ72rvYJgd36zXpt62XUaXZDgyoQnwhlIz4VyPyj7NWwdYYkXGYnUSW1k6m0joZwoGNhyFcD1fCv/vDlbP7GsWc/w6FGIVEVdR9UAYwFYjqQCD4Dy0eG4ooyNlhbYFVLGBBBhd9PkKgAmCOY5yMcsHIqNi84VY/aYg+IhWB+rnXm80pO6NE7HRv8qXYFfRIDyJYtiRnSVGrM88YOdqyOJZn1MxLOwILE52x4D3DA6VXUd8f5W+1KnNdbC2dNStuem9OjF0lO27PQOC4pbqB0Mg/UeakciOlWAa83Vs4JB6gkN03GRzFbHDfKO6ohgLnvPdaOmBB8YpephHzExqYKcenc6+y2PNvvGpRVXhLgZQw2aSPAkkVYBpOXIhbYV19IJ6D+5PIU62kADp9vM+dB3gT9XUnYeZoWlhQOgA+FDsV7hvPCk9AarWuyrClSLVvUsQ2hdUqIB1RMxOffVi4wA72xx4zyjn4UbIOkTvAnxjNRNpbA7kk1SYPcY94pbGAVMMx5nn3eQ5nJ2iX9o3yltiPW2T/McDHPr4A1NZt6VVZnSAJ6wImrRbiswHu7EdiyqsQJ9VckkmJbEkkx7qbqFqFxpM6VHrDrpUesBIwBiaN+9oDsQzQQAqiWOAQFHMyxrNfieHvsNRDNsg/xARO/SCZz4DmKdweEniJ79Pd/O5nOagtuTSEkyccgOgnmepxPh5l6jIqHh+HVF0qCBJOSxyTJySTvU67ivW0qUaUFCKskIttu7LfZPsLX0afdFKl2R7Cz9Gn3RSrEZM9/aXvpB/JtVFfdcBhOogRAPORM7wc/X1qS57S99IP5NqkKah0oVnyysvE28Rzj9Bv0la4OXTUfPqantEaRAgQCMRg525U40Iq5RDbXqj3CPhioeP4Jby6X8QRuD1FTW9vNvvGiapOEZJxkrphRw/anZN6zkW2ujra0kgdSrER9fjWVau6slWX/ADBduoKkjy3xXplY3b/Z6OAdLazPeRGaYGzhes4O+PKuBivRI5W6PPt/j/39zRT9ziuKdQJlwdMtClvULeroOrZhiNwanAZQB6/eAOSIU7nvEzFUbFybzpcUbwA2kw1sxHvPrHyq6bCEaIXSCe6NpzIKjfcmDzzyqsIuFOMZKzPT+nwapJ3+exE9gPl7Kk/taWjJESQYwAcdaltOe6ujSsRgjugKIEDzXHSqqcNYYwttQ2/s4IIPUrFT8JcuQTcAEREADxM62/pzosdjz8/w63sbt9Alq0bdzVKpIFrTJYKD64MeXlW1a4MhtXprpHzWKFYn/ID5zXnli+p2ZSQScMJEE5wZHjXofY5Y2LZeSxRSZmcjGqc6oiffNc3FUtPddzl4qhGFnHuXAgmYz16eHTypvEX1RSzGFESYJ3IAwPeRTxRYgCSYA3NI/cTexn2+0UeWtzcKoWCDDkgcleJJkCTAG0iakt8ReLLNkBCck3RqA5SgXfqJ8zVn0vRWPkB9TEGitzMEEYJEwZAidieo+NW/QqV4Z7kmQlsnnh26x0U9eYq7VbgLgdFdTK3O+vg2R5wc++asxQlzb2JG1rlW4JIP7ZjyRl/oal1e+oVMnw1HzZiR5x96pK9b6VTccOr97sQrO8g0V3FNpybiukYlzsj2Fn6NPuihS7H9hZ+jT7opUqNlB/aXvpB/JtUqZdtTdumWxc2BIBmzZ3jeibQ6Dzz9ZpqHShWfUwelHUf1+FHX7j8CPrNGhVioxWMnB35kfNXoTSk9B8T+FIesfAfa3/anGiAaQeo+B/Gmsp6/AD+s0fSDqPiKq/nOz+tt/vr8d9qDCjzb5Qj0fG3CZgXAx22MPO3vmrx4ZCdWkE9dKTPjE1mfKDiBc4m8wmC5H7oC8v8ALVnsZ/SAhhIthVHvMGdQPONPxrj4mO90d2hio0KV5K/Be0ePxNY/H964ZyFgDfoCfOSR5Vtfk6zOnEbGCJ+dB58qze0uAYS1oYOSAJgzmFByD0G3htbAyhGreT+xSt6nGssiVjOuoNJ/1c29/MGR5V7LaWQD3hIBjUxiRsSTmvFFFzqhyQRB861uze2eItuha9cIVlka2K6JUsCrE4MUx6pgZYpRcHa1/wBTGMj1oIfnH/b+FV1PpGZQzQjAFoTLCDC43GJn3eUKcYt72NwEK3fa2bTRH6G5EnB8B5G5w6KihVWFGAADXkHFw55LPd+BeiuDa4CP20BM/wCkrioeJvOvrBY21hTgNAkiTEcycYBnkLJvrtOcYgzkwMVSbtMhnC29QQxqW7ZjCazILgqcqIPJgdqkFJvj8AaXuO4zg2dBbQolvTBETKwAAOgids7Z3ml2dx1uxNprusqYCKp1A6jqAE6myfKCdtp+ze0tRINm6gYyDpDJkSYa2WA+OSZFXL7FgTEABtMzMnAMRjn+9yroYfBValTTnFpctmM6sVG6Y3hiQoBBnngnfO4qT0g6geOD8DT6VeqjFRSSEWKiu9Rm2Og+GfjQ9FkQzCCDg7+4zOKsQ0Ox/YWfo0+6KVLsf2Fn6NPuilSg2Z1xv8W9v7QfybXPaorocnukKOYIk+RmBU7+0vfSD+TZpU1DpQrPllRuGJ3uP4A6fsqW3a0iJY+LEn471LVTjeIdJIthlAGzPqksARoW2xiMz5e+rNlEiYqJHg2+fm9fOnBQNgB5CqK8RdcEqiiGAXW1wTyOoG2CmD0OY6UL/FXVMeiDZwVa4RB2k+jweo8M5xLhsaE1C/DId0QxtKrvBHToT8aNkvB1hQZxpYsI95KrnflT6DIeS/KIAcRxAWQBcucogyZgDlMx7orfRAohQABsAIHwrn3Hp+Ic8nuO5OPULkk/AgeYrolWAB0xkzt7zvXGxD3GMS+leCpf49VJBDSu8KTyBx13GN6l4e+HErMSRkEHHuOaJ4ZPmLnfujP1VG3CkHuOEHQIkTzPnWGwsM4vh0YFnkaZlh6wAJ+PPBBrm0tOQNTkEgSFC6QcTEgn666Q8KWGl3ZgSTgBfVOBgZyZ8h5nhewNbhVLsTmCVAgESWYLhc5IzkRmAX8NiYUYvO3+BihUSVtzf/8AD26otFM6mLOSYyFK2z4RCn/Ua6XjHvD2SWmx/wC5cdM5+ajSNqq9jdjLYzMtGnAAUDGFXpgbk7cq1YrzWKqxqVnUXcfhmy/UZd/hkuH/ABOHtG4yQ5ZUcBZAI1EBmUwYECYyBU9jgragKEUARAgQIOoaQBC5ziKj4v0vpD6MWzCqCXLAzLnT3QYgFTn53LejwzX9XfW0Fz6r3C3uwUAr0fptCMaMZ23YhWk3JotlQdxTHQQAOo2xsQx28DUk01tx5n6o/wCVdMwDp95/vxoQevxH/enUqhBsnp8D+NOVs89+n4UooqMiowl3sj2Fn6NPuihS7I9hZ+jT7opUoNme/tL30g/k2qU0m9re+kH8mzSpqHShWfUwTSmjSNWKkd048IPwIP8ASnGkwnHWfwP20EMgHqAfjUINe4BAJyxge81XPF22WdQZSJ7pmRD7RvOh/wB01Za0CRIEgyJ5HrWVb4i0IAsXRBUAfk90ARqIyFiJZtsd49aDCjzz5OEFmZcrpEHE9490eek/AVvTWJ2Kypca0pGgz6Pl6hgROcrmP2a0Tff9UY5d+3MR0nB9311xKy+pl8RdzZPevqgliAOpqPh+MR5COrRvpIMf3B+FTRVa4bxkaUjvQRcfVz090pAO36VZJJmIEugG4x9VNWrPSD9UNv8AOPWtr5I/KCz3kaFclZeSQSTASSogAkxy9ac5ONxBAtkDmwED3tkH/SD5Cs88Sedt/wDbt13/ALilsXK/0/k7HpWEjUhKUv0PUHTiJaLloCe7qtPIEjDRdE4kTjr7qbZ4u5Po3064y1uQo21d1iSIBEHIJ6ZFcz8ku1bpBtBSQApGorNsMSIgesDDEATp0HlArqeG4cIIkk4ljEmPqHgIGT1Nben4FVfrqLZceTLGSdKemnuTIoG399acKAFOAr0drHOFQ/S8B9p//Wn1GB63XYHfkPjkmiQY2vUY06ZXeZjOvlvtHnQt+kxOgfOjUeXImOcfD34A4dwAPSHEZKqTjTM8iTDZ/b91I2Xg/wCIZgwdK4PfzHONS4/Y99QqWKS70qK70GXLvZHsLP0afdFCj2R7Cz9Gn3RQpQbM9vaXvpB/Js0aTe1vfSD+TZo01DpQrPkBqDi+H9IpUkgHeAhkdCHVgR5VYpVYqc//AOXxrJi2BJIK2uH1Ax3d7PuHPr7o2bS7ZOJB2znBON46RvU1RqMnyPxEf8froJWI9wmqvaVwLadi7IFUtqXTqGnvYBBB2iCDM1NxJeB6MITOdZYCPcQDnyrmflhxd9OHKutsC4Qko1xiM6syqgSqnrVZuyuWhHM0jh/k/wAIfygszszFSxJCSWELkhRPrmuka8oMahOoLH7REgeMEVmfJ9FlzHeGkT7jP9V+oVrehWZ0iZB2G42PjXFqu8ty+Ia1GRDiF31CImeUTEz0morrtJK3LYUROpGMYB9bWo2IPnSF/h1ka7I0kgjUgg6tiOXe+s1atKhErpI6iCMADceAHlVODEqWLZdgWdHVSTpCQSGDgBm1EjcMCsZXntWpf+TtxtL2o0OikIx7ysZPr7MpxGARnwqrZtBZ0rk8lXvNpkKABkmMAV0nZfG2bdsA3QSS0wGOQAWUCJwCD5zTFChCtdVI3RvQxNWj/wA5W+ewvk/wDWZDW4LAFn1qSSP0QoGAJPM862gKj4e+rqGRgynYjbBg/WDUtdWnCMIqMeEUqTlOTlJ3bCBRFCnVcoKm2dp6yf3iT/WlcMAnnBjx5U4LGByoEITww1FpILEEwY9VSo8sz40LfDAR3nMRuzH1V0jx6nqasRQmjcFkCKK7ilRU5FBli52P7Cz9Gn3RQo9kews/Rp90UKUGyg3tL30g/k2aNA+0vfSD+TZpM4HPPTn8N6Zh0i0+WGhTS/QHzwPx+qhn3DyJ+vH2VcoOJph3HvBH2Ef8qOjqSfOPsimXbS4MAwRvnfu8/GoRhN0dR8RWF8s2Q8Jc1TgqVgN62oAZiIya2+Jtal0hmToU0yP3lI8iCK5v5X9nk8Pm/fPftDPoSJNwQWAticGMEcudUnumXhtJM5PsRlVXuEHBC4DHGCcDxHLlWpb4oMxUBpE7qwGN8nH/APRVPgezwrXrbgOLV5lUnqvdmIiYAzHM7Crdns+0hBW2ikbEKoIxH2VxqtlJpkrPNNslPgM+Fa/yf4FXLsyKfVESR84yYGd/tqDsy+ysQE161I0zgxkSIM88e811VlAAAAF9wAgE77U3hKSdp/wZcsi4SyEHdRRltoH6R/Zqxrbp9dC0cebfeNProlkgFz80/Ffxpa/cfq/oTRp1Qgz0g9/7rfhRF1fnD4inTRBoEG3OXvI+rvf0p9Q+iUtsMA8uZ2z5NUgt+8/GftmoQdFKKbB6g+I/qPwpazzHwIP2wfqqBCaK700XR1+OD8DTxvQZC32T7C19Gn3RSo9k+wtfRp90UKVGzLu2gbt0mcXNpMZs2Rkc/OpAI2xQb2l76QfybNGmodKFZ9TFQpUasVBTXWQR1BHxp1KahBoMgHqAfjWV8pbirw7u6awkNpgkd1gdTQRgb7/GtS3zHQn8R9RFZHyr4W7dsFLRCzl2ZoAVIMbGZ/4++pwybs4WzxMcbex7S5dEnGzswneT62J5mtqa5zsMFrqnJwzMfEHeP2mFdLo/s5+o1xcRbOaV9pL7I1vk/pUlmdBqACjWkmc7TI2GPf7q2rfG2mjTctmYiHUzJAEZzJI+NUOyuIS7qm0gZNMkAQS2rbGNts71oDhkmdCT10rODIzHUCupRjFQWXgzViW0MeZ+8afFR2tvM/aafWxFwOpUKNQgaNCiKARiDJPl5AfiTT80LOw9+T4nJ+2nE1ACoTRoEVAiNR+hEiCVgz3TA8xsRTxThUIXey/Y2vo0+6KVHs32Nv8AyJ90UqUGzJc/4173uI8rNqR/fQ1nOYdj/wDlbnABKyT+jjYbjlHwrTurNy99IP5NqqiC53tMes8axcmdZiJ/RjaMbRNMR6ULPqZSx143bGHyGBbpvkjOQYHIVYs8WEWNPEMJ3a27NvzxMeUUGtvbtvlrkz+lca5DQBpxIieW0E+6o7HBOVU67oxzuXQc/OUiRRAaHD39YnS6+51Kn4GpqzU1WSAfSXA5j/3LmmPBe7kjfp7qeO1UmNF+Zj/03ExMget6OIzvMRJmrJgLcd7xH1jB+1ayPljaduEuejJDrpcRv3GDH6h9VX+G45bmVW4NJAOu1dtnvSBGtRqyBtPKrN+0rqytlWBDf5SIP1TRv3Ktdjyn5NWe8zZGkaNJmcxv7gFAHn0zvhSSAoJJwAATmsPtjhX4bidRDguxYghl1EXO8FgaXWJgmMZIEidTsjtsLdVirKuQSxQSDjEtuN4EzEVza2HetvwyzvNZkdzwvDLbUKogDfqTzJPM1YArNfjmDMNJgTH+HxEmPC2RvV5WJWRGqMSGAn3giQJ90108tkUUk+B1rbzP2mnVz44fiUANziLhXIYWktlm1K4JkqNENBBE7DYE1b4TidGos3E3J0iLltJXB2CIpzHv5daEnZ2L22NajUXD3tYkBhBiGUg4jMHlnepagAim3do64+OD9U04UG3Huk/0H2n4VCDpog0KVAgaVKaVQgIptxsY3OB4/wDYSfKnUwZJPSQP+X2R5GoE1Oz/AGVv/Iv3RSpdn+yt/wCRfuilSg2Zj+0vfSD+TarI4jg78tpdgC5Kj0yjB1HE8O0cu7JxOa373Z1wu7LcQB2BhrbEiERdxcE+rO3OoL/ZF1xBuoPC3cH2Xq2U42szCUJXujEbhOKMkuV2gLeSMaQZJ4XEjUdtxynAtcLxSn1tWxOq+ORBjHDbGI8CeZkdD+brv6y3/Cf/AKtH833f1lv+E/8A1aOeIMkiuKUVY/N939Zb/hP/ANWl+brn6y3/AA2/6lHUiTTkVbluQRz5ePI0CoZciQwyD0I2I8KufkFz59v+G3/UqKx2VcUQLinxW4T8TcqakQacjlvlD8jLHEWwERLbBtQIUQcQdQA5gDIg90dK4ztngLvDJ6N7RCW4CXDBmS8ANkxgY5RkCYHsH5Bd+fb/AHG/+9L8gu/Ot/uv/wDao5waswqE07o4/wCT3bnEXoH5MTblYuMxU+jP6RBTS5iPVbP1106SQCRB6Yx8MVMnZjiSDaBYy0IwkwBJ72TAA8hTvyG7863+6340Izila4NORmcbw2u2VgNmYIQ7Mfnqy/VWceyTHs1MAhRp4TAzt/giM5iugsdmXVUDWhjm2sn4k0/8hu9bfwb8aLnFhVOVjP7N4c2wV0BFmVC6IzMwEUDpuKu0/wDIrvW38Ho/kd3rb/31NSJNORGR/f21G1wLqZiFUQJJAAA6k7d4kVYHB3f/AI/99R2Oz7qrplG3ksXJM5Mz41NRA05GRxlu4GLd4qxbToucS26kLKW7Z0jbnHMZiq9gXS2fTAYBluMwCQCRPDiTneeU9a2vzKdC2yllkX1Q2ogbxEjlMUD2FiPRcPGDEGJBnbT1NUckWyMqdmW7urU4hSCCGu3ieRBCPaXM48z4VpxTOH7Ne2IRbKiZhdQEwBsF6ADyqPjLl62VHoteqc25IERgzETP1GrKaQHCRJcPTc4H4+W/lSiB4CqDXr2rV6C7tGkRG4MxO5n/AGmi3FXirH8nuYkRGT6uw/1f7T5zPEmnI6HgfZp/lX7BSp/DJCKOgA+AoVgM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2772" name="AutoShape 4" descr="data:image/jpeg;base64,/9j/4AAQSkZJRgABAQAAAQABAAD/2wCEAAkGBxQSEhUUExQWFhUUGBcaFRgXFhQdGBoXFRcXGBYYFxUcHCggGRwlHBgXITEhJSkrLi4uGB8zODMsNygtLisBCgoKDg0OGxAQGywkICQsLCwuLzQsLCwsLiwsLCwsLCwsLCwsLCwsLCwsLCwsLCwsLCwsLCwsLCwsLCwsLCwsLP/AABEIAQAAxQMBIgACEQEDEQH/xAAbAAABBQEBAAAAAAAAAAAAAAABAAIDBAUGB//EAEgQAAIBAwIDBAUHCgUCBgMAAAECEQADIRIxBEFRBSJxgRMyM2GRBlJzobGy0RQVQlNikpOzwfAjcoKiwtPhBxY0Q2PSJOLx/8QAGgEAAgMBAQAAAAAAAAAAAAAAAQQAAgMFBv/EACwRAAIBAgUDAwMFAQAAAAAAAAABAgMRBBITITEyQWEFUfAiccGBkaGx0TP/2gAMAwEAAhEDEQA/APSu1u0L6cQ4tXuHACCLd1wCGJUyVA1ZE89s5kBa69p8UbiE3+ECA29ahgZUahezMyQVK9NInnM3GcdZs373pLqIzOMM4BIFmzGCfH66o/8AmvhgYN3P7K3GG07hc+VbRpNq5m5O9kib86cWGaL/AAZUtcZdTyQpgWrY06YgAkk6stjaKfb7W4vulr3BTzUM0ZfeS+e7HTMnMwIeJ+UdpIhg4YSCl3hx1wRcuKdo2nflFad0atOTAaQQzCYBI2OR7jU0l7ldV+xY7H7Xm0v5Td4cXZbULbjRGo6Ikz6umffNXfzrY/XW/wB9fxqhrNDUaml5Jq+DQ/Olj9db/fX8aX50s/rrf76/jWd6T39efTekzxufrqaXkmr4NL852f11v99fxofnOz+ut/xE/Gs/WaWo1NLyTV8Gh+c7P663/ET8aH50s/rrX8RPxrD43hmcgrcZMQYa9B3jCXFjc5546VG1p7YDa2Zpg6nv6TqIA7svmdI/vNXT8h1fBvjtKx+ut/xE/Gke07H661/ET8a5vsvtOTpLesW0x6djOrqyCBvzxFa+s9TR017k1X7Fz862f11r+In40787WP11r+In41TLk0Ax6n41NIGr4Lf51sfr7X8RPxpfnXh/19r+In41XDnqfjTgx6mppB1SX872P11r+In40fztw/6+1/ET8ai1nqfjQLnr9dTSJq+CY9rcP+vtfxE/GgO1rH6+z/ET8aq3CSVMtgnZjBkHcc9ql1nqfjU0iavgn/O/D/r7X8RPxo/nbh/19r+In41W1nqfjTlYyMneppk1PBpIwIBBBBEgjYg7EGlVXsf/ANPZ+jt/dFKsjU8q/wDEfhmbjXOlWHcHeEyTbQBQ36Jn3ZrI4PswB++lnp3b0EH9LZQSRtEjf4eo9p8Ct17wbBFzuNiVJsWfj4VwfE8O9pzbf0TsmkMzWjqMjLHRgk77DnjFVr1akYJLZfP2KuVSbywX7Gz2Rw923aLWGRLZLMSr2xlcS2qy5LRkmdorovy+2dPeXOcSf/b1GDGcMKr9hG2LFvQUAIkwAoLT38dZxVjiOBtsQWRSScyAZhWiaZpq0UL/AHJ7HFI5IVgSImOUzH2H4VJNVblpgqrZKIAdmRmEGZAAdYMnrVHiuKv2oJNl9Qwot3FyGWWLa2+d6sZ6jNGU1BXkWjBydkaLcJbJkohJ56RM/D31Bb9AEbSLYQCWgLpgSQTyIwYNY/avaVwJvljAAiMgk+8gAHB3xNZXGcRxNtFt6bSpcWScl3BwC7EetAG2R1oUKrrbx4+cGlXD6e0uTtLWhe4sCMaRjeW29+T8akmuM7K7Zu249IS4iCuoxPIqWBI8KtJ8rwGIuWXVf0Wt6rhIxBICCOeD0rZwZllaNe/w99hHpF0nUCDoyrbAg2T1I8I3zUNuyLVwNea0JAiAsysRDC2pG20kbiIOMvje3tbA2w+jTIBLWzqPMhYbbEMeewIqbgeL9I6BL7KSG1hjdHeMKAmq5pZhJ67Y5wHBpXAbVrv96y9mAWybeozqJGQ6xirdlXE62Vto0oV6zMs08qoWfTzBOJYaot4728ap5HHv91aKzAkyev8AWKoS2w8U6mUTUuSw8GnzUQoXNWNJHvmciDAHTMGfd78EAEuPGUExmGETnA8gP3htmpLZJnUIzjMyMZ+M1D/iTuke8NvOcTtp+s9Bl6B8TpjnEzsIjz1fVRAh77r4/wDFqcKjfceP/FqctAJJFOTceNMoocjxqBLPZHsLP0afdFKndlewtfRp90UKVGTJ4qwrvfVlVgbgwwkH/BsxIrnuM+SocOAtq3qWIt+kVf0ckCI7oIxG810ze1vfSD+TZp1bKClGzMlUlCTcXY86ZOK4a73OEF5RqLqLfd1amFu4r+jYgnQNuQzypn54vcZejhvSWRu7gvdMTJ0W9QUAnEqJEzOYr0W4gIIOxkHfY1UTs+0tz0i21Dv6zAZI0/VsNt4oRp5VZPYvOtnblJbs4+12hxXC8XbtXL92/bcKwV0sq+l9QGohJlYkw36OSMitm9dL5bmNswAdwBWh27w+q2CGKMpEMoUmGYBl7ynunBPvUVz91Ht22/xC5MBSwQEFjEyoAgAzETiuZj5TzKF9jo4GMMrqW3Q3tJAbbvkm3qKwSTgAsu+ZIIzt5Vh/lV0sAykoMKNVuFHOO9kbnauotIqDSMBR1zHIn4UjwyRGhYO/dFZ4XH6CcWrq/uMV8HqtSvZnO3LoWNRidv78xUH5chHdYH3504EmTHStji+zEVGYl2gGAdETy3WemZms4cMvzVnrAzzn413cPioV03DscutQlTdpES3S/qsBidpO5EweUg/CoOD7QYOp0Hu96Slz1lEg6WtaRkDdtxV5LQGwA8ABTlHeXGrvYURLEgiFHM5kD3edaVqkoU3JK7Se3uZRgpNJs6TsXthyALpVgxMMo+cxiTsRncAee9at3tOypIa9aUrghriAg+8EzXINYukMr+iPedWBDEYcggw0e7+4rc7HdlQKAoRQoQFTAgEHRkELEAeded9O9QqVZunV3e+67eH+DoYjAqylSN2xfVxqRlYdVIIxvkYp5rme1+0btvvM5EsAi2gF7kAtrZw4mdWQOajqaf2X22G1hGa6y6SyXblsXFBwGVLdrvKxkeI5TXYzq9jnVKUoO0joxTmEgiYkET0nnWVZ7WZioFvJA3Nxc5kS1sVo2XJALDSeYmY84zV0zJoHoDyuNj3A/oaRM7573jUtpSJ7xO28cgByHn50qM1e5WwLh28f6Gippr8vH8aeBQCOopuPGm05DkeIqELfZPsLX0afdFKj2V7C19Gn3RSpUaM0+0vfSD+TZqLi+JFsaiO7PeOpFCzgElmHM8qkuH/EvfSD+TZoBqYj0i8uTNsduI7hFCljGBe4cnMT3Q84ztO1aDN6vj/xNPL++qfaPGJaUO50qDvBOSrQAAJNFtJXZUj7avabRJJ3WIUsT3lJ7oycA7Vz952YLC+t3oO4iGWQSCDHLqYJG9Qr27buXGLd0liFLDGkermTpkAYMZNW7ThiSrBowYIMc4xtXn8XiFVndcI7uCp5adr8lO5wAYktZRydRJuEPErIVS0kJqLCNh0zNXEuXJygiJwwmdRxP+WDPWpC4qtxDGZF0ARlYQg9cyDPnFK3vyO7R4/BLdOq2QwlisMiMJ1RkKxwIPM+6sBWMDY/3nlXb8FwKaQLipqHIO7LgQO6zEA7iM1k8T2AGZmS6ih2Y6WBOlmbUVxHUmOW2d6e9Ox9OjKUZ7L57HKxctSzRQ7Gs2bge22LrT6DvMssQxIMAzBAPeBwegium7P4R7RXTYsKCIdlusbkDbJsj0kkAmSvPfm7s7hLPDSA3eaAxY945wAIgCTsB8a0PSj3/ut+Fc/HYx1ajyXyvs7/AMIrTgkt+Tlu0XJvXOUNA8BEeMzM9CByqPhUBkMzjQoK6XuKNK4jSDkjHjI3Nb1/gLdw6mDAy06Qw1AMYDY+sQffUycFZAj0ax+0knODJYEk+NK4WvLD1XNcPlfPYd146ajbdHJfKPh0W0FPpdTOunWb04BnTqyRGIHMg035Fdiq9w3u8EtnB1vLPkYacBQTMb6gNpFd16Ydftqpc7WAJBS7honSCsCe8CGPdgT191OVPUKlVfSrP7ilRKTuydASBnx8Rg/XNOC1n8J2haa64QqBgzMa2IBJA9y6R1M+6tJTNejo1HOmpSVmcx2vZMAFOFOilFbXARPuPH+hqQU1xkeP/FqdRAOpyLkeNNp6HI8aJC12V7C19Gn3RQo9mextfRp90UqVGjJvT6W9ER6QTk/qLXu8KrNwrEz6Rt5gYHhIzFXHH+Je+kH8mzSpiD2Fprch0H5x/wBv4Vx/y940jRaGoiNbRHe3VYzyhidtxXamuM+X6WTo1ajdOAAxjRDEE57vezIydjyIWxt9F72DTf1I4e5kn23uAAgY9/8AWr3B2ZcGB3RnAnIwJ5Gc/wCmm8HwALTqeF/+RzJPKCSNvtFaYTSsKAMGJmJ6nma8pVrpfTHkanO2xq9n8XPdaJ5N1iZnoYHnV1eJQnTrUk4jUPhFcwjOcE243JEmIOBB88zy26anCdmcQ0Mtkuo72SEDAZhdeDOOcEcxUhVk7J/2M0sdPaLV/J2vZ1zTZUs0CDBJ/Rk6PHu6fGhxnaVlMsymRy0k6c5iZIxyqPg+ze6pfVIAGk6CAFAURIOmQJIUiZM1pqgGAIHQVnJwUvcl5S8GdaFu5Nv0LKsT3rRVcgHBjDAn3EEHpNOs2PQ/pE2yf0o7hJxn5pmPdj3mpvQOgAQhhOQ/IE50kbAchB8qe3DswhnEHfQumeoJJbEdINHMuL7FbeNxqX0EqXUMC0gssiWJEiZGKLcSuQDqO2kRJPu+vOwgyarWuxLER6Mes/6T57x3M5860gMQNqpJwT2u/wCC0XKxl/ndSWRVYXQB3HGnmJzMEAZkGMjrTHS7cOh3QKwaQokEKQCCOuVxqjfer97s+0/r20uZJ76q2TgxIxgAeAFM4XhEU/4aoiqTARVAYkCSSBnp5HfEaKrCO8V+dzNxk+pkKE2wqNaZzqYKx9HBks25aRI3x1qLh/S6tDWnGW76+gNmJBXBIubHOBkGMRVzjyFa25nSpMkHaRu2NomavJnNXjjKlNXjs3y9+SunFuz7FD1TDooHzxGnn1yu3PGRk1MgU7Hw0t9kH3j40eP4EXVCsSBIJjBMTieWfqkc6itdk2rcG2i2yJgqiTBMkSQYBJMxG9dXD+sxypVefHz+jGWH3+ke6ZG+/U/NbrR0Hqf9v4UmVgRlTviCOXWTVa92pbSZ9IYMHRZvPB5gm2jAETXVoYylX6HcwlTlHlFqG6j4H8aKlpGAcjn/ANqFq4GUMJggESGUwc5VgCD7iJqRNx401cpYudl+xtfRp90UqXZXsbX0afdFKlhszj7S99IP5NmjFJvaXvpB/JtUqZh0i0+RpFcR8suDPpdQUMG0k61OmcLAfImF2jn8e3NVePYBDKF1MalUSY3OJzty60vi8Nr08vHcqnY83s2gsKV38WExmWOdsZ5AVK6gCYmOX/arPaXBFcFWUHvJrADQDiQCQGBH2HY1WHeXPMZ/rXiasJwm1PlPc15Nb5NcF6S8pZdSr3nkCB3W0Az+1GM7eNd5FcJ8lePFhytwjTcIXUYGkqSFLE8skHpg9Z7Y3lAB1CGICmRBLeqAec8qlvYdw9spLSFZ9vti0bptB11L+3bywJBXTq1agQeXI1av8SiCXdUHVmCjG+SaLg0b8k80ZqrxQuGPRlB1LhjPuABEcjMnaIzIPDi7qOs2ykYCq4YGeZLEERHIbUMu3ICa1t5t9408Cm2dvNvvGoeP4Bby6WLAAg90iZG24NCyvuBcFmqnZ6FC6R3VYlY2AMGPdv8Aaekk9mJquvLBry6WgjAChRpxjafPwqPhuBVbikMWNpNInQT3tIOs6Z1d0QQRgnHW6Ss9yj5Rfe2Dv9RIPxGai4e0EJVRCxMdCScjxz8PfTOG4IJohm7lsW4OnIXYnEz4QM7U/hWBlpBLE9JgE6RHLHLrNU7OxO5YmqvFcELhy1wRtodk8TKwenOMCrMUqqm1wErcPwwtkKCxEMe+7Mf0B6zEmpblucgwfqI6H+/woXLgDCSBg7kZkj8KlNbU6s6clOL3KtJqzKzPBhoE7d7BjlkDPPyNSWzt5VR7YNmbYuoHksADbNzEZOgAwA2jvRiR1qxwLqVQoNKwNIKMkAYA0EArEREV67AV5VqKlLncRqxUZWRpdlewtfRp90UqHZPsLX0afdFKtDYz39pe+kH8m1Sot7S99IP5Nqob7JKhyAQdQkx6vOfOmYcIVnyyUio73qt4H7KhNm0ME9RBYnZXBG+DGv4e6pwoKwIiIGZ2xvVyhm/KDgPS2zHrJJX3/OXz+0CvP+Lsaie4jiFgMJ72rvYJgd36zXpt62XUaXZDgyoQnwhlIz4VyPyj7NWwdYYkXGYnUSW1k6m0joZwoGNhyFcD1fCv/vDlbP7GsWc/w6FGIVEVdR9UAYwFYjqQCD4Dy0eG4ooyNlhbYFVLGBBBhd9PkKgAmCOY5yMcsHIqNi84VY/aYg+IhWB+rnXm80pO6NE7HRv8qXYFfRIDyJYtiRnSVGrM88YOdqyOJZn1MxLOwILE52x4D3DA6VXUd8f5W+1KnNdbC2dNStuem9OjF0lO27PQOC4pbqB0Mg/UeakciOlWAa83Vs4JB6gkN03GRzFbHDfKO6ohgLnvPdaOmBB8YpephHzExqYKcenc6+y2PNvvGpRVXhLgZQw2aSPAkkVYBpOXIhbYV19IJ6D+5PIU62kADp9vM+dB3gT9XUnYeZoWlhQOgA+FDsV7hvPCk9AarWuyrClSLVvUsQ2hdUqIB1RMxOffVi4wA72xx4zyjn4UbIOkTvAnxjNRNpbA7kk1SYPcY94pbGAVMMx5nn3eQ5nJ2iX9o3yltiPW2T/McDHPr4A1NZt6VVZnSAJ6wImrRbiswHu7EdiyqsQJ9VckkmJbEkkx7qbqFqFxpM6VHrDrpUesBIwBiaN+9oDsQzQQAqiWOAQFHMyxrNfieHvsNRDNsg/xARO/SCZz4DmKdweEniJ79Pd/O5nOagtuTSEkyccgOgnmepxPh5l6jIqHh+HVF0qCBJOSxyTJySTvU67ivW0qUaUFCKskIttu7LfZPsLX0afdFKl2R7Cz9Gn3RSrEZM9/aXvpB/JtVFfdcBhOogRAPORM7wc/X1qS57S99IP5NqkKah0oVnyysvE28Rzj9Bv0la4OXTUfPqantEaRAgQCMRg525U40Iq5RDbXqj3CPhioeP4Jby6X8QRuD1FTW9vNvvGiapOEZJxkrphRw/anZN6zkW2ujra0kgdSrER9fjWVau6slWX/ADBduoKkjy3xXplY3b/Z6OAdLazPeRGaYGzhes4O+PKuBivRI5W6PPt/j/39zRT9ziuKdQJlwdMtClvULeroOrZhiNwanAZQB6/eAOSIU7nvEzFUbFybzpcUbwA2kw1sxHvPrHyq6bCEaIXSCe6NpzIKjfcmDzzyqsIuFOMZKzPT+nwapJ3+exE9gPl7Kk/taWjJESQYwAcdaltOe6ujSsRgjugKIEDzXHSqqcNYYwttQ2/s4IIPUrFT8JcuQTcAEREADxM62/pzosdjz8/w63sbt9Alq0bdzVKpIFrTJYKD64MeXlW1a4MhtXprpHzWKFYn/ID5zXnli+p2ZSQScMJEE5wZHjXofY5Y2LZeSxRSZmcjGqc6oiffNc3FUtPddzl4qhGFnHuXAgmYz16eHTypvEX1RSzGFESYJ3IAwPeRTxRYgCSYA3NI/cTexn2+0UeWtzcKoWCDDkgcleJJkCTAG0iakt8ReLLNkBCck3RqA5SgXfqJ8zVn0vRWPkB9TEGitzMEEYJEwZAidieo+NW/QqV4Z7kmQlsnnh26x0U9eYq7VbgLgdFdTK3O+vg2R5wc++asxQlzb2JG1rlW4JIP7ZjyRl/oal1e+oVMnw1HzZiR5x96pK9b6VTccOr97sQrO8g0V3FNpybiukYlzsj2Fn6NPuihS7H9hZ+jT7opUqNlB/aXvpB/JtUqZdtTdumWxc2BIBmzZ3jeibQ6Dzz9ZpqHShWfUwelHUf1+FHX7j8CPrNGhVioxWMnB35kfNXoTSk9B8T+FIesfAfa3/anGiAaQeo+B/Gmsp6/AD+s0fSDqPiKq/nOz+tt/vr8d9qDCjzb5Qj0fG3CZgXAx22MPO3vmrx4ZCdWkE9dKTPjE1mfKDiBc4m8wmC5H7oC8v8ALVnsZ/SAhhIthVHvMGdQPONPxrj4mO90d2hio0KV5K/Be0ePxNY/H964ZyFgDfoCfOSR5Vtfk6zOnEbGCJ+dB58qze0uAYS1oYOSAJgzmFByD0G3htbAyhGreT+xSt6nGssiVjOuoNJ/1c29/MGR5V7LaWQD3hIBjUxiRsSTmvFFFzqhyQRB861uze2eItuha9cIVlka2K6JUsCrE4MUx6pgZYpRcHa1/wBTGMj1oIfnH/b+FV1PpGZQzQjAFoTLCDC43GJn3eUKcYt72NwEK3fa2bTRH6G5EnB8B5G5w6KihVWFGAADXkHFw55LPd+BeiuDa4CP20BM/wCkrioeJvOvrBY21hTgNAkiTEcycYBnkLJvrtOcYgzkwMVSbtMhnC29QQxqW7ZjCazILgqcqIPJgdqkFJvj8AaXuO4zg2dBbQolvTBETKwAAOgids7Z3ml2dx1uxNprusqYCKp1A6jqAE6myfKCdtp+ze0tRINm6gYyDpDJkSYa2WA+OSZFXL7FgTEABtMzMnAMRjn+9yroYfBValTTnFpctmM6sVG6Y3hiQoBBnngnfO4qT0g6geOD8DT6VeqjFRSSEWKiu9Rm2Og+GfjQ9FkQzCCDg7+4zOKsQ0Ox/YWfo0+6KVLsf2Fn6NPuilSg2Z1xv8W9v7QfybXPaorocnukKOYIk+RmBU7+0vfSD+TZpU1DpQrPllRuGJ3uP4A6fsqW3a0iJY+LEn471LVTjeIdJIthlAGzPqksARoW2xiMz5e+rNlEiYqJHg2+fm9fOnBQNgB5CqK8RdcEqiiGAXW1wTyOoG2CmD0OY6UL/FXVMeiDZwVa4RB2k+jweo8M5xLhsaE1C/DId0QxtKrvBHToT8aNkvB1hQZxpYsI95KrnflT6DIeS/KIAcRxAWQBcucogyZgDlMx7orfRAohQABsAIHwrn3Hp+Ic8nuO5OPULkk/AgeYrolWAB0xkzt7zvXGxD3GMS+leCpf49VJBDSu8KTyBx13GN6l4e+HErMSRkEHHuOaJ4ZPmLnfujP1VG3CkHuOEHQIkTzPnWGwsM4vh0YFnkaZlh6wAJ+PPBBrm0tOQNTkEgSFC6QcTEgn666Q8KWGl3ZgSTgBfVOBgZyZ8h5nhewNbhVLsTmCVAgESWYLhc5IzkRmAX8NiYUYvO3+BihUSVtzf/8AD26otFM6mLOSYyFK2z4RCn/Ua6XjHvD2SWmx/wC5cdM5+ajSNqq9jdjLYzMtGnAAUDGFXpgbk7cq1YrzWKqxqVnUXcfhmy/UZd/hkuH/ABOHtG4yQ5ZUcBZAI1EBmUwYECYyBU9jgragKEUARAgQIOoaQBC5ziKj4v0vpD6MWzCqCXLAzLnT3QYgFTn53LejwzX9XfW0Fz6r3C3uwUAr0fptCMaMZ23YhWk3JotlQdxTHQQAOo2xsQx28DUk01tx5n6o/wCVdMwDp95/vxoQevxH/enUqhBsnp8D+NOVs89+n4UooqMiowl3sj2Fn6NPuihS7I9hZ+jT7opUoNme/tL30g/k2qU0m9re+kH8mzSpqHShWfUwTSmjSNWKkd048IPwIP8ASnGkwnHWfwP20EMgHqAfjUINe4BAJyxge81XPF22WdQZSJ7pmRD7RvOh/wB01Za0CRIEgyJ5HrWVb4i0IAsXRBUAfk90ARqIyFiJZtsd49aDCjzz5OEFmZcrpEHE9490eek/AVvTWJ2Kypca0pGgz6Pl6hgROcrmP2a0Tff9UY5d+3MR0nB9311xKy+pl8RdzZPevqgliAOpqPh+MR5COrRvpIMf3B+FTRVa4bxkaUjvQRcfVz090pAO36VZJJmIEugG4x9VNWrPSD9UNv8AOPWtr5I/KCz3kaFclZeSQSTASSogAkxy9ac5ONxBAtkDmwED3tkH/SD5Cs88Sedt/wDbt13/ALilsXK/0/k7HpWEjUhKUv0PUHTiJaLloCe7qtPIEjDRdE4kTjr7qbZ4u5Po3064y1uQo21d1iSIBEHIJ6ZFcz8ku1bpBtBSQApGorNsMSIgesDDEATp0HlArqeG4cIIkk4ljEmPqHgIGT1Nben4FVfrqLZceTLGSdKemnuTIoG399acKAFOAr0drHOFQ/S8B9p//Wn1GB63XYHfkPjkmiQY2vUY06ZXeZjOvlvtHnQt+kxOgfOjUeXImOcfD34A4dwAPSHEZKqTjTM8iTDZ/b91I2Xg/wCIZgwdK4PfzHONS4/Y99QqWKS70qK70GXLvZHsLP0afdFCj2R7Cz9Gn3RQpQbM9vaXvpB/Js0aTe1vfSD+TZo01DpQrPkBqDi+H9IpUkgHeAhkdCHVgR5VYpVYqc//AOXxrJi2BJIK2uH1Ax3d7PuHPr7o2bS7ZOJB2znBON46RvU1RqMnyPxEf8froJWI9wmqvaVwLadi7IFUtqXTqGnvYBBB2iCDM1NxJeB6MITOdZYCPcQDnyrmflhxd9OHKutsC4Qko1xiM6syqgSqnrVZuyuWhHM0jh/k/wAIfygszszFSxJCSWELkhRPrmuka8oMahOoLH7REgeMEVmfJ9FlzHeGkT7jP9V+oVrehWZ0iZB2G42PjXFqu8ty+Ia1GRDiF31CImeUTEz0morrtJK3LYUROpGMYB9bWo2IPnSF/h1ka7I0kgjUgg6tiOXe+s1atKhErpI6iCMADceAHlVODEqWLZdgWdHVSTpCQSGDgBm1EjcMCsZXntWpf+TtxtL2o0OikIx7ysZPr7MpxGARnwqrZtBZ0rk8lXvNpkKABkmMAV0nZfG2bdsA3QSS0wGOQAWUCJwCD5zTFChCtdVI3RvQxNWj/wA5W+ewvk/wDWZDW4LAFn1qSSP0QoGAJPM862gKj4e+rqGRgynYjbBg/WDUtdWnCMIqMeEUqTlOTlJ3bCBRFCnVcoKm2dp6yf3iT/WlcMAnnBjx5U4LGByoEITww1FpILEEwY9VSo8sz40LfDAR3nMRuzH1V0jx6nqasRQmjcFkCKK7ilRU5FBli52P7Cz9Gn3RQo9kews/Rp90UKUGyg3tL30g/k2aNA+0vfSD+TZpM4HPPTn8N6Zh0i0+WGhTS/QHzwPx+qhn3DyJ+vH2VcoOJph3HvBH2Ef8qOjqSfOPsimXbS4MAwRvnfu8/GoRhN0dR8RWF8s2Q8Jc1TgqVgN62oAZiIya2+Jtal0hmToU0yP3lI8iCK5v5X9nk8Pm/fPftDPoSJNwQWAticGMEcudUnumXhtJM5PsRlVXuEHBC4DHGCcDxHLlWpb4oMxUBpE7qwGN8nH/APRVPgezwrXrbgOLV5lUnqvdmIiYAzHM7Crdns+0hBW2ikbEKoIxH2VxqtlJpkrPNNslPgM+Fa/yf4FXLsyKfVESR84yYGd/tqDsy+ysQE161I0zgxkSIM88e811VlAAAAF9wAgE77U3hKSdp/wZcsi4SyEHdRRltoH6R/Zqxrbp9dC0cebfeNProlkgFz80/Ffxpa/cfq/oTRp1Qgz0g9/7rfhRF1fnD4inTRBoEG3OXvI+rvf0p9Q+iUtsMA8uZ2z5NUgt+8/GftmoQdFKKbB6g+I/qPwpazzHwIP2wfqqBCaK700XR1+OD8DTxvQZC32T7C19Gn3RSo9k+wtfRp90UKVGzLu2gbt0mcXNpMZs2Rkc/OpAI2xQb2l76QfybNGmodKFZ9TFQpUasVBTXWQR1BHxp1KahBoMgHqAfjWV8pbirw7u6awkNpgkd1gdTQRgb7/GtS3zHQn8R9RFZHyr4W7dsFLRCzl2ZoAVIMbGZ/4++pwybs4WzxMcbex7S5dEnGzswneT62J5mtqa5zsMFrqnJwzMfEHeP2mFdLo/s5+o1xcRbOaV9pL7I1vk/pUlmdBqACjWkmc7TI2GPf7q2rfG2mjTctmYiHUzJAEZzJI+NUOyuIS7qm0gZNMkAQS2rbGNts71oDhkmdCT10rODIzHUCupRjFQWXgzViW0MeZ+8afFR2tvM/aafWxFwOpUKNQgaNCiKARiDJPl5AfiTT80LOw9+T4nJ+2nE1ACoTRoEVAiNR+hEiCVgz3TA8xsRTxThUIXey/Y2vo0+6KVHs32Nv8AyJ90UqUGzJc/4173uI8rNqR/fQ1nOYdj/wDlbnABKyT+jjYbjlHwrTurNy99IP5NqqiC53tMes8axcmdZiJ/RjaMbRNMR6ULPqZSx143bGHyGBbpvkjOQYHIVYs8WEWNPEMJ3a27NvzxMeUUGtvbtvlrkz+lca5DQBpxIieW0E+6o7HBOVU67oxzuXQc/OUiRRAaHD39YnS6+51Kn4GpqzU1WSAfSXA5j/3LmmPBe7kjfp7qeO1UmNF+Zj/03ExMget6OIzvMRJmrJgLcd7xH1jB+1ayPljaduEuejJDrpcRv3GDH6h9VX+G45bmVW4NJAOu1dtnvSBGtRqyBtPKrN+0rqytlWBDf5SIP1TRv3Ktdjyn5NWe8zZGkaNJmcxv7gFAHn0zvhSSAoJJwAATmsPtjhX4bidRDguxYghl1EXO8FgaXWJgmMZIEidTsjtsLdVirKuQSxQSDjEtuN4EzEVza2HetvwyzvNZkdzwvDLbUKogDfqTzJPM1YArNfjmDMNJgTH+HxEmPC2RvV5WJWRGqMSGAn3giQJ90108tkUUk+B1rbzP2mnVz44fiUANziLhXIYWktlm1K4JkqNENBBE7DYE1b4TidGos3E3J0iLltJXB2CIpzHv5daEnZ2L22NajUXD3tYkBhBiGUg4jMHlnepagAim3do64+OD9U04UG3Huk/0H2n4VCDpog0KVAgaVKaVQgIptxsY3OB4/wDYSfKnUwZJPSQP+X2R5GoE1Oz/AGVv/Iv3RSpdn+yt/wCRfuilSg2Zj+0vfSD+TarI4jg78tpdgC5Kj0yjB1HE8O0cu7JxOa373Z1wu7LcQB2BhrbEiERdxcE+rO3OoL/ZF1xBuoPC3cH2Xq2U42szCUJXujEbhOKMkuV2gLeSMaQZJ4XEjUdtxynAtcLxSn1tWxOq+ORBjHDbGI8CeZkdD+brv6y3/Cf/AKtH833f1lv+E/8A1aOeIMkiuKUVY/N939Zb/hP/ANWl+brn6y3/AA2/6lHUiTTkVbluQRz5ePI0CoZciQwyD0I2I8KufkFz59v+G3/UqKx2VcUQLinxW4T8TcqakQacjlvlD8jLHEWwERLbBtQIUQcQdQA5gDIg90dK4ztngLvDJ6N7RCW4CXDBmS8ANkxgY5RkCYHsH5Bd+fb/AHG/+9L8gu/Ot/uv/wDao5waswqE07o4/wCT3bnEXoH5MTblYuMxU+jP6RBTS5iPVbP1106SQCRB6Yx8MVMnZjiSDaBYy0IwkwBJ72TAA8hTvyG7863+6340Izila4NORmcbw2u2VgNmYIQ7Mfnqy/VWceyTHs1MAhRp4TAzt/giM5iugsdmXVUDWhjm2sn4k0/8hu9bfwb8aLnFhVOVjP7N4c2wV0BFmVC6IzMwEUDpuKu0/wDIrvW38Ho/kd3rb/31NSJNORGR/f21G1wLqZiFUQJJAAA6k7d4kVYHB3f/AI/99R2Oz7qrplG3ksXJM5Mz41NRA05GRxlu4GLd4qxbToucS26kLKW7Z0jbnHMZiq9gXS2fTAYBluMwCQCRPDiTneeU9a2vzKdC2yllkX1Q2ogbxEjlMUD2FiPRcPGDEGJBnbT1NUckWyMqdmW7urU4hSCCGu3ieRBCPaXM48z4VpxTOH7Ne2IRbKiZhdQEwBsF6ADyqPjLl62VHoteqc25IERgzETP1GrKaQHCRJcPTc4H4+W/lSiB4CqDXr2rV6C7tGkRG4MxO5n/AGmi3FXirH8nuYkRGT6uw/1f7T5zPEmnI6HgfZp/lX7BSp/DJCKOgA+AoVgM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2776" name="Picture 8" descr="http://www.lib.utexas.edu/maps/americas/samerica_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1643050"/>
            <a:ext cx="1558905" cy="2071702"/>
          </a:xfrm>
          <a:prstGeom prst="rect">
            <a:avLst/>
          </a:prstGeom>
          <a:noFill/>
        </p:spPr>
      </p:pic>
      <p:pic>
        <p:nvPicPr>
          <p:cNvPr id="32778" name="Picture 10" descr="http://www.efd.com.do/images/satelit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857496"/>
            <a:ext cx="2050385" cy="1785950"/>
          </a:xfrm>
          <a:prstGeom prst="rect">
            <a:avLst/>
          </a:prstGeom>
          <a:noFill/>
        </p:spPr>
      </p:pic>
      <p:pic>
        <p:nvPicPr>
          <p:cNvPr id="32782" name="Picture 14" descr="http://www.dylingenieria.com/wp-content/uploads/2011/08/Planos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643446"/>
            <a:ext cx="2500330" cy="19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Características del Espacio Geográfico.</a:t>
            </a:r>
            <a:endParaRPr lang="es-CL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428736"/>
            <a:ext cx="7498080" cy="2767018"/>
          </a:xfrm>
        </p:spPr>
        <p:txBody>
          <a:bodyPr>
            <a:normAutofit/>
          </a:bodyPr>
          <a:lstStyle/>
          <a:p>
            <a:pPr algn="just"/>
            <a:r>
              <a:rPr lang="es-CL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Diverso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presenta variedad de formas y procesos que interactúan en él. Por ejemplo, la ciudad de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Calama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presenta un clima árido, mientras que la ciudad de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Puerto Montt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presenta un clima templado</a:t>
            </a:r>
            <a:endParaRPr lang="es-C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http://www.loactual.cl/archivos/image/minero_calam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429000"/>
            <a:ext cx="299562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hotelgranpacifico.cl/images/preview/3152070-Chile--Puerto-Montt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429000"/>
            <a:ext cx="305718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sz="3600" dirty="0" smtClean="0">
                <a:latin typeface="Times New Roman" pitchFamily="18" charset="0"/>
                <a:cs typeface="Times New Roman" pitchFamily="18" charset="0"/>
              </a:rPr>
              <a:t>Características  del Espacio Geográfico </a:t>
            </a:r>
            <a:endParaRPr lang="es-C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b="1" dirty="0" smtClean="0">
                <a:solidFill>
                  <a:schemeClr val="accent3">
                    <a:lumMod val="50000"/>
                  </a:schemeClr>
                </a:solidFill>
              </a:rPr>
              <a:t>3. Dinámico: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e encuentra en constante cambios naturales y sociales, que pueden tomar tiempo, por ejemplo, el crecimiento de una ciudad a través de los siglos, o el cambio de otra por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sismos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CL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tsunamis.</a:t>
            </a:r>
            <a:endParaRPr lang="es-CL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http://elblogverde.com/wp-content/uploads/2011/03/image4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785926"/>
            <a:ext cx="328614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i.ytimg.com/vi/oq1gNicFkeM/hqdefault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857628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2.bp.blogspot.com/_M9hwRRbTQt8/TCksa133stI/AAAAAAAAACY/Kg8e2QrRPPY/s1600/Fotos+cam+-+cop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40005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http://www.gangaschile.com/uploads/2/8/9/3/289392/8807691.jpg?87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048" y="1928802"/>
            <a:ext cx="41077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http://viajeschile.es/wp-content/uploads/2008/10/794px-santiago_en_inviern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214686"/>
            <a:ext cx="4071966" cy="328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401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sz="3600" b="1" dirty="0" smtClean="0">
                <a:latin typeface="Times New Roman" pitchFamily="18" charset="0"/>
                <a:cs typeface="Times New Roman" pitchFamily="18" charset="0"/>
              </a:rPr>
              <a:t>Características  del Espacio Geográfico </a:t>
            </a:r>
            <a:endParaRPr lang="es-C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CL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Relación</a:t>
            </a:r>
            <a:r>
              <a:rPr lang="es-CL" dirty="0" smtClean="0"/>
              <a:t>: </a:t>
            </a:r>
            <a:r>
              <a:rPr lang="es-CL" sz="2200" dirty="0" smtClean="0">
                <a:latin typeface="Times New Roman" pitchFamily="18" charset="0"/>
                <a:cs typeface="Times New Roman" pitchFamily="18" charset="0"/>
              </a:rPr>
              <a:t>entre los componentes del </a:t>
            </a:r>
            <a:r>
              <a:rPr lang="es-CL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Paisaje Geográfico</a:t>
            </a:r>
            <a:r>
              <a:rPr lang="es-CL" sz="2200" dirty="0" smtClean="0">
                <a:latin typeface="Times New Roman" pitchFamily="18" charset="0"/>
                <a:cs typeface="Times New Roman" pitchFamily="18" charset="0"/>
              </a:rPr>
              <a:t>. Por ejemplo en un incendio de grandes extensiones de vegetación, se modifica el clima y el suelo del lugar, esto repercute en la población  y en las actividades económicas, como la agricultura </a:t>
            </a:r>
            <a:endParaRPr lang="es-CL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https://encrypted-tbn0.gstatic.com/images?q=tbn:ANd9GcRMQNwMapqh20ufxaUd7q7r3U3PxbAH8u8bNmzgCMQ9lx3zW_w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.eltipografo.cl/media/2015/01/Incendio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3571876"/>
            <a:ext cx="3571900" cy="236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</TotalTime>
  <Words>626</Words>
  <Application>Microsoft Macintosh PowerPoint</Application>
  <PresentationFormat>Presentación en pantalla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Solsticio</vt:lpstr>
      <vt:lpstr>Colegio de los SSCC Providencia Sector: Historia, Geografía y C Sociales Nivel: 7°A Unidad Temática: Del Paleolítico a las primeras civilizaciones </vt:lpstr>
      <vt:lpstr>Presentación de PowerPoint</vt:lpstr>
      <vt:lpstr>Presentación de PowerPoint</vt:lpstr>
      <vt:lpstr>Presentación de PowerPoint</vt:lpstr>
      <vt:lpstr>Características del Espacio Geográfico </vt:lpstr>
      <vt:lpstr>Características del Espacio Geográfico.</vt:lpstr>
      <vt:lpstr>Características  del Espacio Geográfico </vt:lpstr>
      <vt:lpstr>Presentación de PowerPoint</vt:lpstr>
      <vt:lpstr>Características  del Espacio Geográfico </vt:lpstr>
      <vt:lpstr>Presentación de PowerPoint</vt:lpstr>
      <vt:lpstr>Presentación de PowerPoint</vt:lpstr>
      <vt:lpstr>Desarrollo sustentable o sostenible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 INES</dc:creator>
  <cp:lastModifiedBy>Jimena Bustos Perez</cp:lastModifiedBy>
  <cp:revision>22</cp:revision>
  <dcterms:created xsi:type="dcterms:W3CDTF">2015-02-18T15:59:39Z</dcterms:created>
  <dcterms:modified xsi:type="dcterms:W3CDTF">2015-03-10T17:52:58Z</dcterms:modified>
</cp:coreProperties>
</file>