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61" r:id="rId3"/>
    <p:sldId id="258" r:id="rId4"/>
    <p:sldId id="262" r:id="rId5"/>
    <p:sldId id="263" r:id="rId6"/>
    <p:sldId id="270" r:id="rId7"/>
    <p:sldId id="264" r:id="rId8"/>
    <p:sldId id="257" r:id="rId9"/>
    <p:sldId id="268" r:id="rId10"/>
    <p:sldId id="269" r:id="rId11"/>
    <p:sldId id="266" r:id="rId12"/>
    <p:sldId id="274" r:id="rId13"/>
    <p:sldId id="273" r:id="rId14"/>
    <p:sldId id="259" r:id="rId15"/>
    <p:sldId id="260" r:id="rId16"/>
    <p:sldId id="267" r:id="rId17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2040" y="-7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2AFFE2-DE8A-475D-A0C7-18CC171952A4}" type="datetimeFigureOut">
              <a:rPr lang="es-CL" smtClean="0"/>
              <a:pPr/>
              <a:t>02-11-11</a:t>
            </a:fld>
            <a:endParaRPr lang="es-CL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CA0426-CAAC-4598-88C2-B031CEE4F9F2}" type="slidenum">
              <a:rPr lang="es-CL" smtClean="0"/>
              <a:pPr/>
              <a:t>‹Nr.›</a:t>
            </a:fld>
            <a:endParaRPr lang="es-CL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2AFFE2-DE8A-475D-A0C7-18CC171952A4}" type="datetimeFigureOut">
              <a:rPr lang="es-CL" smtClean="0"/>
              <a:pPr/>
              <a:t>02-11-11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CA0426-CAAC-4598-88C2-B031CEE4F9F2}" type="slidenum">
              <a:rPr lang="es-CL" smtClean="0"/>
              <a:pPr/>
              <a:t>‹Nr.›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2AFFE2-DE8A-475D-A0C7-18CC171952A4}" type="datetimeFigureOut">
              <a:rPr lang="es-CL" smtClean="0"/>
              <a:pPr/>
              <a:t>02-11-11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CA0426-CAAC-4598-88C2-B031CEE4F9F2}" type="slidenum">
              <a:rPr lang="es-CL" smtClean="0"/>
              <a:pPr/>
              <a:t>‹Nr.›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2AFFE2-DE8A-475D-A0C7-18CC171952A4}" type="datetimeFigureOut">
              <a:rPr lang="es-CL" smtClean="0"/>
              <a:pPr/>
              <a:t>02-11-11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CA0426-CAAC-4598-88C2-B031CEE4F9F2}" type="slidenum">
              <a:rPr lang="es-CL" smtClean="0"/>
              <a:pPr/>
              <a:t>‹Nr.›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2AFFE2-DE8A-475D-A0C7-18CC171952A4}" type="datetimeFigureOut">
              <a:rPr lang="es-CL" smtClean="0"/>
              <a:pPr/>
              <a:t>02-11-11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CA0426-CAAC-4598-88C2-B031CEE4F9F2}" type="slidenum">
              <a:rPr lang="es-CL" smtClean="0"/>
              <a:pPr/>
              <a:t>‹Nr.›</a:t>
            </a:fld>
            <a:endParaRPr lang="es-CL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2AFFE2-DE8A-475D-A0C7-18CC171952A4}" type="datetimeFigureOut">
              <a:rPr lang="es-CL" smtClean="0"/>
              <a:pPr/>
              <a:t>02-11-11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CA0426-CAAC-4598-88C2-B031CEE4F9F2}" type="slidenum">
              <a:rPr lang="es-CL" smtClean="0"/>
              <a:pPr/>
              <a:t>‹Nr.›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2AFFE2-DE8A-475D-A0C7-18CC171952A4}" type="datetimeFigureOut">
              <a:rPr lang="es-CL" smtClean="0"/>
              <a:pPr/>
              <a:t>02-11-11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CA0426-CAAC-4598-88C2-B031CEE4F9F2}" type="slidenum">
              <a:rPr lang="es-CL" smtClean="0"/>
              <a:pPr/>
              <a:t>‹Nr.›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2AFFE2-DE8A-475D-A0C7-18CC171952A4}" type="datetimeFigureOut">
              <a:rPr lang="es-CL" smtClean="0"/>
              <a:pPr/>
              <a:t>02-11-11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CA0426-CAAC-4598-88C2-B031CEE4F9F2}" type="slidenum">
              <a:rPr lang="es-CL" smtClean="0"/>
              <a:pPr/>
              <a:t>‹Nr.›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2AFFE2-DE8A-475D-A0C7-18CC171952A4}" type="datetimeFigureOut">
              <a:rPr lang="es-CL" smtClean="0"/>
              <a:pPr/>
              <a:t>02-11-11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CA0426-CAAC-4598-88C2-B031CEE4F9F2}" type="slidenum">
              <a:rPr lang="es-CL" smtClean="0"/>
              <a:pPr/>
              <a:t>‹Nr.›</a:t>
            </a:fld>
            <a:endParaRPr lang="es-CL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2AFFE2-DE8A-475D-A0C7-18CC171952A4}" type="datetimeFigureOut">
              <a:rPr lang="es-CL" smtClean="0"/>
              <a:pPr/>
              <a:t>02-11-11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CA0426-CAAC-4598-88C2-B031CEE4F9F2}" type="slidenum">
              <a:rPr lang="es-CL" smtClean="0"/>
              <a:pPr/>
              <a:t>‹Nr.›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2AFFE2-DE8A-475D-A0C7-18CC171952A4}" type="datetimeFigureOut">
              <a:rPr lang="es-CL" smtClean="0"/>
              <a:pPr/>
              <a:t>02-11-11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CA0426-CAAC-4598-88C2-B031CEE4F9F2}" type="slidenum">
              <a:rPr lang="es-CL" smtClean="0"/>
              <a:pPr/>
              <a:t>‹Nr.›</a:t>
            </a:fld>
            <a:endParaRPr lang="es-CL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42AFFE2-DE8A-475D-A0C7-18CC171952A4}" type="datetimeFigureOut">
              <a:rPr lang="es-CL" smtClean="0"/>
              <a:pPr/>
              <a:t>02-11-11</a:t>
            </a:fld>
            <a:endParaRPr lang="es-CL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CL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8CA0426-CAAC-4598-88C2-B031CEE4F9F2}" type="slidenum">
              <a:rPr lang="es-CL" smtClean="0"/>
              <a:pPr/>
              <a:t>‹Nr.›</a:t>
            </a:fld>
            <a:endParaRPr lang="es-CL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Archivo:Burqa_Afghanistan_01.jpg" TargetMode="External"/><Relationship Id="rId4" Type="http://schemas.openxmlformats.org/officeDocument/2006/relationships/image" Target="../media/image25.png"/><Relationship Id="rId5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gif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3.bp.blogspot.com/_kMhTsBOviqw/TSc1C15yVbI/AAAAAAAABKE/9k-uQfd3xXI/s1600/isl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714488"/>
            <a:ext cx="2857500" cy="2285996"/>
          </a:xfrm>
          <a:prstGeom prst="rect">
            <a:avLst/>
          </a:prstGeom>
          <a:noFill/>
        </p:spPr>
      </p:pic>
      <p:pic>
        <p:nvPicPr>
          <p:cNvPr id="29700" name="Picture 4" descr="http://josemireflexiona.files.wordpress.com/2010/02/allah-nina-pidiendo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3000372"/>
            <a:ext cx="3581389" cy="3400413"/>
          </a:xfrm>
          <a:prstGeom prst="rect">
            <a:avLst/>
          </a:prstGeom>
          <a:noFill/>
        </p:spPr>
      </p:pic>
      <p:pic>
        <p:nvPicPr>
          <p:cNvPr id="4" name="Picture 2" descr="http://www.periodistadigital.com/imagenes/2010/10/02/Islam-ni%C3%B1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4429132"/>
            <a:ext cx="2833674" cy="1895468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1071538" y="285728"/>
            <a:ext cx="38576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5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Colegio de los SS.CC.  Providencia</a:t>
            </a:r>
          </a:p>
          <a:p>
            <a:r>
              <a:rPr lang="es-ES_tradnl" sz="105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Depto</a:t>
            </a:r>
            <a:r>
              <a:rPr lang="es-ES_tradnl" sz="105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 Historia y C. Sociales</a:t>
            </a:r>
          </a:p>
          <a:p>
            <a:r>
              <a:rPr lang="es-ES_tradnl" sz="105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Nivel:  7º Básico</a:t>
            </a:r>
          </a:p>
          <a:p>
            <a:r>
              <a:rPr lang="es-ES_tradnl" sz="105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U. Temática : Los primeros siglos de la Edad Media </a:t>
            </a:r>
            <a:endParaRPr lang="es-CL" sz="105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500166" y="1571612"/>
            <a:ext cx="4071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EL ISLAM</a:t>
            </a:r>
            <a:endParaRPr lang="es-CL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42976" y="357167"/>
            <a:ext cx="7786742" cy="2554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L" sz="2000" b="1" dirty="0" smtClean="0">
                <a:latin typeface="Times New Roman" pitchFamily="18" charset="0"/>
                <a:cs typeface="Times New Roman" pitchFamily="18" charset="0"/>
              </a:rPr>
              <a:t>El musulmán debe cumplir con cuatro obligaciones fundamentales: </a:t>
            </a:r>
          </a:p>
          <a:p>
            <a:pPr algn="ctr"/>
            <a:endParaRPr lang="es-C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AutoNum type="arabicPeriod"/>
            </a:pPr>
            <a:r>
              <a:rPr lang="es-CL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Rezar cinco veces al día, </a:t>
            </a:r>
            <a:r>
              <a:rPr lang="es-CL" sz="2000" b="1" dirty="0" smtClean="0">
                <a:latin typeface="Times New Roman" pitchFamily="18" charset="0"/>
                <a:cs typeface="Times New Roman" pitchFamily="18" charset="0"/>
              </a:rPr>
              <a:t>en dirección a la ciudad de </a:t>
            </a:r>
            <a:r>
              <a:rPr lang="es-CL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 Meca.</a:t>
            </a:r>
          </a:p>
          <a:p>
            <a:pPr marL="457200" indent="-457200" algn="ctr">
              <a:buAutoNum type="arabicPeriod"/>
            </a:pPr>
            <a:r>
              <a:rPr lang="es-CL" sz="2000" b="1" dirty="0" smtClean="0">
                <a:latin typeface="Times New Roman" pitchFamily="18" charset="0"/>
                <a:cs typeface="Times New Roman" pitchFamily="18" charset="0"/>
              </a:rPr>
              <a:t>Pagar un impuesto destinado a la</a:t>
            </a:r>
            <a:r>
              <a:rPr lang="es-CL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limosna.</a:t>
            </a:r>
          </a:p>
          <a:p>
            <a:pPr marL="342900" indent="-342900" algn="ctr">
              <a:buAutoNum type="arabicPeriod"/>
            </a:pPr>
            <a:r>
              <a:rPr lang="es-CL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CL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Ayunar </a:t>
            </a:r>
            <a:r>
              <a:rPr lang="es-CL" sz="2000" b="1" dirty="0" smtClean="0">
                <a:latin typeface="Times New Roman" pitchFamily="18" charset="0"/>
                <a:cs typeface="Times New Roman" pitchFamily="18" charset="0"/>
              </a:rPr>
              <a:t>desde la salida hasta la puesta del sol durante el mes de </a:t>
            </a:r>
            <a:r>
              <a:rPr lang="es-CL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Ramadán.</a:t>
            </a:r>
          </a:p>
          <a:p>
            <a:pPr marL="342900" indent="-342900" algn="ctr">
              <a:buAutoNum type="arabicPeriod"/>
            </a:pPr>
            <a:r>
              <a:rPr lang="es-CL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CL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Peregrinar</a:t>
            </a:r>
            <a:r>
              <a:rPr lang="es-CL" sz="2000" b="1" dirty="0" smtClean="0">
                <a:latin typeface="Times New Roman" pitchFamily="18" charset="0"/>
                <a:cs typeface="Times New Roman" pitchFamily="18" charset="0"/>
              </a:rPr>
              <a:t> una vez en la vida a La Meca.</a:t>
            </a:r>
          </a:p>
          <a:p>
            <a:pPr algn="ctr"/>
            <a:endParaRPr lang="es-CL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extravia.net/wp-content/uploads/ISLAM-204x1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3143248"/>
            <a:ext cx="3071834" cy="3286148"/>
          </a:xfrm>
          <a:prstGeom prst="rect">
            <a:avLst/>
          </a:prstGeom>
          <a:noFill/>
        </p:spPr>
      </p:pic>
      <p:pic>
        <p:nvPicPr>
          <p:cNvPr id="26628" name="Picture 4" descr="http://1.bp.blogspot.com/-zXRa74meUM0/Th-mMixMygI/AAAAAAAAC3k/vhzchTw96o4/s1600/kaa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143248"/>
            <a:ext cx="4500594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85852" y="214290"/>
            <a:ext cx="7286676" cy="59400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L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-El yihad o Guerra Santa</a:t>
            </a:r>
          </a:p>
          <a:p>
            <a:r>
              <a:rPr lang="es-CL" sz="2000" b="1" dirty="0" smtClean="0">
                <a:latin typeface="Times New Roman" pitchFamily="18" charset="0"/>
                <a:cs typeface="Times New Roman" pitchFamily="18" charset="0"/>
              </a:rPr>
              <a:t>El Islamismo posee, dentro de sus principios, el concepto de Guerra Santa o yihad. </a:t>
            </a:r>
          </a:p>
          <a:p>
            <a:endParaRPr lang="es-CL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CL" sz="2000" b="1" dirty="0" smtClean="0">
                <a:latin typeface="Times New Roman" pitchFamily="18" charset="0"/>
                <a:cs typeface="Times New Roman" pitchFamily="18" charset="0"/>
              </a:rPr>
              <a:t>-Se entiende como “</a:t>
            </a:r>
            <a:r>
              <a:rPr lang="es-CL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el máximo esfuerzo” </a:t>
            </a:r>
            <a:r>
              <a:rPr lang="es-CL" sz="2000" b="1" dirty="0" smtClean="0">
                <a:latin typeface="Times New Roman" pitchFamily="18" charset="0"/>
                <a:cs typeface="Times New Roman" pitchFamily="18" charset="0"/>
              </a:rPr>
              <a:t>que una persona debe realizar para conseguir un objetivo religioso, lo que se traduce en una guerra contra cualquier cosa que no sea buena. </a:t>
            </a:r>
          </a:p>
          <a:p>
            <a:endParaRPr lang="es-CL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CL" sz="2000" b="1" dirty="0" smtClean="0">
                <a:latin typeface="Times New Roman" pitchFamily="18" charset="0"/>
                <a:cs typeface="Times New Roman" pitchFamily="18" charset="0"/>
              </a:rPr>
              <a:t>-Para la mayoría del pueblo musulmán existen dos tipos de yihad: el mayor y el menor.</a:t>
            </a:r>
          </a:p>
          <a:p>
            <a:r>
              <a:rPr lang="es-CL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El yihad mayor, </a:t>
            </a:r>
            <a:r>
              <a:rPr lang="es-CL" sz="2000" b="1" dirty="0" smtClean="0">
                <a:latin typeface="Times New Roman" pitchFamily="18" charset="0"/>
                <a:cs typeface="Times New Roman" pitchFamily="18" charset="0"/>
              </a:rPr>
              <a:t>es entendido como la lucha interna e individual contra el vicio, la pasión y la ignorancia. </a:t>
            </a:r>
          </a:p>
          <a:p>
            <a:endParaRPr lang="es-CL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CL" sz="2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s-CL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El yihad menor </a:t>
            </a:r>
            <a:r>
              <a:rPr lang="es-CL" sz="2000" b="1" dirty="0" smtClean="0">
                <a:latin typeface="Times New Roman" pitchFamily="18" charset="0"/>
                <a:cs typeface="Times New Roman" pitchFamily="18" charset="0"/>
              </a:rPr>
              <a:t>posee el sentido de una lucha en contra de las tierras y súbditos considerados infieles o no musulmanes. </a:t>
            </a:r>
          </a:p>
          <a:p>
            <a:endParaRPr lang="es-CL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CL" sz="2000" b="1" dirty="0" smtClean="0">
                <a:latin typeface="Times New Roman" pitchFamily="18" charset="0"/>
                <a:cs typeface="Times New Roman" pitchFamily="18" charset="0"/>
              </a:rPr>
              <a:t>-Según la creencia de los musulmanes, quienes mueren en el yihad se convierten en mártires de la fe y se les otorga un lugar especial en el paraíso.</a:t>
            </a:r>
            <a:endParaRPr lang="es-CL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71538" y="285728"/>
            <a:ext cx="7715304" cy="16312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latin typeface="Times New Roman" pitchFamily="18" charset="0"/>
                <a:cs typeface="Times New Roman" pitchFamily="18" charset="0"/>
              </a:rPr>
              <a:t>-Entre los años 661 y 750  los musulmanes fueron gobernados por la dinastía </a:t>
            </a:r>
            <a:r>
              <a:rPr lang="es-ES_tradnl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Omeya</a:t>
            </a:r>
            <a:r>
              <a:rPr lang="es-ES_tradnl" sz="2000" b="1" dirty="0" smtClean="0">
                <a:latin typeface="Times New Roman" pitchFamily="18" charset="0"/>
                <a:cs typeface="Times New Roman" pitchFamily="18" charset="0"/>
              </a:rPr>
              <a:t>, que trasladó la capital a la ciudad de Damasco, que es en la actualidad la capital de Siria. </a:t>
            </a:r>
          </a:p>
          <a:p>
            <a:pPr algn="ctr"/>
            <a:endParaRPr lang="es-ES_tradn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2000" b="1" dirty="0" smtClean="0">
                <a:latin typeface="Times New Roman" pitchFamily="18" charset="0"/>
                <a:cs typeface="Times New Roman" pitchFamily="18" charset="0"/>
              </a:rPr>
              <a:t>-En el año  750 la dinastía  Omeya fue  derrocada por los </a:t>
            </a:r>
            <a:r>
              <a:rPr lang="es-ES_tradnl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Abasí.</a:t>
            </a:r>
            <a:endParaRPr lang="es-CL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214546" y="5500702"/>
            <a:ext cx="5929354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s-CL" sz="10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es-CL" sz="10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es-CL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Miniatura en la que aparece representado un</a:t>
            </a:r>
            <a:r>
              <a:rPr kumimoji="0" lang="es-CL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s-CL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miembro de la dinastía omeya y el emir que independizó al-</a:t>
            </a:r>
            <a:r>
              <a:rPr kumimoji="0" lang="es-CL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Andalus</a:t>
            </a:r>
            <a:r>
              <a:rPr kumimoji="0" lang="es-CL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del califato abasí de Bagdad. </a:t>
            </a:r>
          </a:p>
        </p:txBody>
      </p:sp>
      <p:pic>
        <p:nvPicPr>
          <p:cNvPr id="32770" name="Picture 2" descr="http://www.biografica.info/fotos/ABD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214554"/>
            <a:ext cx="4714908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76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bbc.co.uk/spanish/specials/images/1514_galeria29sept/1165711_galeria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14290"/>
            <a:ext cx="7358114" cy="5286412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2071670" y="5643578"/>
            <a:ext cx="557216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L" b="1" dirty="0" smtClean="0">
                <a:latin typeface="Times New Roman" pitchFamily="18" charset="0"/>
                <a:cs typeface="Times New Roman" pitchFamily="18" charset="0"/>
              </a:rPr>
              <a:t>Miles de musulmanes rodean la Kaaba o cubo situado en el centro de la Meca, en Arabia Saudí.</a:t>
            </a:r>
            <a:endParaRPr lang="es-CL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upload.wikimedia.org/wikipedia/commons/thumb/0/0e/Dome_of_the_rock_distance.jpg/300px-Dome_of_the_rock_dista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642918"/>
            <a:ext cx="3429024" cy="3071834"/>
          </a:xfrm>
          <a:prstGeom prst="rect">
            <a:avLst/>
          </a:prstGeom>
          <a:noFill/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643042" y="4071942"/>
            <a:ext cx="1982788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En el islam el hombre está creado para adorar a Dios.</a:t>
            </a:r>
          </a:p>
        </p:txBody>
      </p:sp>
      <p:pic>
        <p:nvPicPr>
          <p:cNvPr id="9221" name="Picture 5" descr="http://upload.wikimedia.org/wikipedia/commons/thumb/e/e5/Mosque.jpg/220px-Mosq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214554"/>
            <a:ext cx="3929090" cy="3643327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5000628" y="571480"/>
            <a:ext cx="3714776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b="1" dirty="0" smtClean="0">
                <a:latin typeface="Times New Roman" pitchFamily="18" charset="0"/>
                <a:cs typeface="Times New Roman" pitchFamily="18" charset="0"/>
              </a:rPr>
              <a:t>La mezquita de la Cúpula de la Roca de Jerusalén, uno de los lugares sagrados del islam.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upload.wikimedia.org/wikipedia/commons/thumb/b/bd/Hijabexamples2.jpg/220px-Hijabexample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85728"/>
            <a:ext cx="4167202" cy="6000792"/>
          </a:xfrm>
          <a:prstGeom prst="rect">
            <a:avLst/>
          </a:prstGeom>
          <a:noFill/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928794" y="357166"/>
            <a:ext cx="1928826" cy="175432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 El Burka islámico, por el cual la mujer está cubierta </a:t>
            </a:r>
          </a:p>
        </p:txBody>
      </p:sp>
      <p:pic>
        <p:nvPicPr>
          <p:cNvPr id="8197" name="Picture 5" descr="http://bits.wikimedia.org/skins-1.18/common/images/magnify-clip.png">
            <a:hlinkClick r:id="rId3" tooltip="Aumentar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-274638"/>
            <a:ext cx="142875" cy="104775"/>
          </a:xfrm>
          <a:prstGeom prst="rect">
            <a:avLst/>
          </a:prstGeom>
          <a:noFill/>
        </p:spPr>
      </p:pic>
      <p:pic>
        <p:nvPicPr>
          <p:cNvPr id="8199" name="Picture 7" descr="http://upload.wikimedia.org/wikipedia/commons/thumb/7/7e/Burqa_Afghanistan_01.jpg/220px-Burqa_Afghanistan_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2357430"/>
            <a:ext cx="2786082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357290" y="214290"/>
            <a:ext cx="7429552" cy="60016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L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¿</a:t>
            </a:r>
            <a:r>
              <a:rPr lang="es-CL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Sabías que?</a:t>
            </a:r>
          </a:p>
          <a:p>
            <a:pPr algn="ctr"/>
            <a:r>
              <a:rPr lang="es-CL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En la actualidad, los diez países de mayor población musulmana son: </a:t>
            </a:r>
          </a:p>
          <a:p>
            <a:pPr algn="ctr"/>
            <a:r>
              <a:rPr lang="es-CL" sz="3200" b="1" dirty="0" smtClean="0">
                <a:latin typeface="Times New Roman" pitchFamily="18" charset="0"/>
                <a:cs typeface="Times New Roman" pitchFamily="18" charset="0"/>
              </a:rPr>
              <a:t>-Indonesia (170 millones)</a:t>
            </a:r>
          </a:p>
          <a:p>
            <a:pPr algn="ctr"/>
            <a:r>
              <a:rPr lang="es-CL" sz="3200" b="1" dirty="0" smtClean="0">
                <a:latin typeface="Times New Roman" pitchFamily="18" charset="0"/>
                <a:cs typeface="Times New Roman" pitchFamily="18" charset="0"/>
              </a:rPr>
              <a:t>-Pakistán (136 millones)</a:t>
            </a:r>
          </a:p>
          <a:p>
            <a:pPr algn="ctr"/>
            <a:r>
              <a:rPr lang="es-CL" sz="3200" b="1" dirty="0" smtClean="0">
                <a:latin typeface="Times New Roman" pitchFamily="18" charset="0"/>
                <a:cs typeface="Times New Roman" pitchFamily="18" charset="0"/>
              </a:rPr>
              <a:t>-Bangladesh (106 millones)</a:t>
            </a:r>
          </a:p>
          <a:p>
            <a:pPr algn="ctr"/>
            <a:r>
              <a:rPr lang="es-CL" sz="3200" b="1" dirty="0" smtClean="0">
                <a:latin typeface="Times New Roman" pitchFamily="18" charset="0"/>
                <a:cs typeface="Times New Roman" pitchFamily="18" charset="0"/>
              </a:rPr>
              <a:t>-India (103 millones)</a:t>
            </a:r>
          </a:p>
          <a:p>
            <a:pPr algn="ctr"/>
            <a:r>
              <a:rPr lang="es-CL" sz="3200" b="1" dirty="0" smtClean="0">
                <a:latin typeface="Times New Roman" pitchFamily="18" charset="0"/>
                <a:cs typeface="Times New Roman" pitchFamily="18" charset="0"/>
              </a:rPr>
              <a:t>Turquía (62 millones)</a:t>
            </a:r>
          </a:p>
          <a:p>
            <a:pPr algn="ctr"/>
            <a:r>
              <a:rPr lang="es-CL" sz="3200" b="1" dirty="0" smtClean="0">
                <a:latin typeface="Times New Roman" pitchFamily="18" charset="0"/>
                <a:cs typeface="Times New Roman" pitchFamily="18" charset="0"/>
              </a:rPr>
              <a:t>Irán (60 millones)</a:t>
            </a:r>
          </a:p>
          <a:p>
            <a:pPr algn="ctr"/>
            <a:r>
              <a:rPr lang="es-CL" sz="3200" b="1" dirty="0" smtClean="0">
                <a:latin typeface="Times New Roman" pitchFamily="18" charset="0"/>
                <a:cs typeface="Times New Roman" pitchFamily="18" charset="0"/>
              </a:rPr>
              <a:t>-Egipto (53 millones)</a:t>
            </a:r>
          </a:p>
          <a:p>
            <a:pPr algn="ctr"/>
            <a:r>
              <a:rPr lang="es-CL" sz="3200" b="1" dirty="0" smtClean="0">
                <a:latin typeface="Times New Roman" pitchFamily="18" charset="0"/>
                <a:cs typeface="Times New Roman" pitchFamily="18" charset="0"/>
              </a:rPr>
              <a:t>-Nigeria (47 millones) </a:t>
            </a:r>
          </a:p>
          <a:p>
            <a:pPr algn="ctr"/>
            <a:r>
              <a:rPr lang="es-CL" sz="3200" b="1" dirty="0" smtClean="0">
                <a:latin typeface="Times New Roman" pitchFamily="18" charset="0"/>
                <a:cs typeface="Times New Roman" pitchFamily="18" charset="0"/>
              </a:rPr>
              <a:t>-China (37 millones)</a:t>
            </a:r>
            <a:endParaRPr lang="es-CL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14414" y="214290"/>
            <a:ext cx="771530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b="1" dirty="0" smtClean="0"/>
              <a:t>El Islam irrumpió en </a:t>
            </a:r>
            <a:r>
              <a:rPr lang="es-ES_tradnl" b="1" dirty="0" smtClean="0">
                <a:solidFill>
                  <a:srgbClr val="C00000"/>
                </a:solidFill>
              </a:rPr>
              <a:t>Arabia</a:t>
            </a:r>
            <a:r>
              <a:rPr lang="es-ES_tradnl" b="1" dirty="0" smtClean="0"/>
              <a:t> en el </a:t>
            </a:r>
            <a:r>
              <a:rPr lang="es-ES_tradnl" b="1" dirty="0" smtClean="0">
                <a:solidFill>
                  <a:srgbClr val="C00000"/>
                </a:solidFill>
              </a:rPr>
              <a:t>siglo VII </a:t>
            </a:r>
            <a:r>
              <a:rPr lang="es-ES_tradnl" b="1" dirty="0" smtClean="0"/>
              <a:t>; se expande  desplazando la supremacía cristiana en la cuenca del Mar Mediterráneo, destruye el Imperio Persa, se apoderó de las provincias más ricas del Imperio Bizantino , conquista España y avanzó hasta el corazón de Francia.</a:t>
            </a:r>
            <a:endParaRPr lang="es-CL" b="1" dirty="0"/>
          </a:p>
        </p:txBody>
      </p:sp>
      <p:pic>
        <p:nvPicPr>
          <p:cNvPr id="3" name="Picture 4" descr="http://2.bp.blogspot.com/-E15-ePxNy4A/TZ5svkznHGI/AAAAAAAAAAo/Pg5U2t947F4/s1600/Mapa_Isl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643050"/>
            <a:ext cx="7858180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214414" y="285728"/>
            <a:ext cx="7572428" cy="19389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El islam  es una </a:t>
            </a:r>
            <a:r>
              <a:rPr kumimoji="0" lang="es-CL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religión  monoteísta</a:t>
            </a:r>
            <a:r>
              <a:rPr lang="es-CL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s-CL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s-C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cuyo dogma se basa en el libro del Corán, el cual establece como premisa fundamental para sus creyentes que </a:t>
            </a:r>
            <a:r>
              <a:rPr kumimoji="0" lang="es-CL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«No hay más Dios que Alá y que Mahoma es el mensajero </a:t>
            </a:r>
            <a:r>
              <a:rPr kumimoji="0" lang="es-CL" sz="2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o profeta de </a:t>
            </a:r>
            <a:r>
              <a:rPr kumimoji="0" lang="es-CL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Alá” </a:t>
            </a:r>
          </a:p>
        </p:txBody>
      </p:sp>
      <p:pic>
        <p:nvPicPr>
          <p:cNvPr id="10243" name="Picture 3" descr="http://upload.wikimedia.org/wikipedia/commons/thumb/5/50/FirstSurahKoran.jpg/300px-FirstSurahKor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2500306"/>
            <a:ext cx="2500330" cy="4071966"/>
          </a:xfrm>
          <a:prstGeom prst="rect">
            <a:avLst/>
          </a:prstGeom>
          <a:noFill/>
        </p:spPr>
      </p:pic>
      <p:pic>
        <p:nvPicPr>
          <p:cNvPr id="10245" name="Picture 5" descr="http://upload.wikimedia.org/wikipedia/commons/thumb/7/7b/Opened_Qur%27an.jpg/220px-Opened_Qur%27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643182"/>
            <a:ext cx="3214710" cy="2495554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2500298" y="5500702"/>
            <a:ext cx="2286016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b="1" dirty="0" smtClean="0">
                <a:latin typeface="Courier New" pitchFamily="49" charset="0"/>
                <a:cs typeface="Courier New" pitchFamily="49" charset="0"/>
              </a:rPr>
              <a:t>El Corán, versión moderna de Al-</a:t>
            </a:r>
            <a:r>
              <a:rPr lang="es-CL" b="1" dirty="0" err="1" smtClean="0">
                <a:latin typeface="Courier New" pitchFamily="49" charset="0"/>
                <a:cs typeface="Courier New" pitchFamily="49" charset="0"/>
              </a:rPr>
              <a:t>Azhar</a:t>
            </a:r>
            <a:r>
              <a:rPr lang="es-CL" b="1" dirty="0" smtClean="0">
                <a:latin typeface="Courier New" pitchFamily="49" charset="0"/>
                <a:cs typeface="Courier New" pitchFamily="49" charset="0"/>
              </a:rPr>
              <a:t>, 1123.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42976" y="285728"/>
            <a:ext cx="4429156" cy="63709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latin typeface="Times New Roman" pitchFamily="18" charset="0"/>
                <a:cs typeface="Times New Roman" pitchFamily="18" charset="0"/>
              </a:rPr>
              <a:t>-En la época en que vivió </a:t>
            </a:r>
            <a:r>
              <a:rPr lang="es-ES_tradnl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Mahoma </a:t>
            </a:r>
            <a:r>
              <a:rPr lang="es-ES_tradnl" sz="2400" b="1" dirty="0" smtClean="0">
                <a:latin typeface="Times New Roman" pitchFamily="18" charset="0"/>
                <a:cs typeface="Times New Roman" pitchFamily="18" charset="0"/>
              </a:rPr>
              <a:t>(571-632),  los habitantes de la </a:t>
            </a:r>
            <a:r>
              <a:rPr lang="es-ES_tradnl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Península  </a:t>
            </a:r>
          </a:p>
          <a:p>
            <a:pPr algn="ctr"/>
            <a:r>
              <a:rPr lang="es-ES_tradnl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Arábica</a:t>
            </a:r>
            <a:r>
              <a:rPr lang="es-ES_tradnl" sz="2400" b="1" dirty="0" smtClean="0">
                <a:latin typeface="Times New Roman" pitchFamily="18" charset="0"/>
                <a:cs typeface="Times New Roman" pitchFamily="18" charset="0"/>
              </a:rPr>
              <a:t> eran nómades y politeístas. </a:t>
            </a:r>
          </a:p>
          <a:p>
            <a:pPr algn="ctr"/>
            <a:endParaRPr lang="es-ES_tradnl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2400" b="1" dirty="0" smtClean="0">
                <a:latin typeface="Times New Roman" pitchFamily="18" charset="0"/>
                <a:cs typeface="Times New Roman" pitchFamily="18" charset="0"/>
              </a:rPr>
              <a:t>-La Península  era cruzada  de norte a sur  por una ruta de</a:t>
            </a:r>
            <a:r>
              <a:rPr lang="es-ES_tradnl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caravanas </a:t>
            </a:r>
            <a:r>
              <a:rPr lang="es-ES_tradnl" sz="2400" b="1" dirty="0" smtClean="0">
                <a:latin typeface="Times New Roman" pitchFamily="18" charset="0"/>
                <a:cs typeface="Times New Roman" pitchFamily="18" charset="0"/>
              </a:rPr>
              <a:t>, que formaban una red comercial entre el Lejano Oriente,  y los imperios persa y bizantino.</a:t>
            </a:r>
          </a:p>
          <a:p>
            <a:pPr algn="ctr"/>
            <a:endParaRPr lang="es-ES_tradnl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2400" b="1" dirty="0" smtClean="0">
                <a:latin typeface="Times New Roman" pitchFamily="18" charset="0"/>
                <a:cs typeface="Times New Roman" pitchFamily="18" charset="0"/>
              </a:rPr>
              <a:t>-A lo largo de estas rutas crecieron ciudades, siendo la más importante </a:t>
            </a:r>
          </a:p>
          <a:p>
            <a:pPr algn="ctr"/>
            <a:r>
              <a:rPr lang="es-ES_tradnl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 Meca.</a:t>
            </a:r>
            <a:endParaRPr lang="es-CL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www.agenciaviajesasia.com/images/Yemen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214290"/>
            <a:ext cx="2600325" cy="2600325"/>
          </a:xfrm>
          <a:prstGeom prst="rect">
            <a:avLst/>
          </a:prstGeom>
          <a:noFill/>
        </p:spPr>
      </p:pic>
      <p:pic>
        <p:nvPicPr>
          <p:cNvPr id="6148" name="Picture 4" descr="Sa-ma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2857496"/>
            <a:ext cx="3124200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71538" y="214290"/>
            <a:ext cx="7715304" cy="21852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s-C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CL" sz="2000" b="1" dirty="0" smtClean="0">
                <a:latin typeface="Times New Roman" pitchFamily="18" charset="0"/>
                <a:cs typeface="Times New Roman" pitchFamily="18" charset="0"/>
              </a:rPr>
              <a:t>-Después de haberse dedicado al comercio y haber fundado una familia, </a:t>
            </a:r>
            <a:r>
              <a:rPr lang="es-CL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Mahoma</a:t>
            </a:r>
            <a:r>
              <a:rPr lang="es-CL" sz="2000" b="1" dirty="0" smtClean="0">
                <a:latin typeface="Times New Roman" pitchFamily="18" charset="0"/>
                <a:cs typeface="Times New Roman" pitchFamily="18" charset="0"/>
              </a:rPr>
              <a:t> empezó a tener visiones y revelaciones, a través de las cuales llegó al convencimiento de que había sido elegido como</a:t>
            </a:r>
            <a:r>
              <a:rPr lang="es-CL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profeta </a:t>
            </a:r>
            <a:r>
              <a:rPr lang="es-CL" sz="2000" b="1" dirty="0" smtClean="0">
                <a:latin typeface="Times New Roman" pitchFamily="18" charset="0"/>
                <a:cs typeface="Times New Roman" pitchFamily="18" charset="0"/>
              </a:rPr>
              <a:t>por el único dios verdadero,  </a:t>
            </a:r>
            <a:r>
              <a:rPr lang="es-CL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Alá.</a:t>
            </a:r>
          </a:p>
          <a:p>
            <a:endParaRPr lang="es-CL" i="1" dirty="0" smtClean="0"/>
          </a:p>
          <a:p>
            <a:endParaRPr lang="es-CL" dirty="0"/>
          </a:p>
        </p:txBody>
      </p:sp>
      <p:pic>
        <p:nvPicPr>
          <p:cNvPr id="5122" name="Picture 2" descr="http://www.biografiasyvidas.com/biografia/m/fotos/maho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2500306"/>
            <a:ext cx="3238500" cy="2743201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2143108" y="5643578"/>
            <a:ext cx="5500726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b="1" i="1" dirty="0" smtClean="0"/>
              <a:t>Mahoma nació en La Meca  en el año 571.</a:t>
            </a:r>
          </a:p>
          <a:p>
            <a:pPr algn="ctr"/>
            <a:r>
              <a:rPr lang="es-ES_tradnl" b="1" i="1" dirty="0" smtClean="0"/>
              <a:t>Fue un comerciante caravanero; se dedicó a predicar el Islam en la Meca </a:t>
            </a:r>
            <a:endParaRPr lang="es-CL" b="1" dirty="0"/>
          </a:p>
        </p:txBody>
      </p:sp>
      <p:pic>
        <p:nvPicPr>
          <p:cNvPr id="5124" name="Picture 4" descr="http://3.bp.blogspot.com/-vXQn_H1TYDM/Tbh3HTTyluI/AAAAAAAAAAk/zE4wJdNj-_k/s1600/34-predicacion_mahoma_jpe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571744"/>
            <a:ext cx="4214842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85852" y="357166"/>
            <a:ext cx="7572428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L" sz="2800" b="1" dirty="0" smtClean="0">
                <a:latin typeface="Times New Roman" pitchFamily="18" charset="0"/>
                <a:cs typeface="Times New Roman" pitchFamily="18" charset="0"/>
              </a:rPr>
              <a:t>-Mahoma estableció una </a:t>
            </a:r>
            <a:r>
              <a:rPr lang="es-CL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teocracia, </a:t>
            </a:r>
            <a:r>
              <a:rPr lang="es-CL" sz="2800" b="1" dirty="0" smtClean="0">
                <a:latin typeface="Times New Roman" pitchFamily="18" charset="0"/>
                <a:cs typeface="Times New Roman" pitchFamily="18" charset="0"/>
              </a:rPr>
              <a:t>un sistema de gobierno en que el dirigente religioso asumía también el gobierno político.</a:t>
            </a:r>
          </a:p>
          <a:p>
            <a:pPr algn="ctr"/>
            <a:r>
              <a:rPr lang="es-CL" sz="2800" b="1" dirty="0" smtClean="0">
                <a:latin typeface="Times New Roman" pitchFamily="18" charset="0"/>
                <a:cs typeface="Times New Roman" pitchFamily="18" charset="0"/>
              </a:rPr>
              <a:t>- Los sucesores de Mahoma recibieron el nombre de </a:t>
            </a:r>
            <a:r>
              <a:rPr lang="es-CL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califas.</a:t>
            </a:r>
            <a:endParaRPr lang="es-CL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Oración colectiva, plegaria del viernes en la gran mezquita de Balkh (Afganistán)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714620"/>
            <a:ext cx="3929090" cy="285752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2571736" y="5715016"/>
            <a:ext cx="478633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ctr">
              <a:spcBef>
                <a:spcPct val="0"/>
              </a:spcBef>
              <a:spcAft>
                <a:spcPct val="0"/>
              </a:spcAft>
            </a:pPr>
            <a:endParaRPr lang="es-CL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b="1" dirty="0" smtClean="0">
                <a:latin typeface="Times New Roman" pitchFamily="18" charset="0"/>
                <a:cs typeface="Times New Roman" pitchFamily="18" charset="0"/>
              </a:rPr>
              <a:t>Oración colectiva, plegaria del viernes en la gran mezquita de </a:t>
            </a:r>
            <a:r>
              <a:rPr lang="es-CL" b="1" dirty="0" err="1" smtClean="0">
                <a:latin typeface="Times New Roman" pitchFamily="18" charset="0"/>
                <a:cs typeface="Times New Roman" pitchFamily="18" charset="0"/>
              </a:rPr>
              <a:t>Balkh</a:t>
            </a:r>
            <a:r>
              <a:rPr lang="es-CL" b="1" dirty="0" smtClean="0">
                <a:latin typeface="Times New Roman" pitchFamily="18" charset="0"/>
                <a:cs typeface="Times New Roman" pitchFamily="18" charset="0"/>
              </a:rPr>
              <a:t> (Afganistán).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42976" y="285728"/>
            <a:ext cx="7643866" cy="16312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latin typeface="Times New Roman" pitchFamily="18" charset="0"/>
                <a:cs typeface="Times New Roman" pitchFamily="18" charset="0"/>
              </a:rPr>
              <a:t>En el año </a:t>
            </a:r>
            <a:r>
              <a:rPr lang="es-ES_tradnl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s-ES_tradnl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s-ES_tradnl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000" b="1" dirty="0" smtClean="0">
                <a:latin typeface="Times New Roman" pitchFamily="18" charset="0"/>
                <a:cs typeface="Times New Roman" pitchFamily="18" charset="0"/>
              </a:rPr>
              <a:t>Mahoma debió </a:t>
            </a:r>
            <a:r>
              <a:rPr lang="es-ES_tradnl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huir de La Meca a la ciudad de Medina, </a:t>
            </a:r>
            <a:r>
              <a:rPr lang="es-ES_tradnl" sz="2000" b="1" dirty="0" smtClean="0">
                <a:latin typeface="Times New Roman" pitchFamily="18" charset="0"/>
                <a:cs typeface="Times New Roman" pitchFamily="18" charset="0"/>
              </a:rPr>
              <a:t>al enfrentar las hostilidades de los grandes mercaderes.</a:t>
            </a:r>
          </a:p>
          <a:p>
            <a:pPr algn="ctr"/>
            <a:endParaRPr lang="es-ES_tradn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2000" b="1" dirty="0" smtClean="0">
                <a:latin typeface="Times New Roman" pitchFamily="18" charset="0"/>
                <a:cs typeface="Times New Roman" pitchFamily="18" charset="0"/>
              </a:rPr>
              <a:t>La huida  de Mahoma desde la Meca  es conocida por los Musulmanes </a:t>
            </a:r>
            <a:r>
              <a:rPr lang="es-ES_tradnl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como “la Hégira”</a:t>
            </a:r>
            <a:r>
              <a:rPr lang="es-ES_tradnl" sz="2000" b="1" dirty="0" smtClean="0">
                <a:latin typeface="Times New Roman" pitchFamily="18" charset="0"/>
                <a:cs typeface="Times New Roman" pitchFamily="18" charset="0"/>
              </a:rPr>
              <a:t> y marca el inicio de su calendario.</a:t>
            </a:r>
            <a:endParaRPr lang="es-CL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 descr="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428868"/>
            <a:ext cx="3000396" cy="2571768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1714480" y="5143512"/>
            <a:ext cx="142876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L" b="1" dirty="0" smtClean="0">
                <a:solidFill>
                  <a:srgbClr val="C00000"/>
                </a:solidFill>
              </a:rPr>
              <a:t>La Meca, ciudad principal.</a:t>
            </a:r>
            <a:endParaRPr lang="es-CL" dirty="0">
              <a:solidFill>
                <a:srgbClr val="C00000"/>
              </a:solidFill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643438" y="5715016"/>
            <a:ext cx="3929090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 Durante la Hégira o huída a Medina, a Mahoma se le unieron personajes de muy distintos orígenes .</a:t>
            </a:r>
          </a:p>
        </p:txBody>
      </p:sp>
      <p:pic>
        <p:nvPicPr>
          <p:cNvPr id="4099" name="Picture 3" descr="Maho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071678"/>
            <a:ext cx="3543300" cy="3533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409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42976" y="214290"/>
            <a:ext cx="4786346" cy="3416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L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Medina</a:t>
            </a:r>
          </a:p>
          <a:p>
            <a:pPr algn="ctr"/>
            <a:r>
              <a:rPr lang="es-CL" sz="2400" b="1" dirty="0" smtClean="0">
                <a:latin typeface="Times New Roman" pitchFamily="18" charset="0"/>
                <a:cs typeface="Times New Roman" pitchFamily="18" charset="0"/>
              </a:rPr>
              <a:t>Después de </a:t>
            </a:r>
            <a:r>
              <a:rPr lang="es-CL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 Meca, Medina </a:t>
            </a:r>
            <a:r>
              <a:rPr lang="es-CL" sz="2400" b="1" dirty="0" smtClean="0">
                <a:latin typeface="Times New Roman" pitchFamily="18" charset="0"/>
                <a:cs typeface="Times New Roman" pitchFamily="18" charset="0"/>
              </a:rPr>
              <a:t>es la segunda ciudad sagrada del credo musulmán.  En ella está la mezquita del profeta, y en su interior, </a:t>
            </a:r>
            <a:r>
              <a:rPr lang="es-CL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 tumba de Mahoma.</a:t>
            </a:r>
          </a:p>
          <a:p>
            <a:pPr algn="ctr"/>
            <a:endParaRPr lang="es-CL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CL" sz="2400" b="1" dirty="0" smtClean="0">
                <a:latin typeface="Times New Roman" pitchFamily="18" charset="0"/>
                <a:cs typeface="Times New Roman" pitchFamily="18" charset="0"/>
              </a:rPr>
              <a:t>- La ciudad de encuentra en  el oeste de Arabia Saudita. </a:t>
            </a:r>
            <a:endParaRPr lang="es-CL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5" name="Picture 1" descr="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500042"/>
            <a:ext cx="2857505" cy="3214710"/>
          </a:xfrm>
          <a:prstGeom prst="rect">
            <a:avLst/>
          </a:prstGeom>
          <a:noFill/>
        </p:spPr>
      </p:pic>
      <p:pic>
        <p:nvPicPr>
          <p:cNvPr id="11269" name="Picture 5" descr="http://1.bp.blogspot.com/_FeZhgSY-j0U/Ru1vlZyEx1I/AAAAAAAAAZg/F_kb5mmRNio/s1600/Tumba+del+profeta+-+foto+del+siglo+XI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3857628"/>
            <a:ext cx="4929222" cy="2786082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6643702" y="4643446"/>
            <a:ext cx="207167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L" b="1" dirty="0" smtClean="0"/>
              <a:t>Medina actual, ciudad importante para el islam.</a:t>
            </a:r>
            <a:r>
              <a:rPr lang="es-CL" dirty="0" smtClean="0"/>
              <a:t> </a:t>
            </a:r>
            <a:endParaRPr lang="es-CL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42976" y="285728"/>
            <a:ext cx="7786742" cy="36933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L" b="1" dirty="0" smtClean="0"/>
              <a:t>-La religión de Mahoma es el</a:t>
            </a:r>
            <a:r>
              <a:rPr lang="es-CL" b="1" i="1" dirty="0" smtClean="0">
                <a:solidFill>
                  <a:srgbClr val="C00000"/>
                </a:solidFill>
              </a:rPr>
              <a:t> Islam</a:t>
            </a:r>
            <a:r>
              <a:rPr lang="es-CL" b="1" i="1" dirty="0" smtClean="0"/>
              <a:t>,</a:t>
            </a:r>
            <a:r>
              <a:rPr lang="es-CL" b="1" dirty="0" smtClean="0"/>
              <a:t> esto es, ''la </a:t>
            </a:r>
            <a:r>
              <a:rPr lang="es-CL" b="1" dirty="0" smtClean="0">
                <a:solidFill>
                  <a:srgbClr val="C00000"/>
                </a:solidFill>
              </a:rPr>
              <a:t>sumisión a la voluntad de Alá”</a:t>
            </a:r>
          </a:p>
          <a:p>
            <a:pPr algn="ctr"/>
            <a:endParaRPr lang="es-CL" b="1" dirty="0" smtClean="0"/>
          </a:p>
          <a:p>
            <a:pPr algn="ctr"/>
            <a:r>
              <a:rPr lang="es-CL" b="1" dirty="0" smtClean="0"/>
              <a:t>-El </a:t>
            </a:r>
            <a:r>
              <a:rPr lang="es-CL" b="1" dirty="0" smtClean="0">
                <a:solidFill>
                  <a:srgbClr val="C00000"/>
                </a:solidFill>
              </a:rPr>
              <a:t>Corán</a:t>
            </a:r>
            <a:r>
              <a:rPr lang="es-CL" b="1" dirty="0" smtClean="0"/>
              <a:t> , es el libro sagrado de los musulmanes. Está formado por las enseñanzas de Mahoma, recibidas de Alá.</a:t>
            </a:r>
          </a:p>
          <a:p>
            <a:pPr algn="ctr"/>
            <a:endParaRPr lang="es-CL" b="1" dirty="0" smtClean="0"/>
          </a:p>
          <a:p>
            <a:pPr algn="ctr"/>
            <a:r>
              <a:rPr lang="es-CL" b="1" dirty="0" smtClean="0"/>
              <a:t>-La idea central del Islam está contenida en una sola frase: </a:t>
            </a:r>
            <a:r>
              <a:rPr lang="es-CL" b="1" dirty="0" smtClean="0">
                <a:solidFill>
                  <a:srgbClr val="C00000"/>
                </a:solidFill>
              </a:rPr>
              <a:t>"No hay otro Dios,  sino Alá, y Mahoma es su profeta”.</a:t>
            </a:r>
          </a:p>
          <a:p>
            <a:pPr algn="ctr"/>
            <a:endParaRPr lang="es-ES_tradnl" b="1" dirty="0" smtClean="0"/>
          </a:p>
          <a:p>
            <a:pPr algn="ctr"/>
            <a:r>
              <a:rPr lang="es-ES_tradnl" b="1" dirty="0" smtClean="0"/>
              <a:t>-El Islam respeta el Nuevo y Antiguo Testamento, pero tiene su propio texto, “el Corán”, dictado a Mahoma por el arcángel Gabriel.</a:t>
            </a:r>
          </a:p>
          <a:p>
            <a:pPr algn="ctr"/>
            <a:endParaRPr lang="es-ES_tradnl" b="1" dirty="0" smtClean="0"/>
          </a:p>
          <a:p>
            <a:pPr algn="ctr"/>
            <a:r>
              <a:rPr lang="es-ES_tradnl" b="1" dirty="0" smtClean="0"/>
              <a:t>-El Corán se difundió en la lengua Árabe.</a:t>
            </a:r>
            <a:endParaRPr lang="es-CL" b="1" dirty="0"/>
          </a:p>
        </p:txBody>
      </p:sp>
      <p:sp>
        <p:nvSpPr>
          <p:cNvPr id="4" name="3 Rectángulo"/>
          <p:cNvSpPr/>
          <p:nvPr/>
        </p:nvSpPr>
        <p:spPr>
          <a:xfrm>
            <a:off x="6215074" y="4929198"/>
            <a:ext cx="142876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L" b="1" dirty="0" smtClean="0"/>
              <a:t>El arcángel Gabriel y Mahoma</a:t>
            </a:r>
            <a:endParaRPr lang="es-CL" b="1" dirty="0"/>
          </a:p>
        </p:txBody>
      </p:sp>
      <p:pic>
        <p:nvPicPr>
          <p:cNvPr id="8194" name="Picture 2" descr="http://2.bp.blogspot.com/_fQqHHodIre0/TOq_vRfxFnI/AAAAAAAAFb8/ZOm4MpQl4ZI/s400/Mahoma+en+Gramsciman%25C3%25AD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4214789"/>
            <a:ext cx="3810000" cy="23574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170</TotalTime>
  <Words>884</Words>
  <Application>Microsoft Macintosh PowerPoint</Application>
  <PresentationFormat>Presentación en pantalla (4:3)</PresentationFormat>
  <Paragraphs>79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Solsticio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 Ines</dc:creator>
  <cp:lastModifiedBy>Jimena Bustos Perez</cp:lastModifiedBy>
  <cp:revision>24</cp:revision>
  <dcterms:created xsi:type="dcterms:W3CDTF">2011-11-01T17:03:05Z</dcterms:created>
  <dcterms:modified xsi:type="dcterms:W3CDTF">2011-11-03T02:25:54Z</dcterms:modified>
</cp:coreProperties>
</file>