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7" autoAdjust="0"/>
    <p:restoredTop sz="94660"/>
  </p:normalViewPr>
  <p:slideViewPr>
    <p:cSldViewPr>
      <p:cViewPr varScale="1">
        <p:scale>
          <a:sx n="110" d="100"/>
          <a:sy n="110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8FF7-2B6A-4DC2-AB47-B5B47DA49780}" type="datetimeFigureOut">
              <a:rPr lang="es-CL" smtClean="0"/>
              <a:pPr/>
              <a:t>18-05-2019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D2FD-1450-400D-A947-17BD531CD5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MX" sz="1200" dirty="0" smtClean="0"/>
              <a:t>Colegio de los SSCC Providencia</a:t>
            </a:r>
            <a:br>
              <a:rPr lang="es-MX" sz="1200" dirty="0" smtClean="0"/>
            </a:br>
            <a:r>
              <a:rPr lang="es-MX" sz="1200" dirty="0" smtClean="0"/>
              <a:t>Sector: Historia  Geografía y C. Sociales</a:t>
            </a:r>
            <a:br>
              <a:rPr lang="es-MX" sz="1200" dirty="0" smtClean="0"/>
            </a:br>
            <a:r>
              <a:rPr lang="es-MX" sz="1200" dirty="0" smtClean="0"/>
              <a:t>Nivel: 8° </a:t>
            </a:r>
            <a:br>
              <a:rPr lang="es-MX" sz="1200" dirty="0" smtClean="0"/>
            </a:br>
            <a:r>
              <a:rPr lang="es-MX" sz="1200" dirty="0" smtClean="0"/>
              <a:t>Unidad temática: Derechos de las personas y desafíos de la República</a:t>
            </a:r>
            <a:endParaRPr lang="es-CL" sz="1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4800" dirty="0" smtClean="0"/>
              <a:t>LOS   DERECHOS DE LAS PERSONAS EN LA HISTORIA</a:t>
            </a:r>
            <a:endParaRPr lang="es-CL" sz="4800" dirty="0"/>
          </a:p>
        </p:txBody>
      </p:sp>
      <p:pic>
        <p:nvPicPr>
          <p:cNvPr id="11266" name="Picture 2" descr="http://4.bp.blogspot.com/_XnH6PDcb85o/SxVx6HYYWfI/AAAAAAAACQ4/9dDUMaKsyFQ/s400/derechos-humano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10445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332657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5. PRINCIPALES  DERECHOS  CIVILES  Y  POLÍTICOS  EN   LA ÉPOCA  MODERNA</a:t>
            </a:r>
          </a:p>
          <a:p>
            <a:pPr algn="ctr"/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44008" y="155679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b="1" dirty="0" smtClean="0"/>
              <a:t>A la vida</a:t>
            </a:r>
          </a:p>
          <a:p>
            <a:endParaRPr lang="es-MX" b="1" dirty="0" smtClean="0"/>
          </a:p>
          <a:p>
            <a:r>
              <a:rPr lang="es-MX" b="1" dirty="0" smtClean="0"/>
              <a:t>-A la propiedad</a:t>
            </a:r>
          </a:p>
          <a:p>
            <a:endParaRPr lang="es-MX" b="1" dirty="0" smtClean="0"/>
          </a:p>
          <a:p>
            <a:r>
              <a:rPr lang="es-MX" b="1" dirty="0" smtClean="0"/>
              <a:t>-Al libre tránsito</a:t>
            </a:r>
          </a:p>
          <a:p>
            <a:endParaRPr lang="es-MX" b="1" dirty="0" smtClean="0"/>
          </a:p>
          <a:p>
            <a:r>
              <a:rPr lang="es-MX" b="1" dirty="0" smtClean="0"/>
              <a:t>-A la libre expresión </a:t>
            </a:r>
          </a:p>
          <a:p>
            <a:endParaRPr lang="es-MX" b="1" dirty="0" smtClean="0"/>
          </a:p>
          <a:p>
            <a:r>
              <a:rPr lang="es-MX" b="1" dirty="0" smtClean="0"/>
              <a:t>-A la libre asociación</a:t>
            </a:r>
          </a:p>
          <a:p>
            <a:endParaRPr lang="es-MX" b="1" dirty="0" smtClean="0"/>
          </a:p>
          <a:p>
            <a:r>
              <a:rPr lang="es-MX" b="1" dirty="0" smtClean="0"/>
              <a:t>-A la libertad de reunión</a:t>
            </a:r>
          </a:p>
          <a:p>
            <a:endParaRPr lang="es-MX" b="1" dirty="0" smtClean="0"/>
          </a:p>
          <a:p>
            <a:r>
              <a:rPr lang="es-MX" b="1" dirty="0" smtClean="0"/>
              <a:t>-A formar asociaciones políticas </a:t>
            </a:r>
          </a:p>
          <a:p>
            <a:endParaRPr lang="es-MX" b="1" dirty="0" smtClean="0"/>
          </a:p>
          <a:p>
            <a:r>
              <a:rPr lang="es-MX" b="1" dirty="0" smtClean="0"/>
              <a:t>-A votar y tener representación  política </a:t>
            </a:r>
            <a:endParaRPr lang="es-CL" b="1" dirty="0"/>
          </a:p>
        </p:txBody>
      </p:sp>
      <p:pic>
        <p:nvPicPr>
          <p:cNvPr id="2050" name="Picture 2" descr="http://3.bp.blogspot.com/_RBd8VmxyisA/S79iZkA_RJI/AAAAAAAAA5E/aPwz0UIwyy4/s1600/1989_francia_hb_bicentenario-de-la-revolucion-francesa_declaracion-de-los-derechos-hum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1642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620688"/>
            <a:ext cx="51125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</a:rPr>
              <a:t>LOS SECTORES EXCLUÍDOS</a:t>
            </a:r>
          </a:p>
          <a:p>
            <a:endParaRPr lang="es-MX" sz="2000" b="1" dirty="0" smtClean="0"/>
          </a:p>
          <a:p>
            <a:pPr algn="just"/>
            <a:r>
              <a:rPr lang="es-MX" sz="2000" b="1" dirty="0" smtClean="0"/>
              <a:t>-Las mujeres fueron parte de  levantamientos populares, apoyaron a los hombres y difundieron los ideales de emancipación  y revolucionarios  y defendieron los derechos de los sectores  más marginados. </a:t>
            </a:r>
          </a:p>
          <a:p>
            <a:endParaRPr lang="es-MX" sz="2000" b="1" dirty="0" smtClean="0"/>
          </a:p>
          <a:p>
            <a:pPr algn="just"/>
            <a:r>
              <a:rPr lang="es-MX" sz="2000" b="1" dirty="0" smtClean="0"/>
              <a:t>-Entre las </a:t>
            </a:r>
            <a:r>
              <a:rPr lang="es-MX" sz="2000" b="1" dirty="0" smtClean="0">
                <a:solidFill>
                  <a:srgbClr val="C00000"/>
                </a:solidFill>
              </a:rPr>
              <a:t>intelectuales  ilustradas </a:t>
            </a:r>
            <a:r>
              <a:rPr lang="es-MX" sz="2000" b="1" dirty="0" smtClean="0"/>
              <a:t>que se destacaron por defender los </a:t>
            </a:r>
            <a:r>
              <a:rPr lang="es-MX" sz="2000" b="1" dirty="0" smtClean="0">
                <a:solidFill>
                  <a:srgbClr val="C00000"/>
                </a:solidFill>
              </a:rPr>
              <a:t>derechos  de las mujeres </a:t>
            </a:r>
            <a:r>
              <a:rPr lang="es-MX" sz="2000" b="1" dirty="0" smtClean="0"/>
              <a:t>estaba </a:t>
            </a:r>
            <a:r>
              <a:rPr lang="es-MX" sz="2000" b="1" dirty="0" smtClean="0">
                <a:solidFill>
                  <a:srgbClr val="C00000"/>
                </a:solidFill>
              </a:rPr>
              <a:t>Marie </a:t>
            </a:r>
            <a:r>
              <a:rPr lang="es-MX" sz="2000" b="1" dirty="0" err="1" smtClean="0">
                <a:solidFill>
                  <a:srgbClr val="C00000"/>
                </a:solidFill>
              </a:rPr>
              <a:t>Gouze</a:t>
            </a:r>
            <a:r>
              <a:rPr lang="es-MX" sz="2000" b="1" dirty="0" smtClean="0">
                <a:solidFill>
                  <a:srgbClr val="C00000"/>
                </a:solidFill>
              </a:rPr>
              <a:t>, </a:t>
            </a:r>
            <a:r>
              <a:rPr lang="es-MX" sz="2000" b="1" dirty="0" smtClean="0"/>
              <a:t>bajo el  seudónimo de  </a:t>
            </a:r>
            <a:r>
              <a:rPr lang="es-MX" sz="2000" b="1" dirty="0" err="1" smtClean="0">
                <a:solidFill>
                  <a:srgbClr val="C00000"/>
                </a:solidFill>
              </a:rPr>
              <a:t>Olympe</a:t>
            </a:r>
            <a:r>
              <a:rPr lang="es-MX" sz="2000" b="1" dirty="0" smtClean="0">
                <a:solidFill>
                  <a:srgbClr val="C00000"/>
                </a:solidFill>
              </a:rPr>
              <a:t> de </a:t>
            </a:r>
            <a:r>
              <a:rPr lang="es-MX" sz="2000" b="1" dirty="0" err="1" smtClean="0">
                <a:solidFill>
                  <a:srgbClr val="C00000"/>
                </a:solidFill>
              </a:rPr>
              <a:t>Gouges</a:t>
            </a:r>
            <a:r>
              <a:rPr lang="es-MX" sz="2000" b="1" dirty="0" smtClean="0"/>
              <a:t>, que redactó la </a:t>
            </a:r>
            <a:r>
              <a:rPr lang="es-MX" sz="2000" b="1" dirty="0" smtClean="0">
                <a:solidFill>
                  <a:srgbClr val="C00000"/>
                </a:solidFill>
              </a:rPr>
              <a:t>Declaración  de los Derechos de la Mujer y de la Ciudadana,</a:t>
            </a:r>
            <a:r>
              <a:rPr lang="es-MX" sz="2000" b="1" dirty="0" smtClean="0"/>
              <a:t> como un acto de protesta  a la exclusión de las mujeres en la </a:t>
            </a:r>
            <a:r>
              <a:rPr lang="es-MX" sz="2000" b="1" dirty="0" smtClean="0">
                <a:solidFill>
                  <a:srgbClr val="C00000"/>
                </a:solidFill>
              </a:rPr>
              <a:t>Declaración de los Derechos del Hombre y del Ciudadano.</a:t>
            </a:r>
            <a:endParaRPr lang="es-CL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conesenciademujer.com/wp-content/uploads/2011/11/alto-contra-la-violencia-hacia-la-mujer-2-Olympe-de-Gou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29523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LOS   DERECHOS  DE LA  POBLACIÓN    NEGRA   EN    ÁFRICA</a:t>
            </a:r>
            <a:endParaRPr lang="es-CL" sz="24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35896" y="1196752"/>
            <a:ext cx="52565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Relegada de los derechos  quedó la población </a:t>
            </a:r>
            <a:r>
              <a:rPr lang="es-MX" b="1" dirty="0" smtClean="0">
                <a:solidFill>
                  <a:srgbClr val="C00000"/>
                </a:solidFill>
              </a:rPr>
              <a:t>negra </a:t>
            </a:r>
            <a:r>
              <a:rPr lang="es-MX" b="1" dirty="0" smtClean="0"/>
              <a:t>que vivía en </a:t>
            </a:r>
            <a:r>
              <a:rPr lang="es-MX" b="1" dirty="0" smtClean="0">
                <a:solidFill>
                  <a:srgbClr val="C00000"/>
                </a:solidFill>
              </a:rPr>
              <a:t>América</a:t>
            </a:r>
            <a:r>
              <a:rPr lang="es-MX" b="1" dirty="0" smtClean="0"/>
              <a:t> en calidad de </a:t>
            </a:r>
            <a:r>
              <a:rPr lang="es-MX" b="1" dirty="0" smtClean="0">
                <a:solidFill>
                  <a:srgbClr val="C00000"/>
                </a:solidFill>
              </a:rPr>
              <a:t>esclavo.</a:t>
            </a:r>
          </a:p>
          <a:p>
            <a:endParaRPr lang="es-MX" b="1" dirty="0" smtClean="0"/>
          </a:p>
          <a:p>
            <a:r>
              <a:rPr lang="es-MX" b="1" dirty="0" smtClean="0"/>
              <a:t>-Intelectuales de la época defendían la esclavitud de los negros .</a:t>
            </a:r>
          </a:p>
          <a:p>
            <a:endParaRPr lang="es-MX" b="1" dirty="0" smtClean="0"/>
          </a:p>
          <a:p>
            <a:r>
              <a:rPr lang="es-MX" b="1" dirty="0" smtClean="0"/>
              <a:t>-</a:t>
            </a:r>
            <a:r>
              <a:rPr lang="es-MX" b="1" dirty="0" err="1" smtClean="0"/>
              <a:t>Montesquieu</a:t>
            </a:r>
            <a:r>
              <a:rPr lang="es-MX" b="1" dirty="0" smtClean="0"/>
              <a:t> sostenía   que: </a:t>
            </a:r>
          </a:p>
          <a:p>
            <a:endParaRPr lang="es-MX" b="1" dirty="0" smtClean="0"/>
          </a:p>
          <a:p>
            <a:pPr algn="just"/>
            <a:r>
              <a:rPr lang="es-MX" b="1" dirty="0" smtClean="0"/>
              <a:t>Dios no pudo tener  un alma buena en un cuerpo negro.</a:t>
            </a:r>
          </a:p>
          <a:p>
            <a:endParaRPr lang="es-MX" b="1" dirty="0" smtClean="0"/>
          </a:p>
          <a:p>
            <a:pPr algn="just"/>
            <a:r>
              <a:rPr lang="es-MX" b="1" dirty="0" smtClean="0"/>
              <a:t>Era la única forma de  explotar  de manera barata  las </a:t>
            </a:r>
            <a:r>
              <a:rPr lang="es-MX" b="1" dirty="0" smtClean="0">
                <a:solidFill>
                  <a:srgbClr val="C00000"/>
                </a:solidFill>
              </a:rPr>
              <a:t>plantaciones de azúcar </a:t>
            </a:r>
            <a:r>
              <a:rPr lang="es-MX" b="1" dirty="0" smtClean="0"/>
              <a:t>, importantes para la riqueza de </a:t>
            </a:r>
            <a:r>
              <a:rPr lang="es-MX" b="1" dirty="0" smtClean="0">
                <a:solidFill>
                  <a:srgbClr val="C00000"/>
                </a:solidFill>
              </a:rPr>
              <a:t>Francia</a:t>
            </a:r>
            <a:r>
              <a:rPr lang="es-MX" b="1" dirty="0" smtClean="0"/>
              <a:t>.</a:t>
            </a:r>
          </a:p>
          <a:p>
            <a:endParaRPr lang="es-MX" b="1" dirty="0" smtClean="0"/>
          </a:p>
          <a:p>
            <a:pPr algn="just"/>
            <a:r>
              <a:rPr lang="es-MX" b="1" dirty="0" smtClean="0"/>
              <a:t>-También hubo  un sector que abogó  por los derechos de los negros, e incluso creo organizaciones políticas , como el </a:t>
            </a:r>
            <a:r>
              <a:rPr lang="es-MX" b="1" dirty="0" smtClean="0">
                <a:solidFill>
                  <a:srgbClr val="C00000"/>
                </a:solidFill>
              </a:rPr>
              <a:t>“Club  de Amigos de los Negros”.</a:t>
            </a:r>
          </a:p>
          <a:p>
            <a:endParaRPr lang="es-CL" b="1" dirty="0"/>
          </a:p>
        </p:txBody>
      </p:sp>
      <p:pic>
        <p:nvPicPr>
          <p:cNvPr id="24578" name="Picture 2" descr="http://3.bp.blogspot.com/-Y1zMANvlVo4/T3hx3VGJ67I/AAAAAAAAAAs/EfJmQbHnWx0/s1600/RECOLE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942134" cy="2305091"/>
          </a:xfrm>
          <a:prstGeom prst="rect">
            <a:avLst/>
          </a:prstGeom>
          <a:noFill/>
        </p:spPr>
      </p:pic>
      <p:pic>
        <p:nvPicPr>
          <p:cNvPr id="24580" name="Picture 4" descr="http://www.enciclopediadelecuador.com/PaginaWeb/FotosChicas/Esclavitud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09634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6.   DERECHOS   EN   LA    ÉPOCA CONTEMPORÁNEA</a:t>
            </a:r>
            <a:endParaRPr lang="es-CL" sz="24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05273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-La </a:t>
            </a:r>
            <a:r>
              <a:rPr lang="es-MX" sz="2400" b="1" dirty="0" smtClean="0">
                <a:solidFill>
                  <a:srgbClr val="C00000"/>
                </a:solidFill>
              </a:rPr>
              <a:t>Segunda Guerra Mundial </a:t>
            </a:r>
            <a:r>
              <a:rPr lang="es-MX" sz="2400" dirty="0" smtClean="0"/>
              <a:t>puso en jaque los derechos de las personas.</a:t>
            </a:r>
          </a:p>
          <a:p>
            <a:endParaRPr lang="es-MX" sz="2400" dirty="0" smtClean="0"/>
          </a:p>
          <a:p>
            <a:pPr algn="just"/>
            <a:r>
              <a:rPr lang="es-MX" sz="2400" dirty="0" smtClean="0"/>
              <a:t>-Al finalizar la guerra , se hizo necesario crear un organismo  que velara  y promoviera  los derechos de las personas.</a:t>
            </a:r>
          </a:p>
          <a:p>
            <a:endParaRPr lang="es-MX" sz="2400" dirty="0" smtClean="0"/>
          </a:p>
          <a:p>
            <a:pPr algn="just"/>
            <a:r>
              <a:rPr lang="es-MX" sz="2400" dirty="0" smtClean="0"/>
              <a:t> -La </a:t>
            </a:r>
            <a:r>
              <a:rPr lang="es-MX" sz="2400" b="1" dirty="0" smtClean="0">
                <a:solidFill>
                  <a:srgbClr val="C00000"/>
                </a:solidFill>
              </a:rPr>
              <a:t>Organización de las Naciones Unidas (ONU)</a:t>
            </a:r>
            <a:r>
              <a:rPr lang="es-MX" sz="2400" b="1" dirty="0" smtClean="0"/>
              <a:t>, </a:t>
            </a:r>
            <a:r>
              <a:rPr lang="es-MX" sz="2400" dirty="0" smtClean="0"/>
              <a:t>también  creó una nueva carta de derechos, para darle a los individuos mayores  garantías: </a:t>
            </a:r>
            <a:r>
              <a:rPr lang="es-MX" sz="2400" b="1" dirty="0" smtClean="0">
                <a:solidFill>
                  <a:srgbClr val="C00000"/>
                </a:solidFill>
              </a:rPr>
              <a:t>la Declaración Universal de los Derechos Humanos. </a:t>
            </a:r>
            <a:endParaRPr lang="es-CL" sz="24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jlpnavarro.files.wordpress.com/2011/06/app_full_proxy-ph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53136"/>
            <a:ext cx="3672408" cy="190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04664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La </a:t>
            </a:r>
            <a:r>
              <a:rPr lang="es-MX" sz="2000" b="1" dirty="0" smtClean="0">
                <a:solidFill>
                  <a:srgbClr val="C00000"/>
                </a:solidFill>
              </a:rPr>
              <a:t>ONU</a:t>
            </a:r>
            <a:r>
              <a:rPr lang="es-MX" sz="2000" dirty="0" smtClean="0"/>
              <a:t> buscó  establecer  un orden jurídico  internacional , en el que se reconocía  principios y derechos  básicos  para todos los seres humanos para evitar que ocurrieran los horrores de la </a:t>
            </a:r>
            <a:r>
              <a:rPr lang="es-MX" sz="2000" b="1" dirty="0" smtClean="0">
                <a:solidFill>
                  <a:srgbClr val="C00000"/>
                </a:solidFill>
              </a:rPr>
              <a:t>Segunda Guerra Mundial.</a:t>
            </a:r>
          </a:p>
          <a:p>
            <a:endParaRPr lang="es-MX" sz="2000" b="1" dirty="0" smtClean="0">
              <a:solidFill>
                <a:srgbClr val="C00000"/>
              </a:solidFill>
            </a:endParaRPr>
          </a:p>
          <a:p>
            <a:r>
              <a:rPr lang="es-MX" sz="2000" b="1" dirty="0" smtClean="0">
                <a:solidFill>
                  <a:srgbClr val="C00000"/>
                </a:solidFill>
              </a:rPr>
              <a:t>Características esenciales de los Derechos Humanos</a:t>
            </a:r>
          </a:p>
          <a:p>
            <a:endParaRPr lang="es-MX" sz="2000" dirty="0" smtClean="0"/>
          </a:p>
          <a:p>
            <a:pPr algn="just"/>
            <a:r>
              <a:rPr lang="es-MX" sz="2000" b="1" dirty="0" smtClean="0">
                <a:solidFill>
                  <a:srgbClr val="C00000"/>
                </a:solidFill>
              </a:rPr>
              <a:t>a) Son Universales</a:t>
            </a:r>
            <a:r>
              <a:rPr lang="es-MX" sz="2000" dirty="0" smtClean="0"/>
              <a:t>: Se extienden a todo el género humano  cualquiera sea su  preferencia, o condición histórica, socioeconómica, geográfica, étnica,  de género, sexual y etaria.</a:t>
            </a:r>
          </a:p>
          <a:p>
            <a:endParaRPr lang="es-MX" sz="2000" dirty="0" smtClean="0"/>
          </a:p>
          <a:p>
            <a:pPr algn="just"/>
            <a:r>
              <a:rPr lang="es-MX" sz="2000" b="1" dirty="0" smtClean="0">
                <a:solidFill>
                  <a:srgbClr val="C00000"/>
                </a:solidFill>
              </a:rPr>
              <a:t>b) Son inviolables</a:t>
            </a:r>
            <a:r>
              <a:rPr lang="es-MX" sz="2000" dirty="0" smtClean="0"/>
              <a:t>: No se pueden transgredir, en caso  de que esto suceda  la victima puede exigir su reparación.</a:t>
            </a:r>
          </a:p>
          <a:p>
            <a:endParaRPr lang="es-MX" sz="2000" dirty="0" smtClean="0"/>
          </a:p>
          <a:p>
            <a:pPr algn="just"/>
            <a:r>
              <a:rPr lang="es-MX" sz="2000" b="1" dirty="0" smtClean="0">
                <a:solidFill>
                  <a:srgbClr val="C00000"/>
                </a:solidFill>
              </a:rPr>
              <a:t>c) Son imprescriptibles</a:t>
            </a:r>
            <a:r>
              <a:rPr lang="es-MX" sz="2000" dirty="0" smtClean="0"/>
              <a:t>: No caducan ni se pierden  con el transcurso  del tiempo.</a:t>
            </a:r>
          </a:p>
          <a:p>
            <a:endParaRPr lang="es-MX" sz="2000" dirty="0" smtClean="0"/>
          </a:p>
          <a:p>
            <a:r>
              <a:rPr lang="es-MX" sz="2000" b="1" dirty="0" smtClean="0">
                <a:solidFill>
                  <a:srgbClr val="C00000"/>
                </a:solidFill>
              </a:rPr>
              <a:t>d) Son Inalienables: </a:t>
            </a:r>
            <a:r>
              <a:rPr lang="es-MX" sz="2000" dirty="0" smtClean="0"/>
              <a:t>No se pueden enajenar o quitar.</a:t>
            </a:r>
          </a:p>
          <a:p>
            <a:endParaRPr lang="es-MX" sz="2000" dirty="0" smtClean="0"/>
          </a:p>
          <a:p>
            <a:r>
              <a:rPr lang="es-MX" sz="2000" b="1" dirty="0" smtClean="0">
                <a:solidFill>
                  <a:srgbClr val="C00000"/>
                </a:solidFill>
              </a:rPr>
              <a:t>e) Son irrenunciables</a:t>
            </a:r>
            <a:r>
              <a:rPr lang="es-MX" sz="2000" dirty="0" smtClean="0"/>
              <a:t>: Nadie está en condiciones de  renunciar a ellos.</a:t>
            </a:r>
            <a:endParaRPr lang="es-CL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32656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DESAFÍOS PENDIENTES</a:t>
            </a:r>
          </a:p>
          <a:p>
            <a:endParaRPr lang="es-MX" sz="2800" b="1" dirty="0" smtClean="0"/>
          </a:p>
          <a:p>
            <a:r>
              <a:rPr lang="es-MX" sz="2800" b="1" dirty="0" smtClean="0"/>
              <a:t>-Defensa de los derechos de:</a:t>
            </a:r>
          </a:p>
          <a:p>
            <a:endParaRPr lang="es-MX" sz="2800" b="1" dirty="0" smtClean="0"/>
          </a:p>
          <a:p>
            <a:pPr marL="342900" indent="-342900">
              <a:buAutoNum type="alphaLcParenR"/>
            </a:pPr>
            <a:r>
              <a:rPr lang="es-MX" sz="2800" b="1" dirty="0" smtClean="0"/>
              <a:t>Las mujeres.</a:t>
            </a:r>
          </a:p>
          <a:p>
            <a:pPr marL="342900" indent="-342900">
              <a:buAutoNum type="alphaLcParenR"/>
            </a:pPr>
            <a:endParaRPr lang="es-MX" sz="2800" b="1" dirty="0" smtClean="0"/>
          </a:p>
          <a:p>
            <a:pPr marL="342900" indent="-342900">
              <a:buAutoNum type="alphaLcParenR"/>
            </a:pPr>
            <a:r>
              <a:rPr lang="es-MX" sz="2800" b="1" dirty="0" smtClean="0"/>
              <a:t>Niños y niñas.</a:t>
            </a:r>
          </a:p>
          <a:p>
            <a:pPr marL="342900" indent="-342900"/>
            <a:endParaRPr lang="es-MX" sz="2800" b="1" dirty="0" smtClean="0"/>
          </a:p>
          <a:p>
            <a:pPr marL="342900" indent="-342900"/>
            <a:r>
              <a:rPr lang="es-MX" sz="2800" b="1" dirty="0" smtClean="0"/>
              <a:t>c) Poblaciones indígenas.</a:t>
            </a:r>
          </a:p>
          <a:p>
            <a:pPr marL="342900" indent="-342900"/>
            <a:endParaRPr lang="es-MX" sz="2800" b="1" dirty="0" smtClean="0"/>
          </a:p>
          <a:p>
            <a:pPr marL="342900" indent="-342900"/>
            <a:r>
              <a:rPr lang="es-MX" sz="2800" b="1" dirty="0" smtClean="0"/>
              <a:t>d) Medio ambiente.</a:t>
            </a:r>
          </a:p>
          <a:p>
            <a:pPr marL="342900" indent="-342900"/>
            <a:endParaRPr lang="es-MX" sz="2800" dirty="0" smtClean="0"/>
          </a:p>
        </p:txBody>
      </p:sp>
      <p:pic>
        <p:nvPicPr>
          <p:cNvPr id="27650" name="Picture 2" descr="http://t1.gstatic.com/images?q=tbn:ANd9GcScDg7wPE2D1vjS_GJvQQZbG6GOr2vK2TO8hBl-JgLjKZAgh6i5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1827287" cy="1296144"/>
          </a:xfrm>
          <a:prstGeom prst="rect">
            <a:avLst/>
          </a:prstGeom>
          <a:noFill/>
        </p:spPr>
      </p:pic>
      <p:pic>
        <p:nvPicPr>
          <p:cNvPr id="27652" name="Picture 4" descr="http://entrepadres.imujer.com/sites/entrepadres.imujer.com/files/Rimas-para-ninos-preescolar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2334792" cy="1340504"/>
          </a:xfrm>
          <a:prstGeom prst="rect">
            <a:avLst/>
          </a:prstGeom>
          <a:noFill/>
        </p:spPr>
      </p:pic>
      <p:pic>
        <p:nvPicPr>
          <p:cNvPr id="27654" name="Picture 6" descr="http://www.elchoromatutino.com/wp-content/uploads/2014/06/poblacion-indigena-panam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84984"/>
            <a:ext cx="2346819" cy="1368152"/>
          </a:xfrm>
          <a:prstGeom prst="rect">
            <a:avLst/>
          </a:prstGeom>
          <a:noFill/>
        </p:spPr>
      </p:pic>
      <p:pic>
        <p:nvPicPr>
          <p:cNvPr id="27656" name="Picture 8" descr="http://www.ecologiaverde.com/wp-content/2013/11/Como-colaborar-con-medio-ambien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869160"/>
            <a:ext cx="1989856" cy="1077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MX" sz="2000" b="1" dirty="0" smtClean="0">
                <a:solidFill>
                  <a:srgbClr val="C00000"/>
                </a:solidFill>
              </a:rPr>
              <a:t>ALGUNOS DESAFÍOS PENDIENTES</a:t>
            </a:r>
            <a:r>
              <a:rPr lang="es-CL" sz="2000" b="1" dirty="0" smtClean="0">
                <a:solidFill>
                  <a:srgbClr val="C00000"/>
                </a:solidFill>
              </a:rPr>
              <a:t>  RESPECTO    A    LOS   DERECHOS    HUMANOS  SON:</a:t>
            </a:r>
          </a:p>
          <a:p>
            <a:pPr marL="342900" indent="-342900"/>
            <a:endParaRPr lang="es-MX" sz="2000" b="1" dirty="0" smtClean="0"/>
          </a:p>
          <a:p>
            <a:pPr marL="342900" indent="-342900"/>
            <a:r>
              <a:rPr lang="es-MX" sz="2000" b="1" dirty="0" smtClean="0"/>
              <a:t>-Situación de la mujer en sociedades  machistas  y fundamentalistas.</a:t>
            </a:r>
          </a:p>
          <a:p>
            <a:pPr marL="342900" indent="-342900"/>
            <a:endParaRPr lang="es-MX" sz="2000" b="1" dirty="0" smtClean="0"/>
          </a:p>
          <a:p>
            <a:pPr marL="342900" indent="-342900" algn="just"/>
            <a:r>
              <a:rPr lang="es-MX" sz="2000" b="1" dirty="0" smtClean="0"/>
              <a:t>-Falta de acceso a bienes y servicios básicos de algunos sectores de la sociedad.</a:t>
            </a:r>
          </a:p>
          <a:p>
            <a:pPr marL="342900" indent="-342900"/>
            <a:endParaRPr lang="es-MX" sz="2000" b="1" dirty="0" smtClean="0"/>
          </a:p>
          <a:p>
            <a:pPr marL="342900" indent="-342900" algn="just"/>
            <a:r>
              <a:rPr lang="es-MX" sz="2000" b="1" dirty="0" smtClean="0"/>
              <a:t>-La situación de niños y niñas en conflictos bélicos, trabajos infantiles y prostitución.</a:t>
            </a:r>
          </a:p>
          <a:p>
            <a:pPr marL="342900" indent="-342900"/>
            <a:endParaRPr lang="es-MX" sz="2000" b="1" dirty="0" smtClean="0"/>
          </a:p>
          <a:p>
            <a:pPr marL="342900" indent="-342900" algn="just"/>
            <a:r>
              <a:rPr lang="es-MX" sz="2000" b="1" dirty="0" smtClean="0"/>
              <a:t>-Problemas medioambientales  que afectan a diversas poblaciones  del mundo.</a:t>
            </a:r>
          </a:p>
        </p:txBody>
      </p:sp>
      <p:pic>
        <p:nvPicPr>
          <p:cNvPr id="26628" name="Picture 4" descr="https://encrypted-tbn3.gstatic.com/images?q=tbn:ANd9GcQB3-RCxyjoJZbDBlfpyU0LWFo4GnSjDdE8tvljID6lxBri6nYDDl99qG3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09120"/>
            <a:ext cx="2448272" cy="2088232"/>
          </a:xfrm>
          <a:prstGeom prst="rect">
            <a:avLst/>
          </a:prstGeom>
          <a:noFill/>
        </p:spPr>
      </p:pic>
      <p:pic>
        <p:nvPicPr>
          <p:cNvPr id="26630" name="Picture 6" descr="http://eldinamo.wpengine.netdna-cdn.com/wp-content/uploads/2013/09/Mujeres-musulma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286497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766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</a:rPr>
              <a:t>1. DERECHOS EN LA ANTIGÜEDAD CLÁSICA</a:t>
            </a:r>
            <a:endParaRPr lang="es-CL" sz="36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844824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-En la antigua </a:t>
            </a:r>
            <a:r>
              <a:rPr lang="es-MX" sz="2000" b="1" dirty="0" smtClean="0">
                <a:solidFill>
                  <a:srgbClr val="C00000"/>
                </a:solidFill>
              </a:rPr>
              <a:t>Grecia</a:t>
            </a:r>
            <a:r>
              <a:rPr lang="es-MX" sz="2000" b="1" dirty="0" smtClean="0"/>
              <a:t> ser </a:t>
            </a:r>
            <a:r>
              <a:rPr lang="es-MX" sz="2000" b="1" dirty="0" smtClean="0">
                <a:solidFill>
                  <a:srgbClr val="C00000"/>
                </a:solidFill>
              </a:rPr>
              <a:t>ciudadanos</a:t>
            </a:r>
            <a:r>
              <a:rPr lang="es-MX" sz="2000" b="1" dirty="0" smtClean="0"/>
              <a:t> implicaba tener </a:t>
            </a:r>
            <a:r>
              <a:rPr lang="es-MX" sz="2000" b="1" dirty="0" smtClean="0">
                <a:solidFill>
                  <a:srgbClr val="C00000"/>
                </a:solidFill>
              </a:rPr>
              <a:t>derechos </a:t>
            </a:r>
            <a:r>
              <a:rPr lang="es-MX" sz="2000" b="1" dirty="0" smtClean="0"/>
              <a:t>  y  </a:t>
            </a:r>
            <a:r>
              <a:rPr lang="es-MX" sz="2000" b="1" dirty="0" smtClean="0">
                <a:solidFill>
                  <a:srgbClr val="C00000"/>
                </a:solidFill>
              </a:rPr>
              <a:t>deberes </a:t>
            </a:r>
            <a:r>
              <a:rPr lang="es-MX" sz="2000" b="1" dirty="0" smtClean="0"/>
              <a:t>, definidos por la institucionalidad de la época.</a:t>
            </a:r>
          </a:p>
          <a:p>
            <a:pPr>
              <a:buFontTx/>
              <a:buChar char="-"/>
            </a:pPr>
            <a:r>
              <a:rPr lang="es-MX" sz="2000" b="1" dirty="0" smtClean="0"/>
              <a:t>Los ciudadanos eran hombres libres.</a:t>
            </a:r>
          </a:p>
          <a:p>
            <a:pPr>
              <a:buFontTx/>
              <a:buChar char="-"/>
            </a:pPr>
            <a:r>
              <a:rPr lang="es-MX" sz="2000" b="1" dirty="0" smtClean="0"/>
              <a:t>Eran mayores de edad. </a:t>
            </a:r>
          </a:p>
          <a:p>
            <a:pPr>
              <a:buFontTx/>
              <a:buChar char="-"/>
            </a:pPr>
            <a:r>
              <a:rPr lang="es-MX" sz="2000" b="1" dirty="0" smtClean="0"/>
              <a:t>Estaban ligados al territorio de la comunidad  desde el nacimiento de sus padres.</a:t>
            </a:r>
          </a:p>
          <a:p>
            <a:pPr>
              <a:buFontTx/>
              <a:buChar char="-"/>
            </a:pPr>
            <a:endParaRPr lang="es-MX" sz="2000" b="1" dirty="0"/>
          </a:p>
          <a:p>
            <a:pPr>
              <a:buFontTx/>
              <a:buChar char="-"/>
            </a:pPr>
            <a:r>
              <a:rPr lang="es-MX" sz="2000" b="1" dirty="0" smtClean="0"/>
              <a:t>Se </a:t>
            </a:r>
            <a:r>
              <a:rPr lang="es-MX" sz="2000" b="1" dirty="0" smtClean="0">
                <a:solidFill>
                  <a:srgbClr val="C00000"/>
                </a:solidFill>
              </a:rPr>
              <a:t>excluía </a:t>
            </a:r>
            <a:r>
              <a:rPr lang="es-MX" sz="2000" b="1" dirty="0" smtClean="0"/>
              <a:t>a las mujeres, esclavos(as) y niño(as), extranjero(as).</a:t>
            </a:r>
            <a:endParaRPr lang="es-CL" sz="2000" b="1" dirty="0"/>
          </a:p>
        </p:txBody>
      </p:sp>
      <p:pic>
        <p:nvPicPr>
          <p:cNvPr id="10242" name="Picture 2" descr="http://3.bp.blogspot.com/-Hmz1cV98xaY/TszBm5K1SiI/AAAAAAAAAaw/Vy7rhEicZAc/s1600/banqu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104456" cy="283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Los derechos defendidos por la institucionalidad  fueron principalmente políticos, como participar  en la Asamblea de Gobierno y  defenderse y acusar  a alguien en un litigio  ante tribunales populares.</a:t>
            </a:r>
          </a:p>
          <a:p>
            <a:endParaRPr lang="es-MX" sz="2800" dirty="0"/>
          </a:p>
          <a:p>
            <a:pPr algn="just"/>
            <a:r>
              <a:rPr lang="es-MX" sz="2800" dirty="0" smtClean="0"/>
              <a:t>-Los que tenían estos derechos, tenían también el deber de  ir a la guerra para defender a la polis  y respetar a las deidades y las  leyes comunales</a:t>
            </a:r>
            <a:r>
              <a:rPr lang="es-MX" dirty="0" smtClean="0"/>
              <a:t>.</a:t>
            </a:r>
            <a:endParaRPr lang="es-CL" dirty="0"/>
          </a:p>
        </p:txBody>
      </p:sp>
      <p:pic>
        <p:nvPicPr>
          <p:cNvPr id="9218" name="Picture 2" descr="https://encrypted-tbn1.gstatic.com/images?q=tbn:ANd9GcQwbYi7I0EiSi_Vm09sLTDTkudregnCRyXUGGK1yH5Mw-FD3WV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77072"/>
            <a:ext cx="3672408" cy="2426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95936" y="404664"/>
            <a:ext cx="46085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</a:t>
            </a:r>
            <a:r>
              <a:rPr lang="es-MX" sz="2400" b="1" dirty="0" smtClean="0">
                <a:solidFill>
                  <a:srgbClr val="C00000"/>
                </a:solidFill>
              </a:rPr>
              <a:t>Imperio Romano de Occidente  </a:t>
            </a:r>
            <a:r>
              <a:rPr lang="es-MX" sz="2400" dirty="0" smtClean="0"/>
              <a:t>se nutrió del aporte de varias culturas , como la antigua Grecia .</a:t>
            </a:r>
          </a:p>
          <a:p>
            <a:r>
              <a:rPr lang="es-MX" sz="2400" dirty="0" smtClean="0"/>
              <a:t>-Principal contribución fue la creación del </a:t>
            </a:r>
            <a:r>
              <a:rPr lang="es-MX" sz="2400" b="1" dirty="0" smtClean="0">
                <a:solidFill>
                  <a:srgbClr val="C00000"/>
                </a:solidFill>
              </a:rPr>
              <a:t>Derecho Romano </a:t>
            </a:r>
            <a:r>
              <a:rPr lang="es-MX" sz="2400" dirty="0" smtClean="0"/>
              <a:t>, que regulaba las relaciones de:</a:t>
            </a:r>
          </a:p>
          <a:p>
            <a:r>
              <a:rPr lang="es-MX" sz="2400" dirty="0" smtClean="0"/>
              <a:t>-Las personas y su gobierno y entre los distintos pueblos.</a:t>
            </a:r>
          </a:p>
          <a:p>
            <a:endParaRPr lang="es-MX" sz="2400" dirty="0"/>
          </a:p>
          <a:p>
            <a:r>
              <a:rPr lang="es-MX" sz="2400" dirty="0" smtClean="0"/>
              <a:t>El </a:t>
            </a:r>
            <a:r>
              <a:rPr lang="es-MX" sz="2400" b="1" dirty="0" smtClean="0">
                <a:solidFill>
                  <a:srgbClr val="C00000"/>
                </a:solidFill>
              </a:rPr>
              <a:t>Derecho Romano  </a:t>
            </a:r>
            <a:r>
              <a:rPr lang="es-MX" sz="2400" dirty="0" smtClean="0"/>
              <a:t> regulaba el derecho de las personas como individuos  y como colectividad.</a:t>
            </a:r>
          </a:p>
          <a:p>
            <a:endParaRPr lang="es-MX" sz="2400" dirty="0"/>
          </a:p>
          <a:p>
            <a:r>
              <a:rPr lang="es-MX" sz="2400" dirty="0" smtClean="0"/>
              <a:t>-</a:t>
            </a:r>
            <a:r>
              <a:rPr lang="es-MX" sz="2400" b="1" dirty="0" smtClean="0">
                <a:solidFill>
                  <a:srgbClr val="C00000"/>
                </a:solidFill>
              </a:rPr>
              <a:t>Las niños , mujeres y esclavos estaban excluidos de estos derechos .</a:t>
            </a:r>
            <a:endParaRPr lang="es-CL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historydamago.files.wordpress.com/2011/08/derecho-rom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456384" cy="2448272"/>
          </a:xfrm>
          <a:prstGeom prst="rect">
            <a:avLst/>
          </a:prstGeom>
          <a:noFill/>
        </p:spPr>
      </p:pic>
      <p:pic>
        <p:nvPicPr>
          <p:cNvPr id="8196" name="Picture 4" descr="http://sphotos-f.ak.fbcdn.net/hphotos-ak-prn1/s480x480/923034_625346204145572_3511038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42088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2. DERECHOS EN LA EDAD MEDIA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1880" y="332656"/>
            <a:ext cx="540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-La mayor parte de la </a:t>
            </a:r>
            <a:r>
              <a:rPr lang="es-MX" sz="2000" b="1" dirty="0" smtClean="0">
                <a:solidFill>
                  <a:srgbClr val="C00000"/>
                </a:solidFill>
              </a:rPr>
              <a:t>Edad Media </a:t>
            </a:r>
            <a:r>
              <a:rPr lang="es-MX" sz="2000" b="1" dirty="0" smtClean="0"/>
              <a:t>se ordenó como una sociedad feudal, caracterizada por el régimen feudal, donde la población se dividió entre señores y siervos, existían </a:t>
            </a:r>
            <a:r>
              <a:rPr lang="es-MX" sz="2000" b="1" dirty="0" smtClean="0">
                <a:solidFill>
                  <a:srgbClr val="C00000"/>
                </a:solidFill>
              </a:rPr>
              <a:t>relaciones de vasallaje.</a:t>
            </a:r>
          </a:p>
          <a:p>
            <a:endParaRPr lang="es-MX" sz="2000" b="1" dirty="0" smtClean="0"/>
          </a:p>
          <a:p>
            <a:pPr algn="just"/>
            <a:r>
              <a:rPr lang="es-MX" sz="2000" b="1" dirty="0" smtClean="0"/>
              <a:t>-El reconocimiento de  los derechos de las personas desapareció.</a:t>
            </a:r>
          </a:p>
          <a:p>
            <a:endParaRPr lang="es-MX" sz="2000" b="1" dirty="0" smtClean="0"/>
          </a:p>
          <a:p>
            <a:pPr algn="just"/>
            <a:r>
              <a:rPr lang="es-MX" sz="2000" b="1" dirty="0" smtClean="0"/>
              <a:t>-El régimen feudal regulaba  las relaciones entre los </a:t>
            </a:r>
            <a:r>
              <a:rPr lang="es-MX" sz="2000" b="1" dirty="0" smtClean="0">
                <a:solidFill>
                  <a:srgbClr val="C00000"/>
                </a:solidFill>
              </a:rPr>
              <a:t>señores feudales </a:t>
            </a:r>
            <a:r>
              <a:rPr lang="es-MX" sz="2000" b="1" dirty="0" smtClean="0"/>
              <a:t>y los </a:t>
            </a:r>
            <a:r>
              <a:rPr lang="es-MX" sz="2000" b="1" dirty="0" smtClean="0">
                <a:solidFill>
                  <a:srgbClr val="C00000"/>
                </a:solidFill>
              </a:rPr>
              <a:t>campesinos</a:t>
            </a:r>
            <a:r>
              <a:rPr lang="es-MX" sz="2000" b="1" dirty="0" smtClean="0"/>
              <a:t> y </a:t>
            </a:r>
            <a:r>
              <a:rPr lang="es-MX" sz="2000" b="1" dirty="0" smtClean="0">
                <a:solidFill>
                  <a:srgbClr val="C00000"/>
                </a:solidFill>
              </a:rPr>
              <a:t>siervos</a:t>
            </a:r>
            <a:r>
              <a:rPr lang="es-MX" sz="2000" b="1" dirty="0" smtClean="0"/>
              <a:t> , quienes ejercían  el rol de los súbditos, es decir, tenían la obligación de obedecer a la autoridad  cumpliendo con duras obligaciones y pagando </a:t>
            </a:r>
            <a:r>
              <a:rPr lang="es-MX" sz="2000" b="1" dirty="0" smtClean="0">
                <a:solidFill>
                  <a:srgbClr val="C00000"/>
                </a:solidFill>
              </a:rPr>
              <a:t>tributos.</a:t>
            </a:r>
          </a:p>
          <a:p>
            <a:endParaRPr lang="es-MX" sz="2000" b="1" dirty="0" smtClean="0"/>
          </a:p>
          <a:p>
            <a:pPr algn="just"/>
            <a:r>
              <a:rPr lang="es-MX" sz="2000" b="1" dirty="0" smtClean="0"/>
              <a:t>-En las relaciones de vasallaje el Señor Feudal daba protección  y mantención de sus vasallos, a cambio de lealtad, fidelidad, ayuda y consejo</a:t>
            </a:r>
            <a:r>
              <a:rPr lang="es-MX" dirty="0" smtClean="0"/>
              <a:t>.</a:t>
            </a:r>
            <a:endParaRPr lang="es-CL" dirty="0"/>
          </a:p>
        </p:txBody>
      </p:sp>
      <p:pic>
        <p:nvPicPr>
          <p:cNvPr id="7170" name="Picture 2" descr="http://4.bp.blogspot.com/-h06PEAASYeM/UDVTQ9232xI/AAAAAAAAXY4/QFfdBT9V7UY/s320/campesin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09634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8864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3. DERECHO EN LA CONQUISTA DE AMERICA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55679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Con la Conquista de América surgieron las siguientes  discusiones:</a:t>
            </a:r>
          </a:p>
          <a:p>
            <a:endParaRPr lang="es-MX" sz="2400" b="1" dirty="0" smtClean="0"/>
          </a:p>
          <a:p>
            <a:pPr marL="342900" indent="-342900">
              <a:buAutoNum type="arabicPeriod"/>
            </a:pPr>
            <a:r>
              <a:rPr lang="es-MX" sz="2400" b="1" dirty="0" smtClean="0"/>
              <a:t>La condición del indígena: ¿Eran animales o personas?</a:t>
            </a:r>
          </a:p>
          <a:p>
            <a:pPr marL="342900" indent="-342900"/>
            <a:endParaRPr lang="es-MX" sz="2400" b="1" dirty="0" smtClean="0"/>
          </a:p>
          <a:p>
            <a:pPr marL="342900" indent="-342900" algn="just"/>
            <a:r>
              <a:rPr lang="es-MX" sz="2400" b="1" dirty="0" smtClean="0"/>
              <a:t>2. Las características indígenas:  ¿Eran salvajes o poseían virtudes como  la racionalidad?</a:t>
            </a:r>
          </a:p>
          <a:p>
            <a:pPr marL="342900" indent="-342900"/>
            <a:endParaRPr lang="es-MX" sz="2400" b="1" dirty="0" smtClean="0"/>
          </a:p>
          <a:p>
            <a:pPr marL="342900" indent="-342900" algn="just"/>
            <a:r>
              <a:rPr lang="es-MX" sz="2400" b="1" dirty="0" smtClean="0"/>
              <a:t>3.  Los derechos indígenas: ¿Tenían la facultad de auto gobernarse? ¿Eran dueños de los recursos naturales? ¿Podrían  profesar sus propias creencias  religiosas?</a:t>
            </a:r>
            <a:endParaRPr lang="es-CL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LEGITIMIDAD DE LA CONQUISTA</a:t>
            </a:r>
            <a:endParaRPr lang="es-CL" sz="24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908720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rgbClr val="C00000"/>
                </a:solidFill>
              </a:rPr>
              <a:t>El proceso de Conquista fue  legitimo para: </a:t>
            </a:r>
          </a:p>
          <a:p>
            <a:endParaRPr lang="es-MX" b="1" u="sng" dirty="0" smtClean="0"/>
          </a:p>
          <a:p>
            <a:r>
              <a:rPr lang="es-MX" b="1" dirty="0" smtClean="0"/>
              <a:t>-Conquistadores</a:t>
            </a:r>
          </a:p>
          <a:p>
            <a:r>
              <a:rPr lang="es-MX" b="1" dirty="0" smtClean="0"/>
              <a:t>-Misioneros </a:t>
            </a:r>
          </a:p>
          <a:p>
            <a:r>
              <a:rPr lang="es-MX" b="1" dirty="0" smtClean="0"/>
              <a:t>-Religiosos</a:t>
            </a:r>
          </a:p>
          <a:p>
            <a:r>
              <a:rPr lang="es-MX" b="1" dirty="0" smtClean="0"/>
              <a:t>-Intelectuales</a:t>
            </a:r>
          </a:p>
          <a:p>
            <a:endParaRPr lang="es-MX" dirty="0" smtClean="0"/>
          </a:p>
          <a:p>
            <a:pPr algn="just"/>
            <a:r>
              <a:rPr lang="es-MX" b="1" u="sng" dirty="0" smtClean="0">
                <a:solidFill>
                  <a:srgbClr val="C00000"/>
                </a:solidFill>
              </a:rPr>
              <a:t>Razones</a:t>
            </a:r>
            <a:r>
              <a:rPr lang="es-MX" dirty="0" smtClean="0"/>
              <a:t>: </a:t>
            </a:r>
            <a:r>
              <a:rPr lang="es-MX" b="1" dirty="0" smtClean="0"/>
              <a:t>ellos presentaban un grado de desarrollo superior al de los indígenas , respecto a sus organizaciones políticas,  y a su progreso  intelectual y moral.</a:t>
            </a:r>
          </a:p>
          <a:p>
            <a:endParaRPr lang="es-MX" b="1" dirty="0" smtClean="0"/>
          </a:p>
          <a:p>
            <a:pPr algn="just"/>
            <a:r>
              <a:rPr lang="es-MX" b="1" dirty="0" smtClean="0"/>
              <a:t>-El conquistador los educaría en la </a:t>
            </a:r>
            <a:r>
              <a:rPr lang="es-MX" b="1" dirty="0" smtClean="0">
                <a:solidFill>
                  <a:srgbClr val="C00000"/>
                </a:solidFill>
              </a:rPr>
              <a:t>religión cristiana </a:t>
            </a:r>
            <a:r>
              <a:rPr lang="es-MX" dirty="0" smtClean="0"/>
              <a:t>, </a:t>
            </a:r>
            <a:r>
              <a:rPr lang="es-MX" b="1" dirty="0" smtClean="0"/>
              <a:t>para ellos los indígenas eran salvajes, irracionales e inmorales.</a:t>
            </a:r>
          </a:p>
          <a:p>
            <a:endParaRPr lang="es-CL" dirty="0"/>
          </a:p>
        </p:txBody>
      </p:sp>
      <p:pic>
        <p:nvPicPr>
          <p:cNvPr id="5122" name="Picture 2" descr="http://www.frentepatriotico.com/inicio/wp-content/uploads/2013/01/20130110-161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3240360" cy="2808312"/>
          </a:xfrm>
          <a:prstGeom prst="rect">
            <a:avLst/>
          </a:prstGeom>
          <a:noFill/>
        </p:spPr>
      </p:pic>
      <p:pic>
        <p:nvPicPr>
          <p:cNvPr id="5124" name="Picture 4" descr="http://photos.geni.com/p13/34/81/35/0f/53444839b77aa44c/spanish_conquistadors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312368" cy="2351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3326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LA ILEGITIMIDAD DE LA CONQUISTA 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1880" y="1340768"/>
            <a:ext cx="54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Otros </a:t>
            </a:r>
            <a:r>
              <a:rPr lang="es-MX" sz="2000" b="1" dirty="0" smtClean="0">
                <a:solidFill>
                  <a:srgbClr val="C00000"/>
                </a:solidFill>
              </a:rPr>
              <a:t>religiosos  e intelectuales </a:t>
            </a:r>
            <a:r>
              <a:rPr lang="es-MX" sz="2000" b="1" dirty="0" smtClean="0"/>
              <a:t>señalaron que era</a:t>
            </a:r>
            <a:r>
              <a:rPr lang="es-MX" sz="2000" b="1" dirty="0" smtClean="0">
                <a:solidFill>
                  <a:srgbClr val="C00000"/>
                </a:solidFill>
              </a:rPr>
              <a:t> ilegitimo </a:t>
            </a:r>
            <a:r>
              <a:rPr lang="es-MX" sz="2000" b="1" dirty="0" smtClean="0"/>
              <a:t>el proceso de Conquista y sus </a:t>
            </a:r>
            <a:r>
              <a:rPr lang="es-MX" sz="2000" b="1" dirty="0" smtClean="0">
                <a:solidFill>
                  <a:srgbClr val="C00000"/>
                </a:solidFill>
              </a:rPr>
              <a:t>métodos.</a:t>
            </a:r>
          </a:p>
          <a:p>
            <a:endParaRPr lang="es-MX" sz="2000" b="1" dirty="0" smtClean="0"/>
          </a:p>
          <a:p>
            <a:pPr algn="just"/>
            <a:r>
              <a:rPr lang="es-MX" sz="2000" b="1" dirty="0" smtClean="0"/>
              <a:t>-Para ellos los indígenas eran seres humanos dotados de las mismas virtudes que los europeos. </a:t>
            </a:r>
          </a:p>
          <a:p>
            <a:pPr algn="just"/>
            <a:r>
              <a:rPr lang="es-MX" sz="2000" b="1" dirty="0" smtClean="0"/>
              <a:t>-Consideraban que si no habían alcanzado mayor complejidad  sociopolítica era porque </a:t>
            </a:r>
            <a:r>
              <a:rPr lang="es-MX" sz="2000" b="1" dirty="0" smtClean="0">
                <a:solidFill>
                  <a:srgbClr val="C00000"/>
                </a:solidFill>
              </a:rPr>
              <a:t>desconocían a Dios.</a:t>
            </a:r>
          </a:p>
          <a:p>
            <a:pPr algn="just"/>
            <a:r>
              <a:rPr lang="es-MX" sz="2000" b="1" dirty="0" smtClean="0"/>
              <a:t>-Cuestionaban los</a:t>
            </a:r>
            <a:r>
              <a:rPr lang="es-MX" sz="2000" b="1" dirty="0" smtClean="0">
                <a:solidFill>
                  <a:srgbClr val="C00000"/>
                </a:solidFill>
              </a:rPr>
              <a:t> métodos </a:t>
            </a:r>
            <a:r>
              <a:rPr lang="es-MX" sz="2000" b="1" dirty="0" smtClean="0"/>
              <a:t>para someter a los indígenas </a:t>
            </a:r>
            <a:r>
              <a:rPr lang="es-MX" sz="2000" b="1" dirty="0" smtClean="0">
                <a:solidFill>
                  <a:srgbClr val="C00000"/>
                </a:solidFill>
              </a:rPr>
              <a:t>(violencia y esclavitud). </a:t>
            </a:r>
          </a:p>
          <a:p>
            <a:pPr algn="just"/>
            <a:r>
              <a:rPr lang="es-MX" sz="2000" b="1" dirty="0" smtClean="0"/>
              <a:t>-Defensor de esta postura fue el  sacerdote  </a:t>
            </a:r>
            <a:r>
              <a:rPr lang="es-MX" sz="2000" b="1" dirty="0" smtClean="0">
                <a:solidFill>
                  <a:srgbClr val="C00000"/>
                </a:solidFill>
              </a:rPr>
              <a:t>Bartolomé de las Casas</a:t>
            </a:r>
            <a:r>
              <a:rPr lang="es-MX" sz="2000" b="1" dirty="0" smtClean="0"/>
              <a:t>, para el los dueños de América y sus riqueza eran los</a:t>
            </a:r>
            <a:r>
              <a:rPr lang="es-MX" sz="2000" b="1" dirty="0" smtClean="0">
                <a:solidFill>
                  <a:srgbClr val="C00000"/>
                </a:solidFill>
              </a:rPr>
              <a:t> indígenas.</a:t>
            </a:r>
            <a:endParaRPr lang="es-CL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Bartolomé de las Ca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076575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4. DERECHOS EN LA ÉPOCA MODERNA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98072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-</a:t>
            </a:r>
            <a:r>
              <a:rPr lang="es-MX" sz="2400" b="1" dirty="0" smtClean="0"/>
              <a:t>En el </a:t>
            </a:r>
            <a:r>
              <a:rPr lang="es-MX" sz="2400" b="1" dirty="0" smtClean="0">
                <a:solidFill>
                  <a:srgbClr val="C00000"/>
                </a:solidFill>
              </a:rPr>
              <a:t>siglo XVIII, </a:t>
            </a:r>
            <a:r>
              <a:rPr lang="es-MX" sz="2400" b="1" dirty="0" smtClean="0"/>
              <a:t>la</a:t>
            </a:r>
            <a:r>
              <a:rPr lang="es-MX" sz="2400" b="1" dirty="0" smtClean="0">
                <a:solidFill>
                  <a:srgbClr val="C00000"/>
                </a:solidFill>
              </a:rPr>
              <a:t> Ilustración </a:t>
            </a:r>
            <a:r>
              <a:rPr lang="es-MX" sz="2400" b="1" dirty="0" smtClean="0"/>
              <a:t>defendió la </a:t>
            </a:r>
            <a:r>
              <a:rPr lang="es-MX" sz="2400" b="1" dirty="0" smtClean="0">
                <a:solidFill>
                  <a:srgbClr val="C00000"/>
                </a:solidFill>
              </a:rPr>
              <a:t>racionalidad </a:t>
            </a:r>
            <a:r>
              <a:rPr lang="es-MX" sz="2400" b="1" dirty="0" smtClean="0"/>
              <a:t> de los individuos, que les permitía  decidir su propio destino y desarrollo.</a:t>
            </a:r>
          </a:p>
          <a:p>
            <a:endParaRPr lang="es-MX" sz="2400" b="1" dirty="0" smtClean="0"/>
          </a:p>
          <a:p>
            <a:pPr algn="just"/>
            <a:r>
              <a:rPr lang="es-MX" sz="2400" b="1" dirty="0" smtClean="0"/>
              <a:t>-Los derechos de las personas  garantizados  por la institucionalidad política se reflejaron con la </a:t>
            </a:r>
            <a:r>
              <a:rPr lang="es-MX" sz="2400" b="1" dirty="0" smtClean="0">
                <a:solidFill>
                  <a:srgbClr val="C00000"/>
                </a:solidFill>
              </a:rPr>
              <a:t>Independencia de Estados Unidos </a:t>
            </a:r>
            <a:r>
              <a:rPr lang="es-MX" sz="2400" b="1" dirty="0" smtClean="0"/>
              <a:t>y la </a:t>
            </a:r>
            <a:r>
              <a:rPr lang="es-MX" sz="2400" b="1" dirty="0" smtClean="0">
                <a:solidFill>
                  <a:srgbClr val="C00000"/>
                </a:solidFill>
              </a:rPr>
              <a:t>Revolución Francesa, </a:t>
            </a:r>
            <a:r>
              <a:rPr lang="es-MX" sz="2400" b="1" dirty="0" smtClean="0"/>
              <a:t>ambos procesos  pusieron en discusión  los </a:t>
            </a:r>
            <a:r>
              <a:rPr lang="es-MX" sz="2400" b="1" dirty="0" smtClean="0">
                <a:solidFill>
                  <a:srgbClr val="C00000"/>
                </a:solidFill>
              </a:rPr>
              <a:t>derechos civiles </a:t>
            </a:r>
            <a:r>
              <a:rPr lang="es-MX" sz="2400" b="1" dirty="0" smtClean="0"/>
              <a:t>y </a:t>
            </a:r>
            <a:r>
              <a:rPr lang="es-MX" sz="2400" b="1" dirty="0" smtClean="0">
                <a:solidFill>
                  <a:srgbClr val="C00000"/>
                </a:solidFill>
              </a:rPr>
              <a:t>políticos </a:t>
            </a:r>
            <a:r>
              <a:rPr lang="es-MX" sz="2400" b="1" dirty="0" smtClean="0"/>
              <a:t>de los individuos.</a:t>
            </a:r>
          </a:p>
          <a:p>
            <a:endParaRPr lang="es-MX" sz="2400" b="1" dirty="0" smtClean="0"/>
          </a:p>
          <a:p>
            <a:pPr algn="just"/>
            <a:r>
              <a:rPr lang="es-MX" sz="2400" b="1" dirty="0" smtClean="0"/>
              <a:t>-Se apelaba a la</a:t>
            </a:r>
            <a:r>
              <a:rPr lang="es-MX" sz="2400" b="1" dirty="0" smtClean="0">
                <a:solidFill>
                  <a:srgbClr val="C00000"/>
                </a:solidFill>
              </a:rPr>
              <a:t> libertad </a:t>
            </a:r>
            <a:r>
              <a:rPr lang="es-MX" sz="2400" b="1" dirty="0" smtClean="0"/>
              <a:t>y a un estado de </a:t>
            </a:r>
            <a:r>
              <a:rPr lang="es-MX" sz="2400" b="1" dirty="0" smtClean="0">
                <a:solidFill>
                  <a:srgbClr val="C00000"/>
                </a:solidFill>
              </a:rPr>
              <a:t>igualdad</a:t>
            </a:r>
            <a:r>
              <a:rPr lang="es-MX" sz="2400" b="1" dirty="0" smtClean="0"/>
              <a:t> entre los individuos.</a:t>
            </a:r>
          </a:p>
          <a:p>
            <a:endParaRPr lang="es-MX" sz="2400" b="1" dirty="0" smtClean="0"/>
          </a:p>
          <a:p>
            <a:pPr algn="just"/>
            <a:r>
              <a:rPr lang="es-MX" sz="2400" b="1" dirty="0" smtClean="0"/>
              <a:t>-Esto se materializó  en la </a:t>
            </a:r>
            <a:r>
              <a:rPr lang="es-MX" sz="2400" b="1" dirty="0" smtClean="0">
                <a:solidFill>
                  <a:srgbClr val="C00000"/>
                </a:solidFill>
              </a:rPr>
              <a:t>Declaración de independencia  de Estados Unidos  </a:t>
            </a:r>
            <a:r>
              <a:rPr lang="es-MX" sz="2400" b="1" dirty="0" smtClean="0"/>
              <a:t>y en la </a:t>
            </a:r>
            <a:r>
              <a:rPr lang="es-MX" sz="2400" b="1" dirty="0" smtClean="0">
                <a:solidFill>
                  <a:srgbClr val="C00000"/>
                </a:solidFill>
              </a:rPr>
              <a:t>Declaración  de los Derechos  del Hombre  y del Ciudadano</a:t>
            </a:r>
            <a:r>
              <a:rPr lang="es-MX" sz="2400" b="1" dirty="0" smtClean="0"/>
              <a:t>.</a:t>
            </a:r>
            <a:endParaRPr lang="es-CL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1252</Words>
  <Application>Microsoft Office PowerPoint</Application>
  <PresentationFormat>Presentación en pantalla 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Colegio de los SSCC Providencia Sector: Historia  Geografía y C. Sociales Nivel: 8°  Unidad temática: Derechos de las personas y desafíos de la República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mane</dc:creator>
  <cp:lastModifiedBy>ernesto</cp:lastModifiedBy>
  <cp:revision>33</cp:revision>
  <dcterms:created xsi:type="dcterms:W3CDTF">2014-10-18T23:33:00Z</dcterms:created>
  <dcterms:modified xsi:type="dcterms:W3CDTF">2019-05-18T16:50:11Z</dcterms:modified>
</cp:coreProperties>
</file>