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8" r:id="rId1"/>
  </p:sldMasterIdLst>
  <p:sldIdLst>
    <p:sldId id="261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-19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34990-835D-B549-9F1F-F531D186DA4D}" type="datetimeFigureOut">
              <a:rPr lang="es-ES" smtClean="0"/>
              <a:t>08-10-14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00FAC-9D50-D848-83C1-E4CC66120EA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6899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34990-835D-B549-9F1F-F531D186DA4D}" type="datetimeFigureOut">
              <a:rPr lang="es-ES" smtClean="0"/>
              <a:t>08-10-14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00FAC-9D50-D848-83C1-E4CC66120EA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2369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34990-835D-B549-9F1F-F531D186DA4D}" type="datetimeFigureOut">
              <a:rPr lang="es-ES" smtClean="0"/>
              <a:t>08-10-14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00FAC-9D50-D848-83C1-E4CC66120EA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8699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34990-835D-B549-9F1F-F531D186DA4D}" type="datetimeFigureOut">
              <a:rPr lang="es-ES" smtClean="0"/>
              <a:t>08-10-14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00FAC-9D50-D848-83C1-E4CC66120EA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6254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34990-835D-B549-9F1F-F531D186DA4D}" type="datetimeFigureOut">
              <a:rPr lang="es-ES" smtClean="0"/>
              <a:t>08-10-14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00FAC-9D50-D848-83C1-E4CC66120EA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9115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34990-835D-B549-9F1F-F531D186DA4D}" type="datetimeFigureOut">
              <a:rPr lang="es-ES" smtClean="0"/>
              <a:t>08-10-14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00FAC-9D50-D848-83C1-E4CC66120EA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6464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34990-835D-B549-9F1F-F531D186DA4D}" type="datetimeFigureOut">
              <a:rPr lang="es-ES" smtClean="0"/>
              <a:t>08-10-14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00FAC-9D50-D848-83C1-E4CC66120EA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3690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34990-835D-B549-9F1F-F531D186DA4D}" type="datetimeFigureOut">
              <a:rPr lang="es-ES" smtClean="0"/>
              <a:t>08-10-14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00FAC-9D50-D848-83C1-E4CC66120EA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0967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34990-835D-B549-9F1F-F531D186DA4D}" type="datetimeFigureOut">
              <a:rPr lang="es-ES" smtClean="0"/>
              <a:t>08-10-14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00FAC-9D50-D848-83C1-E4CC66120EA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2035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34990-835D-B549-9F1F-F531D186DA4D}" type="datetimeFigureOut">
              <a:rPr lang="es-ES" smtClean="0"/>
              <a:t>08-10-14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00FAC-9D50-D848-83C1-E4CC66120EA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4392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34990-835D-B549-9F1F-F531D186DA4D}" type="datetimeFigureOut">
              <a:rPr lang="es-ES" smtClean="0"/>
              <a:t>08-10-14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00FAC-9D50-D848-83C1-E4CC66120EA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0649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34990-835D-B549-9F1F-F531D186DA4D}" type="datetimeFigureOut">
              <a:rPr lang="es-ES" smtClean="0"/>
              <a:t>08-10-14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00FAC-9D50-D848-83C1-E4CC66120EA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565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2735791" y="1613429"/>
            <a:ext cx="7407275" cy="1471612"/>
          </a:xfrm>
        </p:spPr>
        <p:txBody>
          <a:bodyPr>
            <a:normAutofit/>
          </a:bodyPr>
          <a:lstStyle/>
          <a:p>
            <a:r>
              <a:rPr lang="es-ES" sz="3600" b="1" dirty="0" smtClean="0"/>
              <a:t>“¡DIOS LO QUIERE!”</a:t>
            </a:r>
            <a:endParaRPr lang="es-ES" sz="36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2735791" y="5755217"/>
            <a:ext cx="2777067" cy="860425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s-ES" b="1" dirty="0" smtClean="0">
                <a:solidFill>
                  <a:srgbClr val="FF0000"/>
                </a:solidFill>
                <a:latin typeface="Bernard MT Condensed"/>
                <a:cs typeface="Bernard MT Condensed"/>
              </a:rPr>
              <a:t>LAS CRUZADAS</a:t>
            </a:r>
            <a:endParaRPr lang="es-ES" b="1" dirty="0">
              <a:solidFill>
                <a:srgbClr val="FF0000"/>
              </a:solidFill>
              <a:latin typeface="Bernard MT Condensed"/>
              <a:cs typeface="Bernard MT Condensed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28058" y="186267"/>
            <a:ext cx="260773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/>
              <a:t>Colegio SSCC Providencia</a:t>
            </a:r>
          </a:p>
          <a:p>
            <a:r>
              <a:rPr lang="es-ES" sz="1100" dirty="0" smtClean="0"/>
              <a:t>Sector: Historia, Geografía y Cs. Sociales</a:t>
            </a:r>
          </a:p>
          <a:p>
            <a:r>
              <a:rPr lang="es-ES" sz="1100" dirty="0" smtClean="0"/>
              <a:t>Nivel: </a:t>
            </a:r>
            <a:r>
              <a:rPr lang="es-ES" sz="1100" dirty="0" smtClean="0"/>
              <a:t>7º </a:t>
            </a:r>
            <a:r>
              <a:rPr lang="es-ES" sz="1100" dirty="0" smtClean="0"/>
              <a:t>Básico</a:t>
            </a:r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2002988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7868" y="765175"/>
            <a:ext cx="8517466" cy="338455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es-ES" sz="1600" b="1" dirty="0">
                <a:latin typeface="Times New Roman" charset="0"/>
                <a:cs typeface="Times New Roman" charset="0"/>
              </a:rPr>
              <a:t>Fueron una serie de expediciones religioso-militares, comúnmente hechas a petición del Papado, para liberar Tierra Santa de la presencia de musulmanes hostiles a los peregrinos cristianos de Europa.</a:t>
            </a:r>
          </a:p>
          <a:p>
            <a:pPr algn="just" eaLnBrk="1" hangingPunct="1">
              <a:lnSpc>
                <a:spcPct val="90000"/>
              </a:lnSpc>
              <a:buFont typeface="Wingdings 2" charset="0"/>
              <a:buNone/>
            </a:pPr>
            <a:r>
              <a:rPr lang="es-ES" sz="1600" b="1" dirty="0">
                <a:latin typeface="Times New Roman" charset="0"/>
                <a:cs typeface="Times New Roman" charset="0"/>
              </a:rPr>
              <a:t>     A fines del siglo XI, los turcos </a:t>
            </a:r>
            <a:r>
              <a:rPr lang="es-ES" sz="1600" b="1" dirty="0" err="1">
                <a:latin typeface="Times New Roman" charset="0"/>
                <a:cs typeface="Times New Roman" charset="0"/>
              </a:rPr>
              <a:t>selyúcidas</a:t>
            </a:r>
            <a:r>
              <a:rPr lang="es-ES" sz="1600" b="1" dirty="0">
                <a:latin typeface="Times New Roman" charset="0"/>
                <a:cs typeface="Times New Roman" charset="0"/>
              </a:rPr>
              <a:t>, recién convertidos al Islam, dominaron Bagdad, Siria y Palestina. Las peregrinaciones de los cristianos a Tierra Santa quedaron impedidas.</a:t>
            </a:r>
          </a:p>
          <a:p>
            <a:pPr algn="just" eaLnBrk="1" hangingPunct="1">
              <a:lnSpc>
                <a:spcPct val="90000"/>
              </a:lnSpc>
            </a:pPr>
            <a:r>
              <a:rPr lang="es-ES" sz="1600" b="1" dirty="0">
                <a:solidFill>
                  <a:srgbClr val="C32D2E"/>
                </a:solidFill>
                <a:latin typeface="Times New Roman" charset="0"/>
                <a:cs typeface="Times New Roman" charset="0"/>
              </a:rPr>
              <a:t>Motivaciones para su organización: </a:t>
            </a:r>
          </a:p>
          <a:p>
            <a:pPr algn="just" eaLnBrk="1" hangingPunct="1">
              <a:lnSpc>
                <a:spcPct val="90000"/>
              </a:lnSpc>
              <a:buFont typeface="Wingdings 2" charset="0"/>
              <a:buNone/>
            </a:pPr>
            <a:r>
              <a:rPr lang="es-ES" sz="1600" b="1" dirty="0">
                <a:latin typeface="Times New Roman" charset="0"/>
                <a:cs typeface="Times New Roman" charset="0"/>
              </a:rPr>
              <a:t>     - el gran fervor religioso característico de la época.</a:t>
            </a:r>
          </a:p>
          <a:p>
            <a:pPr algn="just" eaLnBrk="1" hangingPunct="1">
              <a:lnSpc>
                <a:spcPct val="90000"/>
              </a:lnSpc>
              <a:buFont typeface="Wingdings 2" charset="0"/>
              <a:buNone/>
            </a:pPr>
            <a:r>
              <a:rPr lang="es-ES" sz="1600" b="1" dirty="0">
                <a:latin typeface="Times New Roman" charset="0"/>
                <a:cs typeface="Times New Roman" charset="0"/>
              </a:rPr>
              <a:t>     - el espíritu caballeresco, guerrero y honorífico de la nobleza feudal.</a:t>
            </a:r>
          </a:p>
          <a:p>
            <a:pPr algn="just" eaLnBrk="1" hangingPunct="1">
              <a:lnSpc>
                <a:spcPct val="90000"/>
              </a:lnSpc>
              <a:buFont typeface="Wingdings 2" charset="0"/>
              <a:buNone/>
            </a:pPr>
            <a:r>
              <a:rPr lang="es-ES" sz="1600" b="1" dirty="0">
                <a:latin typeface="Times New Roman" charset="0"/>
                <a:cs typeface="Times New Roman" charset="0"/>
              </a:rPr>
              <a:t>     - la posibilidad de obtener riquezas.</a:t>
            </a:r>
          </a:p>
          <a:p>
            <a:pPr algn="just" eaLnBrk="1" hangingPunct="1">
              <a:lnSpc>
                <a:spcPct val="90000"/>
              </a:lnSpc>
            </a:pPr>
            <a:r>
              <a:rPr lang="es-ES" sz="1600" b="1" dirty="0">
                <a:solidFill>
                  <a:srgbClr val="C32D2E"/>
                </a:solidFill>
                <a:latin typeface="Times New Roman" charset="0"/>
                <a:cs typeface="Times New Roman" charset="0"/>
              </a:rPr>
              <a:t>Objetivos:</a:t>
            </a:r>
          </a:p>
          <a:p>
            <a:pPr algn="just" eaLnBrk="1" hangingPunct="1">
              <a:lnSpc>
                <a:spcPct val="90000"/>
              </a:lnSpc>
              <a:buFont typeface="Wingdings 2" charset="0"/>
              <a:buNone/>
            </a:pPr>
            <a:r>
              <a:rPr lang="es-ES" sz="1600" b="1" dirty="0">
                <a:latin typeface="Times New Roman" charset="0"/>
                <a:cs typeface="Times New Roman" charset="0"/>
              </a:rPr>
              <a:t>     - rescatar los Santos Lugares (teóricamente, el objetivo principal y único).</a:t>
            </a:r>
          </a:p>
          <a:p>
            <a:pPr algn="just" eaLnBrk="1" hangingPunct="1">
              <a:lnSpc>
                <a:spcPct val="90000"/>
              </a:lnSpc>
              <a:buFont typeface="Wingdings 2" charset="0"/>
              <a:buNone/>
            </a:pPr>
            <a:r>
              <a:rPr lang="es-ES" sz="1600" b="1" dirty="0">
                <a:latin typeface="Times New Roman" charset="0"/>
                <a:cs typeface="Times New Roman" charset="0"/>
              </a:rPr>
              <a:t>     - conquistar territorios (nobles en general).</a:t>
            </a:r>
          </a:p>
          <a:p>
            <a:pPr algn="just" eaLnBrk="1" hangingPunct="1">
              <a:lnSpc>
                <a:spcPct val="90000"/>
              </a:lnSpc>
              <a:buFont typeface="Wingdings 2" charset="0"/>
              <a:buNone/>
            </a:pPr>
            <a:r>
              <a:rPr lang="es-ES" sz="1600" b="1" dirty="0">
                <a:latin typeface="Times New Roman" charset="0"/>
                <a:cs typeface="Times New Roman" charset="0"/>
              </a:rPr>
              <a:t>     - controlar el comercio con  Oriente (nacientes repúblicas marítimas italianas).</a:t>
            </a:r>
            <a:endParaRPr lang="es-CL" sz="1600" b="1" dirty="0">
              <a:latin typeface="Times New Roman" charset="0"/>
              <a:cs typeface="Times New Roman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906587" y="188913"/>
            <a:ext cx="3889375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LAS CRUZADAS</a:t>
            </a:r>
            <a:endParaRPr lang="es-CL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http://historiamundo.com/wp-content/uploads/2010/05/las-cruzadas.jpg"/>
          <p:cNvPicPr>
            <a:picLocks noChangeAspect="1" noChangeArrowheads="1"/>
          </p:cNvPicPr>
          <p:nvPr/>
        </p:nvPicPr>
        <p:blipFill>
          <a:blip r:embed="rId2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149725"/>
            <a:ext cx="2374900" cy="242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 descr="http://3.bp.blogspot.com/_-7Y0Pe3LiNQ/TIl8VOszlAI/AAAAAAAAAJw/viP5xhNaZxQ/s640/templarios10127.jpg"/>
          <p:cNvPicPr>
            <a:picLocks noChangeAspect="1" noChangeArrowheads="1"/>
          </p:cNvPicPr>
          <p:nvPr/>
        </p:nvPicPr>
        <p:blipFill>
          <a:blip r:embed="rId3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4149725"/>
            <a:ext cx="42005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0275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16013" y="1052513"/>
            <a:ext cx="7497762" cy="5256212"/>
          </a:xfrm>
        </p:spPr>
        <p:txBody>
          <a:bodyPr/>
          <a:lstStyle/>
          <a:p>
            <a:pPr algn="just" eaLnBrk="1" hangingPunct="1"/>
            <a:r>
              <a:rPr lang="es-ES" sz="1400" b="1" dirty="0" smtClean="0">
                <a:latin typeface="Times New Roman" charset="0"/>
                <a:cs typeface="Times New Roman" charset="0"/>
              </a:rPr>
              <a:t>En total se realizaron 8 Cruzadas, sin embargo, s</a:t>
            </a:r>
            <a:r>
              <a:rPr lang="es-ES" sz="1400" b="1" dirty="0" smtClean="0">
                <a:latin typeface="Times New Roman" charset="0"/>
                <a:cs typeface="Times New Roman" charset="0"/>
              </a:rPr>
              <a:t>ólo la primera consiguió su objetivo:</a:t>
            </a:r>
            <a:endParaRPr lang="es-ES" sz="1400" b="1" dirty="0">
              <a:latin typeface="Times New Roman" charset="0"/>
              <a:cs typeface="Times New Roman" charset="0"/>
            </a:endParaRPr>
          </a:p>
          <a:p>
            <a:pPr algn="just" eaLnBrk="1" hangingPunct="1"/>
            <a:r>
              <a:rPr lang="es-ES" sz="1400" b="1" dirty="0" smtClean="0">
                <a:solidFill>
                  <a:srgbClr val="C32D2E"/>
                </a:solidFill>
                <a:latin typeface="Times New Roman" charset="0"/>
                <a:cs typeface="Times New Roman" charset="0"/>
              </a:rPr>
              <a:t>Primera </a:t>
            </a:r>
            <a:r>
              <a:rPr lang="es-ES" sz="1400" b="1" dirty="0">
                <a:solidFill>
                  <a:srgbClr val="C32D2E"/>
                </a:solidFill>
                <a:latin typeface="Times New Roman" charset="0"/>
                <a:cs typeface="Times New Roman" charset="0"/>
              </a:rPr>
              <a:t>Cruzada: </a:t>
            </a:r>
            <a:r>
              <a:rPr lang="es-ES" sz="1400" b="1" dirty="0">
                <a:latin typeface="Times New Roman" charset="0"/>
                <a:cs typeface="Times New Roman" charset="0"/>
              </a:rPr>
              <a:t>Decidida en el concilio de Clermont, por el Papa Urbano II y organizada por nobles franceses, culmina con la conquista de Jerusalén y el establecimiento de cuatro estados feudales en la región: el reino de Jerusalén, el condado de Trípoli, el principado de Antioquía y el condado de Edesa (1095-1099).</a:t>
            </a:r>
          </a:p>
          <a:p>
            <a:pPr algn="just" eaLnBrk="1" hangingPunct="1"/>
            <a:r>
              <a:rPr lang="es-ES" sz="1400" b="1" dirty="0">
                <a:solidFill>
                  <a:srgbClr val="C32D2E"/>
                </a:solidFill>
                <a:latin typeface="Times New Roman" charset="0"/>
                <a:cs typeface="Times New Roman" charset="0"/>
              </a:rPr>
              <a:t>Segunda Cruzada: </a:t>
            </a:r>
            <a:r>
              <a:rPr lang="es-ES" sz="1400" b="1" dirty="0">
                <a:latin typeface="Times New Roman" charset="0"/>
                <a:cs typeface="Times New Roman" charset="0"/>
              </a:rPr>
              <a:t>Dirigida por el emperador Conrado III y Luis VII de Francia; surgió como reacción a la reconquista de Edesa por los musulmanes. Terminó en un fracaso militar (1146-1148).</a:t>
            </a:r>
          </a:p>
          <a:p>
            <a:pPr algn="just" eaLnBrk="1" hangingPunct="1"/>
            <a:r>
              <a:rPr lang="es-ES" sz="1400" b="1" dirty="0" smtClean="0">
                <a:solidFill>
                  <a:srgbClr val="C32D2E"/>
                </a:solidFill>
                <a:latin typeface="Times New Roman" charset="0"/>
                <a:cs typeface="Times New Roman" charset="0"/>
              </a:rPr>
              <a:t>Tercera Cruzada: </a:t>
            </a:r>
            <a:r>
              <a:rPr lang="es-ES" sz="1400" b="1" dirty="0" smtClean="0">
                <a:latin typeface="Times New Roman" charset="0"/>
                <a:cs typeface="Times New Roman" charset="0"/>
              </a:rPr>
              <a:t>Fue dirigida por Federico </a:t>
            </a:r>
            <a:r>
              <a:rPr lang="es-ES" sz="1400" b="1" dirty="0" err="1" smtClean="0">
                <a:latin typeface="Times New Roman" charset="0"/>
                <a:cs typeface="Times New Roman" charset="0"/>
              </a:rPr>
              <a:t>Barbarroja</a:t>
            </a:r>
            <a:r>
              <a:rPr lang="es-ES" sz="1400" b="1" dirty="0" smtClean="0">
                <a:latin typeface="Times New Roman" charset="0"/>
                <a:cs typeface="Times New Roman" charset="0"/>
              </a:rPr>
              <a:t>, de Alemania, Felipe Augusto, de Francia, y Ricardo Corazón de León, Inglaterra. Provocada por la toma de Jerusalén por el sultán egipcio </a:t>
            </a:r>
            <a:r>
              <a:rPr lang="es-ES" sz="1400" b="1" dirty="0" err="1" smtClean="0">
                <a:latin typeface="Times New Roman" charset="0"/>
                <a:cs typeface="Times New Roman" charset="0"/>
              </a:rPr>
              <a:t>Saladino</a:t>
            </a:r>
            <a:r>
              <a:rPr lang="es-ES" sz="1400" b="1" dirty="0" smtClean="0">
                <a:latin typeface="Times New Roman" charset="0"/>
                <a:cs typeface="Times New Roman" charset="0"/>
              </a:rPr>
              <a:t>, logró poner a salvo los demás territorios cristianos en el Cercano Oriente (1189-1192).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2484438" y="188913"/>
            <a:ext cx="4391025" cy="5032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LAS PRINCIPALES CRUZADAS</a:t>
            </a:r>
            <a:endParaRPr lang="es-CL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9199" y="3826489"/>
            <a:ext cx="2994629" cy="263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314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http://mediateca.cl/900/geografia/mapas%20historicos/media/cruzadas.jpg"/>
          <p:cNvPicPr>
            <a:picLocks noChangeAspect="1" noChangeArrowheads="1"/>
          </p:cNvPicPr>
          <p:nvPr/>
        </p:nvPicPr>
        <p:blipFill>
          <a:blip r:embed="rId2"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442" y="260350"/>
            <a:ext cx="6024563" cy="623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3352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3333" y="1196975"/>
            <a:ext cx="8334905" cy="5136092"/>
          </a:xfrm>
        </p:spPr>
        <p:txBody>
          <a:bodyPr/>
          <a:lstStyle/>
          <a:p>
            <a:pPr algn="just" eaLnBrk="1" hangingPunct="1">
              <a:buFont typeface="Wingdings 2" charset="0"/>
              <a:buNone/>
            </a:pPr>
            <a:r>
              <a:rPr lang="es-ES" sz="1800" dirty="0">
                <a:latin typeface="Times New Roman" charset="0"/>
                <a:cs typeface="Times New Roman" charset="0"/>
              </a:rPr>
              <a:t>     </a:t>
            </a:r>
            <a:r>
              <a:rPr lang="es-ES" sz="1800" b="1" dirty="0">
                <a:latin typeface="Times New Roman" charset="0"/>
                <a:cs typeface="Times New Roman" charset="0"/>
              </a:rPr>
              <a:t>Si bien las Cruzadas no lograron recuperar Jerusalén para la cristiandad, provocaron profundas transformaciones en el modo de vida del medioevo.</a:t>
            </a:r>
          </a:p>
          <a:p>
            <a:pPr algn="just" eaLnBrk="1" hangingPunct="1"/>
            <a:r>
              <a:rPr lang="es-ES" sz="1800" b="1" dirty="0">
                <a:latin typeface="Times New Roman" charset="0"/>
                <a:cs typeface="Times New Roman" charset="0"/>
              </a:rPr>
              <a:t>Condujeron al debilitamiento del poder feudal, pues  los señores que habían apoyado ampliamente tales empresas, resultaron diezmados en cantidad y riqueza, fortaleciéndose así la autoridad de los reyes.</a:t>
            </a:r>
          </a:p>
          <a:p>
            <a:pPr algn="just" eaLnBrk="1" hangingPunct="1"/>
            <a:r>
              <a:rPr lang="es-ES" sz="1800" b="1" dirty="0">
                <a:latin typeface="Times New Roman" charset="0"/>
                <a:cs typeface="Times New Roman" charset="0"/>
              </a:rPr>
              <a:t>Se reiniciaron los contactos comerciales entre Occidente y Oriente. Las ciudades italianas de Venecia, Génova y Pisa fueron las que monopolizaron este comercio al dominar el Mediterráneo.</a:t>
            </a:r>
          </a:p>
          <a:p>
            <a:pPr algn="just" eaLnBrk="1" hangingPunct="1"/>
            <a:r>
              <a:rPr lang="es-ES" sz="1800" b="1" dirty="0">
                <a:latin typeface="Times New Roman" charset="0"/>
                <a:cs typeface="Times New Roman" charset="0"/>
              </a:rPr>
              <a:t>En otros ámbitos, permitieron al hombre del medioevo ampliar su horizonte geográfico y cultural, favoreciendo el desarrollo de las artes, las letras y las ciencias.</a:t>
            </a:r>
          </a:p>
          <a:p>
            <a:pPr algn="just" eaLnBrk="1" hangingPunct="1"/>
            <a:r>
              <a:rPr lang="es-ES" sz="1800" b="1" dirty="0">
                <a:latin typeface="Times New Roman" charset="0"/>
                <a:cs typeface="Times New Roman" charset="0"/>
              </a:rPr>
              <a:t>Permitieron, además, que en Europa se generalizaran algunos aspectos de la cultura árabe, tanto lingüísticos como científicos, y también relativos a las armas; y que se despertara igualmente el gusto por la riqueza, el lujo y la vida cómoda</a:t>
            </a:r>
            <a:r>
              <a:rPr lang="es-ES" sz="1800" b="1" dirty="0" smtClean="0">
                <a:latin typeface="Times New Roman" charset="0"/>
                <a:cs typeface="Times New Roman" charset="0"/>
              </a:rPr>
              <a:t>.</a:t>
            </a:r>
          </a:p>
          <a:p>
            <a:pPr algn="just" eaLnBrk="1" hangingPunct="1"/>
            <a:r>
              <a:rPr lang="es-ES" sz="1800" b="1" dirty="0" smtClean="0">
                <a:latin typeface="Times New Roman" charset="0"/>
                <a:cs typeface="Times New Roman" charset="0"/>
              </a:rPr>
              <a:t>Se inicia un incipiente sentimiento nacional entre </a:t>
            </a:r>
            <a:r>
              <a:rPr lang="es-ES" sz="1800" b="1" smtClean="0">
                <a:latin typeface="Times New Roman" charset="0"/>
                <a:cs typeface="Times New Roman" charset="0"/>
              </a:rPr>
              <a:t>los europeos.</a:t>
            </a:r>
            <a:endParaRPr lang="es-CL" sz="1800" b="1" dirty="0">
              <a:latin typeface="Times New Roman" charset="0"/>
              <a:cs typeface="Times New Roman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411413" y="333375"/>
            <a:ext cx="4392612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CONSECUENCIAS</a:t>
            </a:r>
            <a:r>
              <a:rPr lang="es-E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 LAS CRUZADAS</a:t>
            </a:r>
            <a:endParaRPr lang="es-CL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673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</TotalTime>
  <Words>526</Words>
  <Application>Microsoft Macintosh PowerPoint</Application>
  <PresentationFormat>Presentación en pantalla (4:3)</PresentationFormat>
  <Paragraphs>28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“¡DIOS LO QUIERE!”</vt:lpstr>
      <vt:lpstr>Presentación de PowerPoint</vt:lpstr>
      <vt:lpstr>Presentación de PowerPoint</vt:lpstr>
      <vt:lpstr>Presentación de PowerPoint</vt:lpstr>
      <vt:lpstr>Presentación de PowerPoint</vt:lpstr>
    </vt:vector>
  </TitlesOfParts>
  <Company>SSCC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“¡DIOS LO QUIERE!”</dc:title>
  <dc:creator>Jimena Bustos Perez</dc:creator>
  <cp:lastModifiedBy>Jimena Bustos Perez</cp:lastModifiedBy>
  <cp:revision>4</cp:revision>
  <dcterms:created xsi:type="dcterms:W3CDTF">2013-03-01T19:29:50Z</dcterms:created>
  <dcterms:modified xsi:type="dcterms:W3CDTF">2014-10-09T01:37:51Z</dcterms:modified>
</cp:coreProperties>
</file>