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11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044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39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235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90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71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1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49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22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9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0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1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54D68-551E-4939-B66C-15A5477744C0}" type="datetimeFigureOut">
              <a:rPr lang="es-CL" smtClean="0"/>
              <a:t>17-11-15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F0BB-4947-4B32-9CD5-6B491BAA29EF}" type="slidenum">
              <a:rPr lang="es-CL" smtClean="0"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290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recorreaysen.cl/wp-content/uploads/2014/12/topyavp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044"/>
            <a:ext cx="12181490" cy="43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153" y="1161812"/>
            <a:ext cx="10805183" cy="915755"/>
          </a:xfrm>
        </p:spPr>
        <p:txBody>
          <a:bodyPr>
            <a:noAutofit/>
          </a:bodyPr>
          <a:lstStyle/>
          <a:p>
            <a:r>
              <a:rPr lang="es-CL" sz="6600" dirty="0" smtClean="0">
                <a:latin typeface="Berlin Sans FB" panose="020E0602020502020306" pitchFamily="34" charset="0"/>
              </a:rPr>
              <a:t>REGIONALIZACIÓN DE CHILE</a:t>
            </a:r>
            <a:endParaRPr lang="es-CL" sz="6600" dirty="0">
              <a:latin typeface="Berlin Sans FB" panose="020E06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CuadroTexto 3"/>
          <p:cNvSpPr/>
          <p:nvPr/>
        </p:nvSpPr>
        <p:spPr>
          <a:xfrm>
            <a:off x="122086" y="169949"/>
            <a:ext cx="3963959" cy="6154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Colegio SSCC-Providencia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Asignatura: </a:t>
            </a:r>
            <a:r>
              <a:rPr lang="es-CL" sz="1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Historia, Geografía </a:t>
            </a: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y Cs. Sociales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Georgia" pitchFamily="18"/>
                <a:ea typeface="Microsoft YaHei" pitchFamily="2"/>
                <a:cs typeface="Mangal" pitchFamily="2"/>
              </a:rPr>
              <a:t>Nivel: 8º Básico</a:t>
            </a:r>
          </a:p>
        </p:txBody>
      </p:sp>
    </p:spTree>
    <p:extLst>
      <p:ext uri="{BB962C8B-B14F-4D97-AF65-F5344CB8AC3E}">
        <p14:creationId xmlns:p14="http://schemas.microsoft.com/office/powerpoint/2010/main" val="1780163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231572"/>
            <a:ext cx="10515600" cy="1325563"/>
          </a:xfrm>
        </p:spPr>
        <p:txBody>
          <a:bodyPr>
            <a:normAutofit/>
          </a:bodyPr>
          <a:lstStyle/>
          <a:p>
            <a:r>
              <a:rPr lang="es-CL" sz="4800" dirty="0" smtClean="0">
                <a:latin typeface="Berlin Sans FB" panose="020E0602020502020306" pitchFamily="34" charset="0"/>
              </a:rPr>
              <a:t>2007: dos nuevas regiones</a:t>
            </a:r>
            <a:endParaRPr lang="es-CL" sz="4800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599" y="1861455"/>
            <a:ext cx="6564086" cy="4772706"/>
          </a:xfrm>
        </p:spPr>
        <p:txBody>
          <a:bodyPr>
            <a:normAutofit/>
          </a:bodyPr>
          <a:lstStyle/>
          <a:p>
            <a:pPr lvl="0"/>
            <a:r>
              <a:rPr lang="es-CL" sz="3300" dirty="0">
                <a:latin typeface="Berlin Sans FB" panose="020E0602020502020306" pitchFamily="34" charset="0"/>
              </a:rPr>
              <a:t>En el 2005 se </a:t>
            </a:r>
            <a:r>
              <a:rPr lang="es-CL" sz="3300" dirty="0" smtClean="0">
                <a:latin typeface="Berlin Sans FB" panose="020E0602020502020306" pitchFamily="34" charset="0"/>
              </a:rPr>
              <a:t>modificó </a:t>
            </a:r>
            <a:r>
              <a:rPr lang="es-CL" sz="3300" dirty="0">
                <a:latin typeface="Berlin Sans FB" panose="020E0602020502020306" pitchFamily="34" charset="0"/>
              </a:rPr>
              <a:t>la </a:t>
            </a:r>
            <a:r>
              <a:rPr lang="es-CL" sz="3300" dirty="0" smtClean="0">
                <a:latin typeface="Berlin Sans FB" panose="020E0602020502020306" pitchFamily="34" charset="0"/>
              </a:rPr>
              <a:t>Constitución para poder cambiar </a:t>
            </a:r>
            <a:r>
              <a:rPr lang="es-CL" sz="3300" dirty="0">
                <a:latin typeface="Berlin Sans FB" panose="020E0602020502020306" pitchFamily="34" charset="0"/>
              </a:rPr>
              <a:t>la cantidad de regiones que conformaban Chile.</a:t>
            </a:r>
          </a:p>
          <a:p>
            <a:pPr lvl="0"/>
            <a:r>
              <a:rPr lang="es-CL" sz="3300" dirty="0">
                <a:latin typeface="Berlin Sans FB" panose="020E0602020502020306" pitchFamily="34" charset="0"/>
              </a:rPr>
              <a:t>E</a:t>
            </a:r>
            <a:r>
              <a:rPr lang="es-CL" sz="3300" dirty="0" smtClean="0">
                <a:latin typeface="Berlin Sans FB" panose="020E0602020502020306" pitchFamily="34" charset="0"/>
              </a:rPr>
              <a:t>l </a:t>
            </a:r>
            <a:r>
              <a:rPr lang="es-CL" sz="3300" dirty="0">
                <a:latin typeface="Berlin Sans FB" panose="020E0602020502020306" pitchFamily="34" charset="0"/>
              </a:rPr>
              <a:t>poder Ejecutivo entregó a la Comisión de Gobierno, Descentralización y Regionalización del Senado la propuesta de crear dos  nuevas </a:t>
            </a:r>
            <a:r>
              <a:rPr lang="es-CL" sz="3300" dirty="0" smtClean="0">
                <a:latin typeface="Berlin Sans FB" panose="020E0602020502020306" pitchFamily="34" charset="0"/>
              </a:rPr>
              <a:t>regiones.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4" name="Picture 8" descr="http://static.icarito.cl/200912/6073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55" y="365125"/>
            <a:ext cx="5289645" cy="628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AutoShape 6" descr="data:image/jpeg;base64,/9j/4AAQSkZJRgABAQAAAQABAAD/2wCEAAkGBxQSERUUExQWFhQWGBgUGBcYFxgbFxgaGBwbGBYYFxwYHCggGB0lHRgXIjEiJSkrLi4uFx8zODMsNygtLisBCgoKDg0OGxAQGywkICQsLCwsLCwvLCwsLCwsLCwtLCwsLCwsLCwsLCwtLCwsLCwsLCwsLCwsLCwsLCwsLCwsLP/AABEIAM8A9AMBIgACEQEDEQH/xAAbAAADAQEBAQEAAAAAAAAAAAAABAUDAQIGB//EAEMQAAIBAgQDBQYDBgQGAQUAAAECEQADBBIhMQVBURMiMmFxBlKBkZLRFEKhFRYjM7GyYnLB8CRDU6LS4YIlNFRjk//EABgBAAMBAQAAAAAAAAAAAAAAAAABAgME/8QALREAAgICAgEDAgMJAAAAAAAAAAECESExA0ESMlHwItETgZEEQmFxobHB4fH/2gAMAwEAAhEDEQA/AP1W5JdtW0KjRmA8CnkfM1zL5t9bfeuv439V/sSimI5Hm31t96I82+tvvXaKYjmXzb62+9EebfW33rtFIDkebfW33oy+bfW33rtFMDkebfW33ojzb6m+9dopAcjzb62+9EebfU33rtFAHI82+tvvRl82+pvvXaKAOZfNvrb70R5t9bfeu1hiMSF00LRMEwAPec/lXz8tJobopJt0j3dcKJLN0ADOST0AnU1iivnGcsAVaEDsYjJqxnU6nbQee9MYfIqtdLq7DMC0iBBgouvd1EdZ38oXDuOXbzWS2Fe0XFzMHJJtnPENlWJhFMEjxCYkTFts0pJUXsvm31t96Mvm31t967RWhicjzb62+9EebfW33rtFIDkebfW33rTDYcuzDMRAU7ud5/xDpXimuF+N/RP6vQM4MD/+39W/86w7Ne17Htv4mXtMvfnLMSO/rqDWOG9m7a3c/aEkXGusoCie0ghTGuUOoZeYg6mp7+zwXG/iWvXGcMSFnQKQQEB3gA9fhWTnJdHXHi4Xf19Yx30i83DiNe0P/f8A+dQrXtBg2RLgxYyu/ZgntAQ+RrmVgWlTlUnWOXUV9QcOI3b6j96+QT2VuBbapxExoEmzYYuVWDPv6jNA2jyBGhyFfhnHcOQFTEo0lRBDZpuEhV7zTJYER1EVbhuo+k/+VfIj2RvyrfjtVOb/AO2tCWAIDEKRJE6TppME619gjggEEEHUEbEdRQM9CiiigCG/jf1X+xKKH8b+q/2JRTEZ31JGm8j+utLm0+oknbWdIjybr5U5RTEL2EYHWdjqSNdo+WvzpiiigAooooAKKKKACuMwAJOgGpNdrK+slFOzOAR1ABaD5Egac9udJukVFW6O27jEAi08HUfyxpyMF5HoRNeiW/6b/wDZ/o9Y/tm0bpm7ayIrTLAMHV8jSCdgQRt8TNPJj7ZQOHXIdmnun0OxrO2afT7CGKxBVSSCigFmZhsBqcqgyzaHyG56GZhuP4Tv2nuJkuDKBDG5cJGW4GIBDGTGm2gHKrF/EpdS4FvIpIe2skd06glgTqZB0/wnzqTb4TiHZimIw3ZzKBMPbOQ+6esCNZBIPKJJvYN9I8YD2dwWKt9ouZ1IKA53GgVreuxJhjqfzAHkKsfsq3bRRbGQKTBH5ZM7c1nQjaD5CG8Oqp3FACiYygCOoIGnxrPi3EEsWjcuAlJAMAc9OZH+9pOlIFjJjbczlYQ41I5Ee8vUf050ubb67xJ/N/miNf8AL02qbjfavClT3nLW/CyoS0kSoE6GRofy9SKocJ4mt9AwkE9QRIGhKzynQjkdD53F9MmUU8xNgraAz4tTI218/SvKq++pOvPTQQOfM6/GmqKszM7AIENv1mZFPcL8b+if1elaa4X439E/q9IaHUsKHZx4mCg6nZZjTYeI7Ujj1GffkK3wOMZ3uK1soEMAme/qwkSo5AHSfFSuNPfNZcmjTj2O4ZVZQcq/IVPPstheza32XcZs7DPcksVyEk5p1XTetcFcYGAJG52/1pRePXsuY4K9ObKRptlBDrMEgsVWCAR3j+Wqi7RMlTOj2PwebN2RkGR/EuiD5Q+lWMHhVtW1toIRAFUSTAGgEkyagP7S3lgtgb8aA5RJDHfSNQNpG8jTchzhfGrl1wr4W9aBBOZwIEcmjQTygn4VRJZooooGQ38b+q/2JRQ/jf1X+xKKYgooopiCiiigAooooAKKKKACsMd/Lc9AWB6Fe8p+BAPwrevF63mVlP5gV+Yik9FRdSTPncV7K3mfMBhNtQ9vNmMmMwCACO7HMREmKo8P4ViUi27Yc4cSSiIVMkMTlhQBLmeu+usVbwV7Oik7xDDow0YfOa3rKzRxp0TX4LYc52tAswgmW1BOcgwdsxn1pnC4O3YUi2oRdzG2gCj00UD4VneuCzbZiSBbWTzBAmIHUxtprUT97LAabl1SuZcuVX0zHKCSUAI7ynfnOsgUCPpbA7onTST6nU/rUNuP3VHewd89cgkDaRqATGvkcpjQidsP7U4W4UVLuYuUCgK+udginVQAJNWaBnz3C8feuX2Fyxfto+xaCoCzowYaTAj11pvG4MW5ugk95WedwACpI9A2o6AdAKrVnd1hep/Qan7fGgawK0VhghCAe7KfQSv+lb1qnaMpKm0FNcL8b+if1elaa4Z4n/yp/V6BFKpeMWXPw15UcCxl+6Cb9nsjCmPMzmEyZiB868Yoy59Y/wBKy5NGnHso4OMgitqj3cXft3LaLh2uWzlzPmUFJYhjE6gCDG5nypRONYzXNgGn/Ddtx4RprzzZh6AelWtEt5Po6Km8Lx164zC7hzZAAIJdWDEzIEaiNPnVKmIKKKKAIb+N/Vf7Eoofxv6r/YlFMQUUUUxBRRRQAUUUUAFFFFABRRRQB4w2l6BsylmHmuUKfIwSPOB0qjXy2O4uiSO0Nu5dKsr5SVFsZsoka65WbTX+KvIyEBxy6basMcqlxKl8K2XQwwnIBpOpnflGhx3k3k6x7fP9H2n5/Uf0On9T8qHsKRqoPwFTuH53W263c63LaMDlyyMoOb3hJPwz+VPFJAIzSOWY68iN96BGd5MqsBAMHK+UaH8uaByPlUdRxDLHbYU6xnhpg84iJ3gempq8mUnz8/F+taFRvAoA+d/+onZ8NIyzlW5Gni7zaQegBImNxNVuHC4GbtSkkIe71CgORIHdzban4U6K8XVkabjUfb47UBRL4b/KQcwoDdcw0efPNM+dM1ldsPLsjaSGygDOTpKtm0iAdoJkaiNRMQpOWYb3W0brtzEcxVxktByQbbkv+GtNcL8b+if1elaa4X439E/q9UZIawuOt3SwturFdGg7HXfpsaVsAdpzmT8TTGDw1q2W7MKCSC0bk7AtWOEsw5BHlqNN6zltFx0xi5jbauEZ1DkSFJAJBMCJ8wflWS8WsET21uN/Gv38x8684jh2He4rOiG4sMsxmGU6MPQk6+Z60oPZvBswbsbZIHrptrrrsd+rdTVklHD4+05hLiMRyVgTyPI+Y+dM1PwnCMPbuF7dpFuRqQIMHT/SqFABRRRQBDfxv6r/AGJRQ/jf1X+xKKYgooopiCiiigAooooAKKKKACsb4zFbY/Pv1CDxny5LPIuK7cuwcqjM51CzED3mP5V8/LSTpTeEw2SSxzOYkxAgbBRyGp+dRKXRrCNfUzcKAIA0HKggUMwG+lKnFW2ZlLr3BmKyJjcsw939P0rMZ1b3eJ5QAB8zP9P0oS6Z0G52J0k+Y2/pXm/v66/oPtWb7Gh7MXNpjsBgJGh19P8A3XOzPvN+n2pHDXNBlJgAQZ0rQkzM69aTdFfipjRYjfUdRuPhz+Hyr2rA6gzU/GcYt2QvanLnYIpAJloLRA12Un4Ur+82EmRfSCmc7xl1ObbkBr6imWpJlh7c6jQ9f9D1FY2bqXlOkgNBB5MIPzE+tQuP47D3Mn/EtbYC4A1udARme5OU5YFsww5MRPeFex7OtCk47FZQNIuQCCZUnmx28jG0aUwv2KeJwvZjPbEAeJBMEcyoAMMNdt/PSNcHeOW81qHbswUE6MwzwCfURWPbm0i2lY3biqoLMQTGg7S6RGp1MDVoMdRtw5XUXcveuZQwnQFiXMabCf8AZpwKnpN7MfZe5dZrz3rCWbjFCSlwPngEBtCcoyhRrE603fnMSArGeZgdI0+1Jey+EuWu1Ny0LeY5oBJElrjMAS7aDMANhEAAAABpVLMJQGT0j9RRPomHZM4thC2MsnsbTZQjfzirIFc98LIz5Z2KwZPeGgPztzhRK5jhLQVYRj+MKgyqhRpci2Sco8R8XMmvouO8Oc3kZMGl3KFZWNwrkdWJVozANlmYy65j3hsZ78LuAXbX7OD27hAJ/EmGW2R2ZcMxJOk79B1qzM29neHWldsRewyYVs/db8RmVmgggDNlAEaCNtYEkV9cMWhEh1iYnMN+nrUrh3s/YFpQbPZklbzJ2jtluBYOs96JI6GsH9icGXD9lER3QzBNJGwPp9K9KAPoQaKX4fgUsW1t2lyoswJJiSSdyTuTXaBktx339V/sSuA16bxv6r/YlBFbeKaOdzakzlFc2+/3qZxHjVu0wUsFkwXYqFB5KuZhncnQAcweYis5Y2bw+vRUoqN7P8OIuYgdtdIzq6yFBAcSAwZTBHhjSMvLarX4R/8AqL8bf2cVHmX4fxX9fscrjGBJ0A3J2rv4W576fQ3/AJ17tYBZlyXbfveEf5V2HrqfOhzGuNdsVGMt++vzrqubhi3tzuEd0f5ffb9Bz6GpNFT5MpKK6+foZYbDqgheepJ1LHqTzNe3cDf4dT6V57SfCJ89h8+fwmk+JYprKZxbN1yQuUGIB3I02EfGpoTfbHESTLb8h0/9+dR+JYLB3XftWQOGXPLhTIUZVJPKGUwOorl7iWKYDsrKAkfncaHTkDPvdN113re3woXAHv2bXbEDOwkiRyXmV33PM9TVUT5LoiY3hWBIu2s6BbydmwW6oLZiSxkHQkkz6Gq1kZEtIi51KwhzBpVAIBdmEkjWdSQCeVecZ7OWMkhbaRMsVEBdWca7CTJO5jfo7gcNIQ5cltBFq2JGUbKWB55dljSTz2LM1x28mTcKWM1w5308UZQf8IjT13gb1m+DQRAK6wSpIJ6TB11jep+M4jjLSqLqYfkxbOUBGmbxGFylgJJ1kVhb4hinjKmGfujOq3ZKGWDEH8wjLG2s7cpFOrwVbmEZhDFHXUQ6a6gqZIIBkEjw7E0jd4ZaC62LDqAR3U8InN4STmE6wCD0mqN243ZnKMzw0CQJy8p2BO09TUpuKYjNH4NiBl70gTr3iBBI0iBSIOez/BR+HQ4m3h3ukSWtp3CJOTLmE+Ej41XxNqLcIIjKIXQ5QRmVehyggfCoqYu4zL/wdxMxObLdAKSZlgpA6mNdxyki1g70gqTLqSp2mJ7rEcpEHprQyk6dmmFyZR2cZdduvOfOd51mtkw7XBcVLhtt/COYbwGYsPisieUzypO4TbOaZVmEqdwW0lTz11IPnG0Vte4mMOGciQTbSJA8RcA68huegk8q0U1Vm6g5yXjmzfAYG9atkXL3bEhVkgiImTqx3kfKtsGO9o0Tz0/oaicJxNu0bwRLjM4uXWAIaRbZrfcyINSwgD49Z8ezHHfxN10axctm2oJGbUEmIOikaf61m5pyVHQv2blXHKTWFvRZ4nwy/ccG3ijaGXKRkBnUzzAG41ie7oRrSl/geLLErj2VSzNl7MGJBAAObYT+gpXjSgYywTZxhkIO0tSUX+JEXT7mssM0Rrl0kSO3AtiMPxO49sLcAKlPELVtkQhADlX8uUTlc8ya2OM/QMIjKih2zsAAzRGY8zA2npWtfDez3DVxIIZuJ2jbyz27FQ2YFYVsoLgR5bgxrX13CsALFpbSs7BZguZbUkxMDQTA6AAUDG6KKKAIF6yrO8qDqu4B/IvWp3FcTbsRNgvIY9xAfDEz8xHr5VVbxv6r/YlYYrGW7WXtHVM7C2smMzGSFHU6HTyrdLBzSk/JkheL2SA3YPlImex2ILggzt4CZJ2I60hxXG4e6AGtXwMphezOWAuYEqPAwzHKWEq3ImBVke0mFgHt0gxzPOY5dFY+ik7Ca3vcWtCzcvBw1u3nDFNe8hhlH+KdI60mk0CcrwYYLNbxN0TmJs2GYyBLfxMxM7SZPKqNviSGAzhWJjKV1n4Ez6gkVA9kvaBcTi70qbbvatFUYglltlg5kcwbiyPManl9DxW7dUDs7S3RrnVjEjkF3Ez1HI1yppnbPjnxtxkqfsz1+OAMFlM6DcH0jWa2t3CegjfefkQKiXMZiCpUYAQwgg3EjUE94AaiQAY6jzjPhtzEKzk4YWhyXNmz6mW0klvDJMTp5gukTbRd7UTHaCd4UCY6xqaGE6SW8tAPiQP0rDCYEFAbqAu3fMjwmAAAd+6ABI6E869XOHqMrW0tq6kEHKBI1BBIE6gn40YDIrxLjNpIR71u2zyFOY/lZVbYDm6jcbzIgkR/4bMSnEgubSO7JbLkB7xky0HSAdANzNw4S075LtizmMspyhg2bxxKjvaLPURvy0/YuH//AB7P/wDNPtRYUKcZSRaT8WLFwTDaBnORhOUsAfC7QQR3fKkcLg7rif2lmIWCQqQB+YxPyPKPWmPaG/gs/wDxQBdVEd1yYYgQuXWSSv1DrUteI4BQ1yyttM3dL5mzEyNQts94jJvKkZelA2Vvwt3vW+2uXp0IyqoWUAgvtvLRDEZ9tqsW3aAGEuAM2XRZI1iTMTNI8CvoykWpa0PDc5Mdn5AaGRA2giAAJdxVhmgq2QgzMTI9067bH4UgQrxTArdCi6qMJOhUEa7jvTOw5cqWwvDrdok20RCQASqKDA1A7oGlS7/DsYxzJjAqlh3TbzaTqVLExInQabRlrr8MxZicYABMRbAJOmXNrqARtzBOtSYSdstKsayTv05meQrzcxIAJJgKCToZgdBufhU/CY62zGyXz3bYAuDKQGaBLgbRJ1jQZqduYJWIJ1ERrqIIIjXQiGO4O9DRKZPtcXwwLt2qgmMwMhtCQFynUGSdAJlh1Fe8VxXCyA11JBK6PDKeYzKZXaIJHIcxTKcNsxrZtmCf+WnX08l+Qrv7KsxHY2omf5aRO0+HpzowB5fDjuumdoIeC7MCCCDGZjrDH1251W4O4csRqCqEaeb8jt6UjiFItsF90gAaRppFPcDA1yxGS3EbR3qqD2bR9Pz58Zotxi15Wt5EWAj++CJYxyhtI8p50YUFW6ys6H709eWVI8qSFwB1M6QBr09actplx1RnjMfeS6qrhy9tgJcMoyEkgkg7gCDprr5Utb41fIJODuCADuJY5ScoHLvACdoM1cBrtWQRODcZvXnh8JcsrqMzkbjyjrIkSDEiRBNuiigAooooAiN439V/sSkOLcHtYnKLubuHMuVmWGkENpuRGnqafbxv6r/YlFdEdHJL1MgYf2Pw1vL2faJl8OW4ylfGDlI1Ei7cG/5z0EarwKzZsXLKA5LsBgzs2rBbUgsdCYXbnrVqvPYZ2WQCqtmM+SsAI9WB+AqZ0olcduSPl8JwNcIO3SbltxlZn7zWlzEo6ZMpjwzGugOsafRfg3EN2xC790uRB2P8S465dQdAPWqGIZVtsWAyhSSOUAaiOkUp7PWyuFsgmT2anXoRI/QiuVUlg7pSlOVydsgYfHYs4W6nEVtWbrF1VrWZkKGAsQ0lpJ0kEiNN4l4PEp2Wa5irjpeD2Zgp2YyQx79zkXtqCuzNAgFo+1QhzdtuiG0OpVgw/MCvIAyNelcGFAXNbuAKde9/EtmfUz02aKdk0fD4S+tu5lXiNzvt3s1t83aMe9Cg5TmOY79zKAAAGB+z4LgblhGV7jXmLZi7wD4VWNC3u/rWy2mVixs2ySACyEZiASQCGA0kk7nemVunmjD6T/RjSBI8X8LnGrEEEMCsCCNiJB/WdyKFwa8y5PU3H/oDA+AFam6BvI+Bj57VmcWmbLmExm8o157DY/SehoGZtw2yZm0hmJJUEmNpJ1Nel4fameytg7TkWY18vM/Os14tYIUi9bhgCpzrqGEqd+dM2MQjiUZXG0qwYddx5EfOkB88/EroygYS+mUg5bfgKltZgRMCcp94jQxDjcQvXsNda1aNm9BW2MQIXMdmYLrlmrNcZgN41018+VMKPlcRgOIyhW5ZH8JBcGuXtP8AmG2ImJ2k7E84pnhGGxaE/iXttOaCoM7iBry1YegXnJqmvE7KQrXFBOaJOggwQW2EabnmOormJ4lZj+danf8AmJOm8a0mjOUFQnj+Fpd1jK+gDqBm05GR3hyIO4JGxNK8N/EoxS8FdQJF5YUN5MnJuemnrvVW1dVgGUhlOxBBB9CN6hXTxDLCrYmPEWMkzqNFgAjTaR570kzFoo8Qa8oY2ghJGmaYDbS0Gco7pga6N5UkMTiyCRZQagiHBEaSD3x3vEOndnWYHrBHGSRd7Lb8sySQ2xM7HKOe5PkdcPxazEdvazABmDMARIBmDBA13inQDilza17twrtyDEdecH+lPcAcGcugyoI6QXBU+Y2+FSMPxm3cPcOZQCWZdVTfxad3wnQwRppvFLguU3nZMsdmhJWO9JaCY3gLp/mojhmsMpr8zfh3Fu2FybT2whjviM2rKCJGxy5h5MswdKyLbVXugRrsNflUpoLdATsOlHIa8Z7xXGOzupbNm6QwXvquZVzEr3o0AEST5jSkrPtWGdEOFxQLRqbRhZ94mAIM/AaTX0VFamYUUUUAFFFFAERvG/qv9iUUN439V/sSiuiOjkn6mFM4fw/P+tLVvhiNROs7fKs+b0mnB6iR7QYy03Y22uKFa+EcTvlBORumpT5jqKZuYq3hpJcCypCtJ0ss0FB5K2ZRl5FljQ6RPaHgU3lv3GBW5cFq6uWFFlgUWG3VhOrc8w9xIqtwRnw3ZXLgNxrtu9duKGTMyXUuNlhsyd22EBmRA10rnOoRt4Lh4KurCTmIId2JjV+pGtyT53POvK8C4cHKyM+0G6+hVc5A18WQZiN4EnSvP7osjq1q53Va6Ya5fDMLvZkZ3tuGLDs8sk6gJMkSWv2NeXu5wLWe9clc5JN4uzI6ggEB7hhoJgAdTTEbcMbC2LhtWiAbnePeBExnVJJnMVYuF6An1q4bFpcCsjqwZRcUqZDKdmBG4NRrPBmyC0LiG0Li3jo3aZlIbLvAGdZn3e7HOt+A8EOGOjgp2SIECxlcfzWU+6x70cmLGddENFms71hXBDKGBUoZG6t4l9DWlFIZLb2cwp/5FvedBG++3I9NqewmFS0gS2oRF2UaATrW1cZgNyB60AdrxcGqz1P9DXi2xbUGBJAiOXmZr12QmTJO2v8ApFACmK4NYuLle2CJnmCD3TIIMjwrttlHSo+PTAWi2fDrvlYhBpCvdk6zEW3OgnSQNQT9GbfumPLcfLl8K82e9JMTtG8RP3NMKPl7ftJg7QS3bJyKoCKttxlUQqrlygjTbTYekucP9oMPfYJauZmIYjusJCxmMkRzFXrllTuB8ta+e9pUKIrC69kq3itpmJkHQrsR6zqBU0YyjRUubbTGvn8KQHB7O5s2mmSTkWTJzHfcTrUHDcTdmVRi7xYsiwcMgUZiwg6bnLJ106CQK+nuXwlt2MwgdyBvAkwB6DSnlGdEjEpetuy4fD2exZQNipLS7MSFjukt6zmPPW57NGXYkAMtu2CASQrEvnWTvqBvrpUZvazDiQS4cbobbZgQQCpHUTyqp7JY1HLBGzLHcJEE5Sc4PUgupnnm9TTWzXj7Kt/jFlbnZMxzyqxkc6vAXULGs7z16GvNrRwG2n9eW9NPgbRfObaF9DmKjNptrE6QPlWOOtc4/wDVOa7Lj7GmI4hbRC7OMojaWPeIUQFkmSQPjSZ9pcICo/EWu8AynMMpBLKCG8J7ykb76cxXvtQyZGQOvRoIPMSD/vSvS8Nw9xQDYtEDQAopjWdNNNTOnOmpJicWjx+8eFkj8RaERJLgDXYSdCfKncHi7d1A9p1dDsykFTG8EaUvb4JhlAAsWgBt/DX06U1h8OltcqKqLvCgAfIVQjWiiigCI3jf1X+xKKG8b+q/2JRXRHRyT9TA0xcsgqRHIx1nrPKl6z41cuDDObc9plEZd5JG2hjfeDFZc3RtwVk+Utez7nDqhwmVRbsJesxhj27oVLXMvadm0ANqxDHNtoKYxvs3eOGW3h2uWgZz2rjJlAWWCgW3IUs4XwtsTNbpiMZbxHfztZRlDBcjgC6AsMxVXcowR5VSALjAzlmp5xuNXCyxuLcOHsuI/iFnZT2jCbS5GBgG3B3Uiscm+DfheDu4griXVO0F+wbgAXtR2aW1uBHJDW17RSShjMmYR3qZ4bwu7bFsXMN2twLh8tzOi9iLVu2txM2bODmW40KCr9pDEAmJ3Efxv4h/w6uMQgt5iAq2b4t5yWJeB3ybAMEsoNwDaa6PaZ3SS96ziWuj+AU0TDu0B1DJ3otd8Nubgyf4aALnBuFXV7RMRldbw7RiJ0uPIvIcxMqQViNIU7aU1wDh9y0jG42a4WZczasbdtmSxJB/6YVj/idzuTUq7eudqhW7iDh+2ylgDqgw1644nJJAuJbhupyzyqh7M4rEN2i4lHVjF5c2TRbkzaBtkg9mQRrrDLNIaLMN1H0n/wAq4UJ3OnlI/Wak47ieIt3HC4c3UEBcoIPhBLF9QZJYZcoIybnMoKuB43iriwcIysFfUsQpdAYQZl7pZhuZABGpMgAyzjbAyMB3WjQ858/e9DSF/hN8EG1iAhgAzbDAwFGxMLJBOmuu9YYW5du2bfb2zhXcQySrKc2mXtVOjEbEj82xImpOOwViwQr3sWchCqge2FQlZUooABIGoAk7wIBpiPq+F4a4ifxrguXDuwUKD00H+9fQByvgcJew9y6ltcXjVJIQZn8RIOUAjY6ySQd120r7jBYfs7apmZ8ojM5lj5k86TGmbUvi7otjOQSADMRMbjcgR5nQTJgTTFFICHiPaeyjFXcWyAGh1bYqH1I0BgjTWvWJ4aLrrcN68qk58qt/DaVUENG6kLzjxHaaf/CW80MiGdiVBO2xMdB8h5U0dB5AbelMVe58qfZzQD8TiIBDGLghmA0JgR4u/AjXy0p7AYQpbCB3uZSf4lxsz77TzHKnGQHXnvI0pTG2SydmrEExBHiAUg6wRKmIOoME61NnOMXLAYGS0kESCQRPSNv/AFXLai2bR1IR9TpMMrJygaFxoOQ06V88OC37aNkxd8tlAEqCe4NACWIk8zrM1U4fZvGzBYu5JZSwCkEHug67BgOXPYbUMrjdSR9hXl0BEGkrPFVZQcrieRAkHmDruDI+Fe/2ivRvkPvW2y3hmFyyU8xr6dK1wV0DNJA19K9ftFejfIfesjirfusD1AH3qPCnaK87WSgDNdpXDYrMCQrbxy5fGtu1/wALfp96sk0orwH8j+n3ooAjt439V/sSihvG/qv9iUV0R0ck/UwpnDnujy0+36UtWuHOp9KjlVxL4XUhiiaKK5TtCkuM27ZsXO1AyhWMxqNNx0NO1L9ohmtonK5etIR1GYMR8lpoT0euGrf7G2Wdc5RSQUnWBIJDA0xmve7bP/zYR5eAz66elNVGxPHuzuG2bF5jJAKKSNADLFoAnlBO3LagWh/tro3tA9Mjg/PPlj4TRkut4mFsdE7zfU4gD/4/Gpf70LBIw+JI1j+FqY6AtPzE1Rs4lb1o5ldA+dCriH3KnQTvuCOtFBaOvglI7zM0wQWbTQyO6IXlyFbi5l308+R/1+dRLvsvh3kAXYLBoDsgUjYJzUabDeda14Zg7WZSguT37iuwc7ns2CkgKo7ogdDIEa0fzBW8pFdMTMxm030M/Lf9Kge0wW4beW81u4jFe6wSAwBbMWHd0A9JmDsbrWPPXzA/0g18fxniVhXdHtMSGUZijMpLMyMoM6SATrIm6pjWmkJsbtcNthQG4ldJKsJ7ZADIILDfYgkSTEeVfVKIAG/nXx/A7ODvk2xhNQpJJQgEd0tGYyozMYUnYGvr0cHb5cx6ihoE0DrIg1k92FIO/h/Tf5UpxLFX7bDs7IuqcogMFIJzSxYnwiF0AnveUVLGNvvdzfgXDCElroy5d52jnynzE6VNDZYKkbg9f99KmcWu5LN2e0BKnvWhLgHQFPMA/p86PDsdce0z37BslRJQsHJAWT4d+Yioqe0VjMWN1cgGwDFl0DQ2UETCsdCdB5ElUYyjRBTG3CABd4hrEfwBtIiWgxP6CdKYw2LuJfEvjnIcLHYgqZcAQRCwQurbAMZ5xTt+zqNmcXbw7RxeBDgkGDGWVhRDaiNdJPWhwzgK2WF0Xbh7sEO7FI7pLEE793fzbrTtCim3gcK5bjryaLg+OjAfESf89ezMaRMjf0NZrc7Rs8ELGVJ3jct5Tp8FFacviP6NWsNGvNti9q6yyHLN6IT+qrFOYK+jBix7q7kiI9ZEikbmJymDbImNZ018wKdw2EDhl8BIBkRoQZ9DVYOeDdmt7H2U0BDakd0jQjeZI/2K0w+MsvlhhLAELInXlodT6Ug/BrgbutmAiCWAPpAtxprz6VthuDtMs0a7CGkdCSBFI2KmGPdFFGG8IopDJLeN/Vf7Eoobxv6r/YlFdEdHJP1MK92mgjz0pLiPEEsKrPoC2WdBGhYk5iNAFJ0100BpHCe0uGusFV5LEquhhiCRAPOYn0ImDpRKmqCLadou4zGJaClye82UQrMSYLbKCdArEnkAa8WuKWWYIt1CxJUKGBMiSRHWFb6TXcRZtuqi6FbZgGAOsRIHoSPQmvnb2Az3biYNLVm5aH850zFHdNAinZYiesnzrko7fIvY3itu02U5meM2VFLMB1IGw9akpxJLl4PdOQW5Nq05CuSR/MZSZ2kAQfu1wjBLhrYF+4ty+Vz3HjvXCo7zhdWIE/CeU0wcAj3u1GGzXAU/iOANCJzpMmVGmwMkjrRaRXhN50hC57ShxFm1dumYItqYB91maMvmQDHWmMGcW9xS9qxatAmVkvcMbQQMoG5+VVLWGvZQD2dvRhCy0crZEhRtuI8p51qnDRu7u57h3KqCnMBYiTqQZ/QUZ6QeMVt/P7CKLatSqiS2Z8qyzNlgGB5QBFb20uT3bQUSmrMBKnVyAoJldoMSedUbGHVBCKqiSYUACSZJ05k6zXttjT8X2w8orSJ44XmH8S45bKyEqzIIYzIVTAYCAG3031pu/hUdQrqGAIYTrBXVTPXzqTeOLhMs+BM38uc8nPE6bR5eXMBbFd4Q3PUdnqNdvOMvxJ5U/FEvkkxi7ae1r3nt+ha4GZhEQNUAJ8xl58gYgzGS5uw8Bjuaz6HkefKjhP4jNF6MuURtM6SDG/PXzqpS8CvxL2j5fFXcQzjsnFtGCEdrbYQDplUFR/EkEwTzGnXA2cemUm5ZcIJJyNnaIzAZR+YZtIMabxX1WIsK4hgCJBEgGCDKsJ5ggEHkRU5LV5IUqLgBRQ+YB2Ed+5cBVVBB5KTM8tqWUOoy1j8z1hrxYDMpUkBoP6j1E8xW1YW76uFcNEzE6Exowg68v0qRxfCYfElLhu3AUXMrWWPhdhDDKpDd5RG+1TaBQnqiq2Im52YU+HMWI7m8ZfM+VY3cKDEW1ETMAQdMunXQ/wClTeF8Et2bsocU8XSsMT2asQSzwQAVObxCdfjVubsA9jrlLR2i6MDok+Y1nagHxtrP+BPsWDeEgfp8QDp8q1w+H7dSrD+CCyOrD+ZsRlhpCTIIYaxtB1ZKXp0RIlN7hnKR/EMBDqDoBMHqKye6cOsKBcuu6s8Ar3WYB3IUN4UBgfmyRO5oUbYopceU89fPn2wa12dw25lYDISdcpMFTO8Hn0Ir0dviP6NTHFAGRLq65TOgklWEMI30OViP8FJjErlY5h3SJ6jRtxuK1T6I5Fa8hW5fh4Ljf8y6D0I+NO/iCgzBlExqRpBnzqVba2ZYMW1knLO+3LT/AN0/bhk1hh/ljbbSiPl+8c2tDX7QcgFSrdSDpty/3zpfDcRxB8ahdNPM8tQTHyrTDW80BRoddOU862vYaCIkzr1+GlVgr6qspYXwCiuYTwCu1JsSW8b+q/2JWGOsG4hVWyEkHN3uRBI7rKdYjQjesrnErYdu9uVjQ+6o/qDXP2pb6n5Gt01RyyT8icOC4nTNjmOsn+Cmo1gDXTQ7mdq9Yfg19biMcUWAMlOxQBvIEd5dI5nb1p/9qW+p+Rrj4+ywyszBToSuZWjyKwR8KHVAk7yP4Q9mqJccG4xy6CMxgmNB0FYX+ENfYXBOHfKpVxHbAyZW4uqlYjSTudq3scXwqTl7pYyxCGWMASxjUwBqelbfvBY94/S32rm8X2dvnFKor9fn3E8Lh8ZbEKmG0JMlrpL5jJgkdyTy1rPjGPxPY3AbDWhlIN23cRyg5so0bbny35VQ/eCx7x+lvtR+8Fj3j9Lfaqohu8tkbhPH7tpSMUs20s9ot+3mdXVIDF3gDMZECAdGJAAr6tGkA66idRB+IO1fIcQOHAZsO+RjLG2ULWbh3AZD3QZA1ERVmx7RWSqliVYgErBMHmJGhinQrLFSb2AvG7nFzuZw2XO4kARG0DXkN5r1+8Fj3j9Lfaj94LHvH6W+1AYPF/h93MSlyAWLAFnOhCjLvoP5h9SvTTJeF34AN7SMp7zzGfPmBmZju+nOmP3gse8fpb7UfvBY94/S32oyGDL8BiA09oGGbMAWcRyEx4hAGmgJZj6v8Nw7W7YRmzETrrqCZEzz1pX94LHvH6W+1H7wWPeP0t9qAwVKKl/vBY94/S32o/eCx7x+lvtSoLG7OARWLRLFmaWJYgtocpYnKIEQIFeeH4vtM/8ADZMjtbGYRmC/mX/CeVLfvBY94/S32pb9q4eWIuOMxzGAYmAOY6AUJUU5N7Zwe0Ld+cLfhXyDKjEsJYZlDKvd7o58+kFrOFvZ0VsrLmE5WEMPIjkak2uMYcNm7RiYjUHbfpW/7wWPeP0t9qCbKlfP+1HA/wARlkEgMrAK2VgwD2wZytKxdaR0HOSKc/eCx7x+lvtR+8Fj3j9LfagLQ7grBRIJkksxjaXYsY8pJrHiWC7URoOpieoj9TWH7wWPeP0t9qP3gse8fpb7UA6eCV+BRlKEsCvdIygEdNn6GQaYwWFFtcuYnzy+vVzWfEeKWmcOjSYKsCGGYbrrG4M/UayXitsjcjyj7U1YnxwWUWeG24BKzGq6jp8TTFq24Jkgz5RH/d51O4bxa0EMtEsTs3+gpr9s2ff/AO1vtQNUOWUhQOlFKftmz7//AGt9qKQWf//Z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0" y="1825625"/>
            <a:ext cx="4368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0"/>
            <a:r>
              <a:rPr lang="es-CL" sz="3600" dirty="0" smtClean="0">
                <a:latin typeface="Berlin Sans FB" panose="020E0602020502020306" pitchFamily="34" charset="0"/>
              </a:rPr>
              <a:t>Los proyectos de ley para crear las nuevas regiones de </a:t>
            </a:r>
            <a:r>
              <a:rPr lang="es-CL" sz="3600" b="1" dirty="0" smtClean="0">
                <a:latin typeface="Berlin Sans FB" panose="020E0602020502020306" pitchFamily="34" charset="0"/>
              </a:rPr>
              <a:t>Los Ríos (XIV)</a:t>
            </a:r>
            <a:r>
              <a:rPr lang="es-CL" sz="3600" dirty="0" smtClean="0">
                <a:latin typeface="Berlin Sans FB" panose="020E0602020502020306" pitchFamily="34" charset="0"/>
              </a:rPr>
              <a:t> y </a:t>
            </a:r>
            <a:r>
              <a:rPr lang="es-CL" sz="3600" b="1" dirty="0" smtClean="0">
                <a:latin typeface="Berlin Sans FB" panose="020E0602020502020306" pitchFamily="34" charset="0"/>
              </a:rPr>
              <a:t>Arica y Parinacota (XV)</a:t>
            </a:r>
            <a:r>
              <a:rPr lang="es-CL" sz="3600" dirty="0" smtClean="0">
                <a:latin typeface="Berlin Sans FB" panose="020E0602020502020306" pitchFamily="34" charset="0"/>
              </a:rPr>
              <a:t> tenían como fin apoyar la descentralización de CHILE</a:t>
            </a:r>
            <a:r>
              <a:rPr lang="es-CL" dirty="0" smtClean="0">
                <a:latin typeface="Berlin Sans FB" panose="020E0602020502020306" pitchFamily="34" charset="0"/>
              </a:rPr>
              <a:t>. 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11" name="Picture 12" descr="http://static.icarito.cl/200912/618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46" y="1939264"/>
            <a:ext cx="7823654" cy="42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región identificas?</a:t>
            </a:r>
            <a:endParaRPr lang="es-CL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¿Qué le da homogeneidad? __________________________________</a:t>
            </a:r>
          </a:p>
          <a:p>
            <a:pPr marL="0" indent="0">
              <a:buNone/>
            </a:pPr>
            <a:r>
              <a:rPr lang="es-CL" dirty="0" smtClean="0"/>
              <a:t>__________________________________________________________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 smtClean="0"/>
              <a:t>¿Qué le da singularidad? _____________________________________</a:t>
            </a:r>
          </a:p>
          <a:p>
            <a:pPr marL="0" indent="0">
              <a:buNone/>
            </a:pPr>
            <a:r>
              <a:rPr lang="es-CL" dirty="0" smtClean="0"/>
              <a:t>__________________________________________________________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54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61" y="24595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CL" sz="9600" dirty="0" smtClean="0">
                <a:latin typeface="Berlin Sans FB" panose="020E0602020502020306" pitchFamily="34" charset="0"/>
              </a:rPr>
              <a:t>¿Por </a:t>
            </a:r>
            <a:r>
              <a:rPr lang="es-CL" sz="9600" dirty="0">
                <a:latin typeface="Berlin Sans FB" panose="020E0602020502020306" pitchFamily="34" charset="0"/>
              </a:rPr>
              <a:t>qué Chile es un país difícil de administrar?</a:t>
            </a:r>
          </a:p>
        </p:txBody>
      </p:sp>
    </p:spTree>
    <p:extLst>
      <p:ext uri="{BB962C8B-B14F-4D97-AF65-F5344CB8AC3E}">
        <p14:creationId xmlns:p14="http://schemas.microsoft.com/office/powerpoint/2010/main" val="397114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69723" y="1825625"/>
            <a:ext cx="7885715" cy="4351338"/>
          </a:xfrm>
        </p:spPr>
        <p:txBody>
          <a:bodyPr/>
          <a:lstStyle/>
          <a:p>
            <a:pPr marL="0" indent="0">
              <a:buNone/>
            </a:pPr>
            <a:endParaRPr lang="es-CL" sz="4400" dirty="0" smtClean="0">
              <a:latin typeface="Berlin Sans FB" panose="020E0602020502020306" pitchFamily="34" charset="0"/>
            </a:endParaRPr>
          </a:p>
          <a:p>
            <a:r>
              <a:rPr lang="es-CL" sz="4400" dirty="0" smtClean="0">
                <a:latin typeface="Berlin Sans FB" panose="020E0602020502020306" pitchFamily="34" charset="0"/>
              </a:rPr>
              <a:t>Largo de Chile: 4.329 km.</a:t>
            </a:r>
          </a:p>
          <a:p>
            <a:endParaRPr lang="es-CL" sz="4400" dirty="0">
              <a:latin typeface="Berlin Sans FB" panose="020E0602020502020306" pitchFamily="34" charset="0"/>
            </a:endParaRPr>
          </a:p>
          <a:p>
            <a:r>
              <a:rPr lang="es-CL" sz="4400" dirty="0" smtClean="0">
                <a:latin typeface="Berlin Sans FB" panose="020E0602020502020306" pitchFamily="34" charset="0"/>
              </a:rPr>
              <a:t>El país más largo y angosto del mundo.</a:t>
            </a:r>
          </a:p>
          <a:p>
            <a:endParaRPr lang="es-CL" sz="4400" dirty="0">
              <a:latin typeface="Berlin Sans FB" panose="020E0602020502020306" pitchFamily="34" charset="0"/>
            </a:endParaRPr>
          </a:p>
          <a:p>
            <a:endParaRPr lang="es-CL" sz="4400" dirty="0" smtClean="0">
              <a:latin typeface="Berlin Sans FB" panose="020E0602020502020306" pitchFamily="34" charset="0"/>
            </a:endParaRPr>
          </a:p>
          <a:p>
            <a:endParaRPr lang="es-CL" dirty="0"/>
          </a:p>
        </p:txBody>
      </p:sp>
      <p:pic>
        <p:nvPicPr>
          <p:cNvPr id="1026" name="Picture 2" descr="https://upload.wikimedia.org/wikipedia/commons/9/92/Chile_topo_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3068888" cy="68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51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3735" y="1852921"/>
            <a:ext cx="6695364" cy="4351338"/>
          </a:xfrm>
        </p:spPr>
        <p:txBody>
          <a:bodyPr>
            <a:normAutofit/>
          </a:bodyPr>
          <a:lstStyle/>
          <a:p>
            <a:r>
              <a:rPr lang="es-CL" sz="4400" dirty="0" smtClean="0">
                <a:latin typeface="Berlin Sans FB" panose="020E0602020502020306" pitchFamily="34" charset="0"/>
              </a:rPr>
              <a:t>Diferentes climas</a:t>
            </a:r>
          </a:p>
          <a:p>
            <a:endParaRPr lang="es-CL" sz="4400" dirty="0">
              <a:latin typeface="Berlin Sans FB" panose="020E0602020502020306" pitchFamily="34" charset="0"/>
            </a:endParaRPr>
          </a:p>
          <a:p>
            <a:r>
              <a:rPr lang="es-CL" sz="4400" dirty="0" smtClean="0">
                <a:latin typeface="Berlin Sans FB" panose="020E0602020502020306" pitchFamily="34" charset="0"/>
              </a:rPr>
              <a:t>Diferentes relieves</a:t>
            </a:r>
          </a:p>
          <a:p>
            <a:endParaRPr lang="es-CL" sz="4400" dirty="0">
              <a:latin typeface="Berlin Sans FB" panose="020E0602020502020306" pitchFamily="34" charset="0"/>
            </a:endParaRPr>
          </a:p>
          <a:p>
            <a:endParaRPr lang="es-CL" sz="4400" dirty="0" smtClean="0">
              <a:latin typeface="Berlin Sans FB" panose="020E0602020502020306" pitchFamily="34" charset="0"/>
            </a:endParaRPr>
          </a:p>
          <a:p>
            <a:endParaRPr lang="es-CL" sz="4400" dirty="0">
              <a:latin typeface="Berlin Sans FB" panose="020E0602020502020306" pitchFamily="34" charset="0"/>
            </a:endParaRPr>
          </a:p>
        </p:txBody>
      </p:sp>
      <p:pic>
        <p:nvPicPr>
          <p:cNvPr id="9218" name="Picture 2" descr="http://3.bp.blogspot.com/_LFGrLYA2dFc/TOv6HG7nt7I/AAAAAAAADFI/eUdygIxPxC4/s1600/zonas+de+ch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18" y="0"/>
            <a:ext cx="276225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1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geogralchi2-110819102358-phpapp01/95/geo-gral-chi2-69-728.jpg?cb=13137496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51" y="-309095"/>
            <a:ext cx="8791976" cy="65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7129526" y="3902300"/>
            <a:ext cx="4494726" cy="2601532"/>
          </a:xfrm>
          <a:prstGeom prst="rect">
            <a:avLst/>
          </a:prstGeom>
          <a:solidFill>
            <a:srgbClr val="3FF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7212165" y="3902300"/>
            <a:ext cx="4412087" cy="2681976"/>
          </a:xfrm>
        </p:spPr>
        <p:txBody>
          <a:bodyPr>
            <a:normAutofit/>
          </a:bodyPr>
          <a:lstStyle/>
          <a:p>
            <a:pPr lvl="0"/>
            <a:r>
              <a:rPr lang="es-CL" sz="3600" dirty="0"/>
              <a:t>Esta división del territorio se basó principalmente en los </a:t>
            </a:r>
            <a:r>
              <a:rPr lang="es-CL" sz="3600" b="1" dirty="0"/>
              <a:t>aspectos geográficos</a:t>
            </a:r>
            <a:r>
              <a:rPr lang="es-CL" sz="3600" dirty="0"/>
              <a:t>.  </a:t>
            </a:r>
          </a:p>
        </p:txBody>
      </p:sp>
    </p:spTree>
    <p:extLst>
      <p:ext uri="{BB962C8B-B14F-4D97-AF65-F5344CB8AC3E}">
        <p14:creationId xmlns:p14="http://schemas.microsoft.com/office/powerpoint/2010/main" val="126380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 smtClean="0">
                <a:latin typeface="Berlin Sans FB" panose="020E0602020502020306" pitchFamily="34" charset="0"/>
              </a:rPr>
              <a:t>Regiones Odeplan</a:t>
            </a:r>
            <a:endParaRPr lang="es-CL" sz="5400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7797" y="1446663"/>
            <a:ext cx="7782107" cy="1734419"/>
          </a:xfrm>
        </p:spPr>
        <p:txBody>
          <a:bodyPr>
            <a:noAutofit/>
          </a:bodyPr>
          <a:lstStyle/>
          <a:p>
            <a:r>
              <a:rPr lang="es-CL" sz="3200" dirty="0" smtClean="0">
                <a:latin typeface="Berlin Sans FB" panose="020E0602020502020306" pitchFamily="34" charset="0"/>
              </a:rPr>
              <a:t>1959 se crea la Oficina de Planificación</a:t>
            </a:r>
          </a:p>
          <a:p>
            <a:r>
              <a:rPr lang="es-CL" sz="3200" dirty="0" smtClean="0">
                <a:latin typeface="Berlin Sans FB" panose="020E0602020502020306" pitchFamily="34" charset="0"/>
              </a:rPr>
              <a:t>1965 se hace una división en:</a:t>
            </a:r>
          </a:p>
          <a:p>
            <a:pPr marL="0" indent="0">
              <a:buNone/>
            </a:pPr>
            <a:r>
              <a:rPr lang="es-CL" sz="3200" dirty="0" smtClean="0">
                <a:latin typeface="Berlin Sans FB" panose="020E0602020502020306" pitchFamily="34" charset="0"/>
              </a:rPr>
              <a:t> 11 regiones + la zona metropolitana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004552" y="3400023"/>
            <a:ext cx="5422006" cy="3142445"/>
          </a:xfrm>
          <a:prstGeom prst="rect">
            <a:avLst/>
          </a:prstGeom>
          <a:solidFill>
            <a:srgbClr val="3FF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1416677" y="3387145"/>
            <a:ext cx="51000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Berlin Sans FB" panose="020E0602020502020306" pitchFamily="34" charset="0"/>
              </a:rPr>
              <a:t>Se crean unidades espaciales </a:t>
            </a:r>
            <a:r>
              <a:rPr lang="es-CL" sz="3200" dirty="0">
                <a:latin typeface="Berlin Sans FB" panose="020E0602020502020306" pitchFamily="34" charset="0"/>
              </a:rPr>
              <a:t>en las que cada una </a:t>
            </a:r>
            <a:r>
              <a:rPr lang="es-CL" sz="3200" dirty="0" smtClean="0">
                <a:latin typeface="Berlin Sans FB" panose="020E0602020502020306" pitchFamily="34" charset="0"/>
              </a:rPr>
              <a:t>tenía </a:t>
            </a:r>
            <a:r>
              <a:rPr lang="es-CL" sz="3200" dirty="0">
                <a:latin typeface="Berlin Sans FB" panose="020E0602020502020306" pitchFamily="34" charset="0"/>
              </a:rPr>
              <a:t>un lugar central, determinado por una ciudad o polo de desarrollo que se expandiera al resto de la región</a:t>
            </a:r>
          </a:p>
        </p:txBody>
      </p:sp>
      <p:pic>
        <p:nvPicPr>
          <p:cNvPr id="3076" name="Picture 4" descr="REGIONES CORFO 1950 REGIONES ODEPLAN 1965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r="31481"/>
          <a:stretch/>
        </p:blipFill>
        <p:spPr bwMode="auto">
          <a:xfrm>
            <a:off x="8860659" y="0"/>
            <a:ext cx="2550017" cy="68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7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dirty="0" smtClean="0">
                <a:latin typeface="Berlin Sans FB" panose="020E0602020502020306" pitchFamily="34" charset="0"/>
              </a:rPr>
              <a:t>Regiones </a:t>
            </a:r>
            <a:r>
              <a:rPr lang="es-CL" sz="5400" dirty="0" err="1" smtClean="0">
                <a:latin typeface="Berlin Sans FB" panose="020E0602020502020306" pitchFamily="34" charset="0"/>
              </a:rPr>
              <a:t>Conara</a:t>
            </a:r>
            <a:r>
              <a:rPr lang="es-CL" sz="5400" dirty="0" smtClean="0">
                <a:latin typeface="Berlin Sans FB" panose="020E0602020502020306" pitchFamily="34" charset="0"/>
              </a:rPr>
              <a:t> 1974</a:t>
            </a:r>
            <a:endParaRPr lang="es-CL" sz="5400" dirty="0">
              <a:latin typeface="Berlin Sans FB" panose="020E0602020502020306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3673" y="3053923"/>
            <a:ext cx="7535779" cy="4351338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Berlin Sans FB" panose="020E0602020502020306" pitchFamily="34" charset="0"/>
              </a:rPr>
              <a:t>1973 se crea a Comisión Nacional de la Reforma Administrativa</a:t>
            </a:r>
            <a:endParaRPr lang="es-CL" sz="3600" dirty="0">
              <a:latin typeface="Berlin Sans FB" panose="020E0602020502020306" pitchFamily="34" charset="0"/>
            </a:endParaRPr>
          </a:p>
        </p:txBody>
      </p:sp>
      <p:pic>
        <p:nvPicPr>
          <p:cNvPr id="4100" name="Picture 4" descr="http://freddycontreras2.galeon.com/image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0"/>
            <a:ext cx="2851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3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http://www.portaleducativo.net/biblioteca/regiones_administrativas_fig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052988" cy="616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5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3161</TotalTime>
  <Words>185</Words>
  <Application>Microsoft Macintosh PowerPoint</Application>
  <PresentationFormat>Personalizado</PresentationFormat>
  <Paragraphs>32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REGIONALIZACIÓN DE CHILE</vt:lpstr>
      <vt:lpstr>¿Qué región identificas?</vt:lpstr>
      <vt:lpstr>¿Por qué Chile es un país difícil de administrar?</vt:lpstr>
      <vt:lpstr>Presentación de PowerPoint</vt:lpstr>
      <vt:lpstr>Presentación de PowerPoint</vt:lpstr>
      <vt:lpstr>Presentación de PowerPoint</vt:lpstr>
      <vt:lpstr>Regiones Odeplan</vt:lpstr>
      <vt:lpstr>Regiones Conara 1974</vt:lpstr>
      <vt:lpstr>Presentación de PowerPoint</vt:lpstr>
      <vt:lpstr>2007: dos nuevas regiones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Regionalización de Chile</dc:title>
  <dc:creator>Acer S3</dc:creator>
  <cp:lastModifiedBy>Jimena Bustos Perez</cp:lastModifiedBy>
  <cp:revision>14</cp:revision>
  <dcterms:created xsi:type="dcterms:W3CDTF">2015-11-13T17:22:48Z</dcterms:created>
  <dcterms:modified xsi:type="dcterms:W3CDTF">2015-11-17T17:55:14Z</dcterms:modified>
</cp:coreProperties>
</file>