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5" r:id="rId4"/>
    <p:sldId id="258" r:id="rId5"/>
    <p:sldId id="263" r:id="rId6"/>
    <p:sldId id="259" r:id="rId7"/>
    <p:sldId id="260" r:id="rId8"/>
    <p:sldId id="261" r:id="rId9"/>
    <p:sldId id="262"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33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62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321092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2510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335590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43990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34817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30045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360191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6415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127777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19043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A8276C6-A818-405D-8528-B73CC967857F}" type="datetimeFigureOut">
              <a:rPr lang="es-CL" smtClean="0"/>
              <a:pPr/>
              <a:t>20-09-2015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123282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276C6-A818-405D-8528-B73CC967857F}" type="datetimeFigureOut">
              <a:rPr lang="es-CL" smtClean="0"/>
              <a:pPr/>
              <a:t>20-09-2015</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88D78-D33A-4CD8-947D-7E5AD7696DC1}" type="slidenum">
              <a:rPr lang="es-CL" smtClean="0"/>
              <a:pPr/>
              <a:t>‹Nº›</a:t>
            </a:fld>
            <a:endParaRPr lang="es-CL"/>
          </a:p>
        </p:txBody>
      </p:sp>
    </p:spTree>
    <p:extLst>
      <p:ext uri="{BB962C8B-B14F-4D97-AF65-F5344CB8AC3E}">
        <p14:creationId xmlns="" xmlns:p14="http://schemas.microsoft.com/office/powerpoint/2010/main" val="182554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4755" y="1519089"/>
            <a:ext cx="9144000" cy="2387600"/>
          </a:xfrm>
        </p:spPr>
        <p:txBody>
          <a:bodyPr>
            <a:normAutofit/>
          </a:bodyPr>
          <a:lstStyle/>
          <a:p>
            <a:r>
              <a:rPr lang="es-CL" sz="9600" dirty="0" smtClean="0">
                <a:latin typeface="Berlin Sans FB Demi" panose="020E0802020502020306" pitchFamily="34" charset="0"/>
              </a:rPr>
              <a:t>La Ilustración</a:t>
            </a:r>
            <a:endParaRPr lang="es-CL" sz="9600" dirty="0">
              <a:latin typeface="Berlin Sans FB Demi" panose="020E0802020502020306" pitchFamily="34" charset="0"/>
            </a:endParaRPr>
          </a:p>
        </p:txBody>
      </p:sp>
      <p:sp>
        <p:nvSpPr>
          <p:cNvPr id="4" name="CuadroTexto 3"/>
          <p:cNvSpPr/>
          <p:nvPr/>
        </p:nvSpPr>
        <p:spPr>
          <a:xfrm>
            <a:off x="167353" y="96126"/>
            <a:ext cx="3963959"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s-CL" sz="1200" b="0" i="0" u="none" strike="noStrike" kern="1200" spc="0" dirty="0">
                <a:ln>
                  <a:noFill/>
                </a:ln>
                <a:latin typeface="Georgia" pitchFamily="18"/>
                <a:ea typeface="Microsoft YaHei" pitchFamily="2"/>
                <a:cs typeface="Mangal" pitchFamily="2"/>
              </a:rPr>
              <a:t>Colegio SSCC-Providencia</a:t>
            </a:r>
          </a:p>
          <a:p>
            <a:pPr marL="0" marR="0" lvl="0" indent="0" algn="l" rtl="0" hangingPunct="1">
              <a:lnSpc>
                <a:spcPct val="100000"/>
              </a:lnSpc>
              <a:spcBef>
                <a:spcPts val="0"/>
              </a:spcBef>
              <a:spcAft>
                <a:spcPts val="0"/>
              </a:spcAft>
              <a:buNone/>
              <a:tabLst/>
            </a:pPr>
            <a:r>
              <a:rPr lang="es-CL" sz="1200" b="0" i="0" u="none" strike="noStrike" kern="1200" spc="0" dirty="0">
                <a:ln>
                  <a:noFill/>
                </a:ln>
                <a:latin typeface="Georgia" pitchFamily="18"/>
                <a:ea typeface="Microsoft YaHei" pitchFamily="2"/>
                <a:cs typeface="Mangal" pitchFamily="2"/>
              </a:rPr>
              <a:t>Asignatura: Historia, Geografía y Cs. Sociales</a:t>
            </a:r>
          </a:p>
          <a:p>
            <a:pPr marL="0" marR="0" lvl="0" indent="0" algn="l" rtl="0" hangingPunct="1">
              <a:lnSpc>
                <a:spcPct val="100000"/>
              </a:lnSpc>
              <a:spcBef>
                <a:spcPts val="0"/>
              </a:spcBef>
              <a:spcAft>
                <a:spcPts val="0"/>
              </a:spcAft>
              <a:buNone/>
              <a:tabLst/>
            </a:pPr>
            <a:r>
              <a:rPr lang="es-CL" sz="1200" b="0" i="0" u="none" strike="noStrike" kern="1200" spc="0" dirty="0">
                <a:ln>
                  <a:noFill/>
                </a:ln>
                <a:latin typeface="Georgia" pitchFamily="18"/>
                <a:ea typeface="Microsoft YaHei" pitchFamily="2"/>
                <a:cs typeface="Mangal" pitchFamily="2"/>
              </a:rPr>
              <a:t>Nivel: 8º Básico</a:t>
            </a:r>
          </a:p>
        </p:txBody>
      </p:sp>
    </p:spTree>
    <p:extLst>
      <p:ext uri="{BB962C8B-B14F-4D97-AF65-F5344CB8AC3E}">
        <p14:creationId xmlns="" xmlns:p14="http://schemas.microsoft.com/office/powerpoint/2010/main" val="274149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No vamos a dar una definición…</a:t>
            </a:r>
            <a:endParaRPr lang="es-CL" dirty="0"/>
          </a:p>
        </p:txBody>
      </p:sp>
      <p:sp>
        <p:nvSpPr>
          <p:cNvPr id="3" name="Marcador de contenido 2"/>
          <p:cNvSpPr>
            <a:spLocks noGrp="1"/>
          </p:cNvSpPr>
          <p:nvPr>
            <p:ph idx="1"/>
          </p:nvPr>
        </p:nvSpPr>
        <p:spPr/>
        <p:txBody>
          <a:bodyPr/>
          <a:lstStyle/>
          <a:p>
            <a:r>
              <a:rPr lang="es-CL" dirty="0"/>
              <a:t>P</a:t>
            </a:r>
            <a:r>
              <a:rPr lang="es-CL" dirty="0" smtClean="0"/>
              <a:t>odría </a:t>
            </a:r>
            <a:r>
              <a:rPr lang="es-CL" dirty="0"/>
              <a:t>entenderse Ilustración como ese proceso de cuestionamiento y respuesta, pero solo si se tiene en cuenta su enorme diversidad y la dificultad que planeta establecer una definición demasiado rígida.</a:t>
            </a:r>
          </a:p>
        </p:txBody>
      </p:sp>
    </p:spTree>
    <p:extLst>
      <p:ext uri="{BB962C8B-B14F-4D97-AF65-F5344CB8AC3E}">
        <p14:creationId xmlns="" xmlns:p14="http://schemas.microsoft.com/office/powerpoint/2010/main" val="215843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propagación de ideas</a:t>
            </a:r>
            <a:endParaRPr lang="es-CL" dirty="0"/>
          </a:p>
        </p:txBody>
      </p:sp>
      <p:sp>
        <p:nvSpPr>
          <p:cNvPr id="3" name="Marcador de contenido 2"/>
          <p:cNvSpPr>
            <a:spLocks noGrp="1"/>
          </p:cNvSpPr>
          <p:nvPr>
            <p:ph idx="1"/>
          </p:nvPr>
        </p:nvSpPr>
        <p:spPr/>
        <p:txBody>
          <a:bodyPr/>
          <a:lstStyle/>
          <a:p>
            <a:r>
              <a:rPr lang="es-CL" dirty="0" smtClean="0"/>
              <a:t>La Enciclopedia</a:t>
            </a:r>
          </a:p>
          <a:p>
            <a:r>
              <a:rPr lang="es-CL" dirty="0" smtClean="0"/>
              <a:t>Las sociedades intelectuales</a:t>
            </a:r>
          </a:p>
          <a:p>
            <a:r>
              <a:rPr lang="es-CL" dirty="0" smtClean="0"/>
              <a:t>En analfabetismo</a:t>
            </a:r>
            <a:endParaRPr lang="es-CL" dirty="0"/>
          </a:p>
        </p:txBody>
      </p:sp>
      <p:pic>
        <p:nvPicPr>
          <p:cNvPr id="1026" name="Picture 2" descr="http://www.e-junior.net/ejDataObject?Src=Fotos/Agencia%5CFTAG1122.JPG&amp;Mime=image/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02824" y="1825625"/>
            <a:ext cx="6259293" cy="48521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510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492" y="162437"/>
            <a:ext cx="10515600" cy="1325563"/>
          </a:xfrm>
        </p:spPr>
        <p:txBody>
          <a:bodyPr/>
          <a:lstStyle/>
          <a:p>
            <a:r>
              <a:rPr lang="es-CL" dirty="0" smtClean="0"/>
              <a:t>El despotismo ilustrado</a:t>
            </a:r>
            <a:endParaRPr lang="es-CL" dirty="0"/>
          </a:p>
        </p:txBody>
      </p:sp>
      <p:sp>
        <p:nvSpPr>
          <p:cNvPr id="3" name="Marcador de contenido 2"/>
          <p:cNvSpPr>
            <a:spLocks noGrp="1"/>
          </p:cNvSpPr>
          <p:nvPr>
            <p:ph idx="1"/>
          </p:nvPr>
        </p:nvSpPr>
        <p:spPr>
          <a:xfrm>
            <a:off x="0" y="1488000"/>
            <a:ext cx="5725551" cy="5370000"/>
          </a:xfrm>
        </p:spPr>
        <p:txBody>
          <a:bodyPr>
            <a:normAutofit/>
          </a:bodyPr>
          <a:lstStyle/>
          <a:p>
            <a:r>
              <a:rPr lang="es-CL" dirty="0"/>
              <a:t>Las monarquías absolutas concentraban todo el poder en manos de un monarca. Fueron criticadas por los pensadores ilustrados, pues no eran compatibles con la igualdad de las personas ni un gobierno racional. </a:t>
            </a:r>
            <a:endParaRPr lang="es-CL" dirty="0" smtClean="0"/>
          </a:p>
          <a:p>
            <a:r>
              <a:rPr lang="es-CL" dirty="0"/>
              <a:t>Algunos reyes durante el siglo XVIII adoptaron las propuestas de los pensadores ilustrados, pero sin abandonar el poder </a:t>
            </a:r>
            <a:r>
              <a:rPr lang="es-CL" dirty="0" smtClean="0"/>
              <a:t>absoluto</a:t>
            </a:r>
          </a:p>
          <a:p>
            <a:r>
              <a:rPr lang="es-CL" dirty="0" smtClean="0"/>
              <a:t>“</a:t>
            </a:r>
            <a:r>
              <a:rPr lang="es-CL" dirty="0"/>
              <a:t>Todo para el pueblo, pero sin el pueblo”</a:t>
            </a:r>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41609" y="0"/>
            <a:ext cx="6350391" cy="4233594"/>
          </a:xfrm>
          <a:prstGeom prst="rect">
            <a:avLst/>
          </a:prstGeom>
        </p:spPr>
      </p:pic>
      <p:pic>
        <p:nvPicPr>
          <p:cNvPr id="5" name="Imagen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51632" y="4250833"/>
            <a:ext cx="3329354" cy="2488693"/>
          </a:xfrm>
          <a:prstGeom prst="rect">
            <a:avLst/>
          </a:prstGeom>
        </p:spPr>
      </p:pic>
    </p:spTree>
    <p:extLst>
      <p:ext uri="{BB962C8B-B14F-4D97-AF65-F5344CB8AC3E}">
        <p14:creationId xmlns="" xmlns:p14="http://schemas.microsoft.com/office/powerpoint/2010/main" val="288673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5269" y="166834"/>
            <a:ext cx="9789258" cy="6492875"/>
          </a:xfrm>
          <a:prstGeom prst="rect">
            <a:avLst/>
          </a:prstGeom>
        </p:spPr>
      </p:pic>
    </p:spTree>
    <p:extLst>
      <p:ext uri="{BB962C8B-B14F-4D97-AF65-F5344CB8AC3E}">
        <p14:creationId xmlns="" xmlns:p14="http://schemas.microsoft.com/office/powerpoint/2010/main" val="283613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Montesquieu</a:t>
            </a:r>
            <a:endParaRPr lang="es-CL" dirty="0"/>
          </a:p>
        </p:txBody>
      </p:sp>
      <p:sp>
        <p:nvSpPr>
          <p:cNvPr id="3" name="Marcador de contenido 2"/>
          <p:cNvSpPr>
            <a:spLocks noGrp="1"/>
          </p:cNvSpPr>
          <p:nvPr>
            <p:ph idx="1"/>
          </p:nvPr>
        </p:nvSpPr>
        <p:spPr>
          <a:xfrm>
            <a:off x="347730" y="1275008"/>
            <a:ext cx="10961715" cy="4767018"/>
          </a:xfrm>
        </p:spPr>
        <p:txBody>
          <a:bodyPr>
            <a:normAutofit fontScale="85000" lnSpcReduction="20000"/>
          </a:bodyPr>
          <a:lstStyle/>
          <a:p>
            <a:pPr marL="0" indent="0" algn="just">
              <a:buNone/>
            </a:pPr>
            <a:r>
              <a:rPr lang="es-CL" dirty="0" smtClean="0"/>
              <a:t>“Los </a:t>
            </a:r>
            <a:r>
              <a:rPr lang="es-CL" dirty="0"/>
              <a:t>poderes inmediatos, subordinados y dependientes constituyen la naturaleza del gobierno monárquico, es decir, de aquel en que gobierna uno solo por leyes fundamentales. En efecto, en la monarquía, el príncipe es la fuente de todo poder político y civil. Si no hubiera en el Estado más que la voluntad momentánea y caprichosa de uno solo, no habría nada estable, nada fijo, y por consiguiente no existiría ninguna ley fundamental.</a:t>
            </a:r>
          </a:p>
          <a:p>
            <a:pPr marL="0" indent="0" algn="just">
              <a:buNone/>
            </a:pPr>
            <a:r>
              <a:rPr lang="es-CL" dirty="0"/>
              <a:t>No basta que haya en una monarquía rangos intermedios; se necesita además un depósito de leyes. La ignorancia natural en la nobleza, la falta de atención que la distingue, su menosprecio de la autoridad civil, exigen que haya un cuerpo encargado de sacar las leyes del polvo que las cubre. </a:t>
            </a:r>
            <a:endParaRPr lang="es-CL" dirty="0" smtClean="0"/>
          </a:p>
          <a:p>
            <a:pPr marL="0" indent="0" algn="just">
              <a:buNone/>
            </a:pPr>
            <a:r>
              <a:rPr lang="es-CL" dirty="0" smtClean="0"/>
              <a:t>La </a:t>
            </a:r>
            <a:r>
              <a:rPr lang="es-CL" dirty="0"/>
              <a:t>constitución fundamental del gobierno de que </a:t>
            </a:r>
            <a:r>
              <a:rPr lang="es-CL" dirty="0" smtClean="0"/>
              <a:t>hablamos está compuesto </a:t>
            </a:r>
            <a:r>
              <a:rPr lang="es-CL" dirty="0"/>
              <a:t>de </a:t>
            </a:r>
            <a:r>
              <a:rPr lang="es-CL" dirty="0" smtClean="0"/>
              <a:t>las dos partes del </a:t>
            </a:r>
            <a:r>
              <a:rPr lang="es-CL" dirty="0"/>
              <a:t>poder </a:t>
            </a:r>
            <a:r>
              <a:rPr lang="es-CL" dirty="0" smtClean="0"/>
              <a:t>legislativo. </a:t>
            </a:r>
            <a:r>
              <a:rPr lang="es-CL" dirty="0"/>
              <a:t>L</a:t>
            </a:r>
            <a:r>
              <a:rPr lang="es-CL" dirty="0" smtClean="0"/>
              <a:t>a </a:t>
            </a:r>
            <a:r>
              <a:rPr lang="es-CL" dirty="0"/>
              <a:t>una encadenará a la otra por la mutua facultad del veto. Ambas estarán ligadas por el poder ejecutivo, como éste por el legislativo. Estos tres poderes (puesto que hay dos en el legislativo) se neutralizan produciendo la inacción. Pero impulsados por el movimiento necesario de las cosas, han de verse forzados a ir de concierto</a:t>
            </a:r>
            <a:r>
              <a:rPr lang="es-CL" dirty="0" smtClean="0"/>
              <a:t>.”</a:t>
            </a:r>
            <a:endParaRPr lang="es-CL" dirty="0"/>
          </a:p>
        </p:txBody>
      </p:sp>
      <p:sp>
        <p:nvSpPr>
          <p:cNvPr id="4" name="CuadroTexto 3"/>
          <p:cNvSpPr txBox="1"/>
          <p:nvPr/>
        </p:nvSpPr>
        <p:spPr>
          <a:xfrm>
            <a:off x="654240" y="5823899"/>
            <a:ext cx="10604310" cy="646331"/>
          </a:xfrm>
          <a:prstGeom prst="rect">
            <a:avLst/>
          </a:prstGeom>
          <a:noFill/>
        </p:spPr>
        <p:txBody>
          <a:bodyPr wrap="square" rtlCol="0">
            <a:spAutoFit/>
          </a:bodyPr>
          <a:lstStyle/>
          <a:p>
            <a:r>
              <a:rPr lang="es-CL" i="1" dirty="0" smtClean="0"/>
              <a:t>El espíritu de las leyes.</a:t>
            </a:r>
            <a:r>
              <a:rPr lang="es-CL" dirty="0" smtClean="0"/>
              <a:t> </a:t>
            </a:r>
            <a:r>
              <a:rPr lang="es-CL" dirty="0"/>
              <a:t>Charles Louis de </a:t>
            </a:r>
            <a:r>
              <a:rPr lang="es-CL" dirty="0" err="1"/>
              <a:t>Secondat</a:t>
            </a:r>
            <a:r>
              <a:rPr lang="es-CL" dirty="0"/>
              <a:t>, Señor de la </a:t>
            </a:r>
            <a:r>
              <a:rPr lang="es-CL" dirty="0" err="1"/>
              <a:t>Brède</a:t>
            </a:r>
            <a:r>
              <a:rPr lang="es-CL" dirty="0"/>
              <a:t> y Barón de </a:t>
            </a:r>
            <a:r>
              <a:rPr lang="es-CL" dirty="0" smtClean="0"/>
              <a:t>Montesquieu, 1748. </a:t>
            </a:r>
            <a:endParaRPr lang="es-CL" dirty="0"/>
          </a:p>
          <a:p>
            <a:endParaRPr lang="es-CL" dirty="0"/>
          </a:p>
        </p:txBody>
      </p:sp>
    </p:spTree>
    <p:extLst>
      <p:ext uri="{BB962C8B-B14F-4D97-AF65-F5344CB8AC3E}">
        <p14:creationId xmlns="" xmlns:p14="http://schemas.microsoft.com/office/powerpoint/2010/main" val="34658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Pregunta 1</a:t>
            </a:r>
            <a:endParaRPr lang="es-CL" dirty="0"/>
          </a:p>
        </p:txBody>
      </p:sp>
      <p:sp>
        <p:nvSpPr>
          <p:cNvPr id="3" name="Marcador de contenido 2"/>
          <p:cNvSpPr>
            <a:spLocks noGrp="1"/>
          </p:cNvSpPr>
          <p:nvPr>
            <p:ph idx="1"/>
          </p:nvPr>
        </p:nvSpPr>
        <p:spPr>
          <a:xfrm>
            <a:off x="838200" y="1825625"/>
            <a:ext cx="10515600" cy="685563"/>
          </a:xfrm>
        </p:spPr>
        <p:txBody>
          <a:bodyPr>
            <a:noAutofit/>
          </a:bodyPr>
          <a:lstStyle/>
          <a:p>
            <a:pPr marL="0" indent="0" algn="ctr">
              <a:buNone/>
            </a:pPr>
            <a:r>
              <a:rPr lang="es-CL" sz="4400" dirty="0" smtClean="0"/>
              <a:t>¿Qué novedad propone Montesquieu para el gobierno de un país?</a:t>
            </a:r>
            <a:endParaRPr lang="es-CL" sz="4400" dirty="0"/>
          </a:p>
        </p:txBody>
      </p:sp>
    </p:spTree>
    <p:extLst>
      <p:ext uri="{BB962C8B-B14F-4D97-AF65-F5344CB8AC3E}">
        <p14:creationId xmlns="" xmlns:p14="http://schemas.microsoft.com/office/powerpoint/2010/main" val="190570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924" y="23277"/>
            <a:ext cx="10515600" cy="1325563"/>
          </a:xfrm>
        </p:spPr>
        <p:txBody>
          <a:bodyPr/>
          <a:lstStyle/>
          <a:p>
            <a:r>
              <a:rPr lang="es-CL" dirty="0" smtClean="0"/>
              <a:t>Voltaire</a:t>
            </a:r>
            <a:endParaRPr lang="es-CL" dirty="0"/>
          </a:p>
        </p:txBody>
      </p:sp>
      <p:sp>
        <p:nvSpPr>
          <p:cNvPr id="3" name="Marcador de contenido 2"/>
          <p:cNvSpPr>
            <a:spLocks noGrp="1"/>
          </p:cNvSpPr>
          <p:nvPr>
            <p:ph idx="1"/>
          </p:nvPr>
        </p:nvSpPr>
        <p:spPr/>
        <p:txBody>
          <a:bodyPr/>
          <a:lstStyle/>
          <a:p>
            <a:pPr marL="0" indent="0" algn="just">
              <a:buNone/>
            </a:pPr>
            <a:r>
              <a:rPr lang="es-CL" dirty="0"/>
              <a:t>"El contagio del fanatismo subsiste aún. Difícilmente hay ciudad o poblado de Europa donde no se haya derramado sangre por riñas de religión. Lejos de olvidar esos tiempos abominables, debemos verlos con frecuencia para que nos inspiren horror eterno, pues le corresponde </a:t>
            </a:r>
            <a:r>
              <a:rPr lang="es-CL" b="1" dirty="0"/>
              <a:t>a nuestra época</a:t>
            </a:r>
            <a:r>
              <a:rPr lang="es-CL" dirty="0"/>
              <a:t> por medio de la </a:t>
            </a:r>
            <a:r>
              <a:rPr lang="es-CL" b="1" dirty="0"/>
              <a:t>tolerancia</a:t>
            </a:r>
            <a:r>
              <a:rPr lang="es-CL" dirty="0"/>
              <a:t>, hacer reparación a esta larga cadena de crímenes que ha tenido lugar por la falta de ella durante dieciséis siglos bárbaros"</a:t>
            </a:r>
          </a:p>
          <a:p>
            <a:endParaRPr lang="es-CL" dirty="0"/>
          </a:p>
        </p:txBody>
      </p:sp>
      <p:sp>
        <p:nvSpPr>
          <p:cNvPr id="7" name="CuadroTexto 6"/>
          <p:cNvSpPr txBox="1"/>
          <p:nvPr/>
        </p:nvSpPr>
        <p:spPr>
          <a:xfrm>
            <a:off x="1115096" y="5131963"/>
            <a:ext cx="6606862" cy="646331"/>
          </a:xfrm>
          <a:prstGeom prst="rect">
            <a:avLst/>
          </a:prstGeom>
          <a:noFill/>
        </p:spPr>
        <p:txBody>
          <a:bodyPr wrap="square" rtlCol="0">
            <a:spAutoFit/>
          </a:bodyPr>
          <a:lstStyle/>
          <a:p>
            <a:r>
              <a:rPr lang="es-CL" dirty="0"/>
              <a:t>Voltaire (adaptado), 1766, </a:t>
            </a:r>
            <a:r>
              <a:rPr lang="es-CL" i="1" dirty="0"/>
              <a:t>El filósofo ignorante.</a:t>
            </a:r>
            <a:endParaRPr lang="es-CL" dirty="0"/>
          </a:p>
          <a:p>
            <a:endParaRPr lang="es-CL" dirty="0"/>
          </a:p>
        </p:txBody>
      </p:sp>
    </p:spTree>
    <p:extLst>
      <p:ext uri="{BB962C8B-B14F-4D97-AF65-F5344CB8AC3E}">
        <p14:creationId xmlns="" xmlns:p14="http://schemas.microsoft.com/office/powerpoint/2010/main" val="2155844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Pregunta 2</a:t>
            </a:r>
            <a:endParaRPr lang="es-CL" dirty="0"/>
          </a:p>
        </p:txBody>
      </p:sp>
      <p:sp>
        <p:nvSpPr>
          <p:cNvPr id="3" name="Marcador de contenido 2"/>
          <p:cNvSpPr>
            <a:spLocks noGrp="1"/>
          </p:cNvSpPr>
          <p:nvPr>
            <p:ph idx="1"/>
          </p:nvPr>
        </p:nvSpPr>
        <p:spPr/>
        <p:txBody>
          <a:bodyPr>
            <a:normAutofit/>
          </a:bodyPr>
          <a:lstStyle/>
          <a:p>
            <a:pPr marL="0" indent="0" algn="ctr">
              <a:buNone/>
            </a:pPr>
            <a:r>
              <a:rPr lang="es-CL" sz="4400" dirty="0" smtClean="0"/>
              <a:t>¿De qué nueva época habla Voltaire? ¿Cuál es su propuesta sobre la tolerancia?</a:t>
            </a:r>
            <a:endParaRPr lang="es-CL" sz="4400" dirty="0"/>
          </a:p>
        </p:txBody>
      </p:sp>
    </p:spTree>
    <p:extLst>
      <p:ext uri="{BB962C8B-B14F-4D97-AF65-F5344CB8AC3E}">
        <p14:creationId xmlns="" xmlns:p14="http://schemas.microsoft.com/office/powerpoint/2010/main" val="129170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991884" y="-1"/>
            <a:ext cx="4443778" cy="6926739"/>
          </a:xfrm>
        </p:spPr>
      </p:pic>
      <p:sp>
        <p:nvSpPr>
          <p:cNvPr id="5" name="CuadroTexto 4"/>
          <p:cNvSpPr txBox="1"/>
          <p:nvPr/>
        </p:nvSpPr>
        <p:spPr>
          <a:xfrm>
            <a:off x="838200" y="5035640"/>
            <a:ext cx="2918137" cy="1754326"/>
          </a:xfrm>
          <a:prstGeom prst="rect">
            <a:avLst/>
          </a:prstGeom>
          <a:noFill/>
        </p:spPr>
        <p:txBody>
          <a:bodyPr wrap="square" rtlCol="0">
            <a:spAutoFit/>
          </a:bodyPr>
          <a:lstStyle/>
          <a:p>
            <a:r>
              <a:rPr lang="es-CL" dirty="0" smtClean="0"/>
              <a:t>Portada de la Enciclopedia, 1772. La Verdad, descubierta por la Razón y la Filosofía.</a:t>
            </a:r>
            <a:r>
              <a:rPr lang="es-CL" dirty="0"/>
              <a:t> Dibujo de Charles-</a:t>
            </a:r>
            <a:r>
              <a:rPr lang="es-CL" dirty="0" err="1"/>
              <a:t>Nicolas</a:t>
            </a:r>
            <a:r>
              <a:rPr lang="es-CL" dirty="0"/>
              <a:t> </a:t>
            </a:r>
            <a:r>
              <a:rPr lang="es-CL" dirty="0" err="1"/>
              <a:t>Cochin</a:t>
            </a:r>
            <a:endParaRPr lang="es-CL" dirty="0"/>
          </a:p>
          <a:p>
            <a:endParaRPr lang="es-CL" dirty="0"/>
          </a:p>
        </p:txBody>
      </p:sp>
    </p:spTree>
    <p:extLst>
      <p:ext uri="{BB962C8B-B14F-4D97-AF65-F5344CB8AC3E}">
        <p14:creationId xmlns="" xmlns:p14="http://schemas.microsoft.com/office/powerpoint/2010/main" val="173676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Antes que nada…</a:t>
            </a:r>
            <a:endParaRPr lang="es-CL" dirty="0"/>
          </a:p>
        </p:txBody>
      </p:sp>
      <p:sp>
        <p:nvSpPr>
          <p:cNvPr id="3" name="Marcador de contenido 2"/>
          <p:cNvSpPr>
            <a:spLocks noGrp="1"/>
          </p:cNvSpPr>
          <p:nvPr>
            <p:ph idx="1"/>
          </p:nvPr>
        </p:nvSpPr>
        <p:spPr/>
        <p:txBody>
          <a:bodyPr/>
          <a:lstStyle/>
          <a:p>
            <a:r>
              <a:rPr lang="es-CL" dirty="0" smtClean="0"/>
              <a:t>¿Qué es la razón?</a:t>
            </a:r>
          </a:p>
          <a:p>
            <a:r>
              <a:rPr lang="es-CL" dirty="0" smtClean="0"/>
              <a:t>¿Qué es la ignorancia?</a:t>
            </a:r>
          </a:p>
          <a:p>
            <a:r>
              <a:rPr lang="es-CL" dirty="0" smtClean="0"/>
              <a:t>¿Qué es la filosofía?</a:t>
            </a:r>
            <a:endParaRPr lang="es-CL" dirty="0"/>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13568" y="472395"/>
            <a:ext cx="4133474" cy="6181703"/>
          </a:xfrm>
          <a:prstGeom prst="rect">
            <a:avLst/>
          </a:prstGeom>
        </p:spPr>
      </p:pic>
    </p:spTree>
    <p:extLst>
      <p:ext uri="{BB962C8B-B14F-4D97-AF65-F5344CB8AC3E}">
        <p14:creationId xmlns="" xmlns:p14="http://schemas.microsoft.com/office/powerpoint/2010/main" val="354489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sociedad en la que se generó la Ilustración</a:t>
            </a:r>
            <a:endParaRPr lang="es-CL" dirty="0"/>
          </a:p>
        </p:txBody>
      </p:sp>
      <p:sp>
        <p:nvSpPr>
          <p:cNvPr id="3" name="Marcador de contenido 2"/>
          <p:cNvSpPr>
            <a:spLocks noGrp="1"/>
          </p:cNvSpPr>
          <p:nvPr>
            <p:ph idx="1"/>
          </p:nvPr>
        </p:nvSpPr>
        <p:spPr>
          <a:xfrm>
            <a:off x="0" y="1905000"/>
            <a:ext cx="5742904" cy="4351338"/>
          </a:xfrm>
        </p:spPr>
        <p:txBody>
          <a:bodyPr>
            <a:normAutofit lnSpcReduction="10000"/>
          </a:bodyPr>
          <a:lstStyle/>
          <a:p>
            <a:r>
              <a:rPr lang="es-CL" dirty="0" smtClean="0"/>
              <a:t>Una cultura humanista.</a:t>
            </a:r>
          </a:p>
          <a:p>
            <a:r>
              <a:rPr lang="es-CL" dirty="0" smtClean="0"/>
              <a:t>Durante </a:t>
            </a:r>
            <a:r>
              <a:rPr lang="es-CL" dirty="0"/>
              <a:t>el siglo XVIII </a:t>
            </a:r>
            <a:r>
              <a:rPr lang="es-CL" b="1" dirty="0"/>
              <a:t>se desarrolló la </a:t>
            </a:r>
            <a:r>
              <a:rPr lang="es-CL" b="1" dirty="0" smtClean="0"/>
              <a:t>economía: </a:t>
            </a:r>
            <a:r>
              <a:rPr lang="es-CL" dirty="0" smtClean="0"/>
              <a:t>despliegue del trabajo, sistema </a:t>
            </a:r>
            <a:r>
              <a:rPr lang="es-CL" dirty="0"/>
              <a:t>de comunicaciones </a:t>
            </a:r>
            <a:r>
              <a:rPr lang="es-CL" dirty="0" smtClean="0"/>
              <a:t>marítimas, desarrollo industrial y de las ciencias.</a:t>
            </a:r>
          </a:p>
          <a:p>
            <a:r>
              <a:rPr lang="es-CL" dirty="0"/>
              <a:t>Por la idea de que los humanos somos capaces de transformar el mundo con nuestra capacidad de razonar, se desarrolló mucho la </a:t>
            </a:r>
            <a:r>
              <a:rPr lang="es-CL" b="1" dirty="0"/>
              <a:t>ciencia moderna</a:t>
            </a:r>
            <a:r>
              <a:rPr lang="es-CL" dirty="0"/>
              <a:t>. </a:t>
            </a:r>
            <a:endParaRPr lang="es-CL" dirty="0" smtClean="0"/>
          </a:p>
          <a:p>
            <a:endParaRPr lang="es-CL" dirty="0"/>
          </a:p>
          <a:p>
            <a:endParaRPr lang="es-CL" dirty="0" smtClean="0"/>
          </a:p>
          <a:p>
            <a:endParaRPr lang="es-CL" dirty="0"/>
          </a:p>
          <a:p>
            <a:endParaRPr lang="es-CL" dirty="0"/>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42904" y="1497037"/>
            <a:ext cx="6449096" cy="4953000"/>
          </a:xfrm>
          <a:prstGeom prst="rect">
            <a:avLst/>
          </a:prstGeom>
        </p:spPr>
      </p:pic>
      <p:sp>
        <p:nvSpPr>
          <p:cNvPr id="5" name="CuadroTexto 4"/>
          <p:cNvSpPr txBox="1"/>
          <p:nvPr/>
        </p:nvSpPr>
        <p:spPr>
          <a:xfrm>
            <a:off x="7764664" y="6488668"/>
            <a:ext cx="2405575" cy="369332"/>
          </a:xfrm>
          <a:prstGeom prst="rect">
            <a:avLst/>
          </a:prstGeom>
          <a:noFill/>
        </p:spPr>
        <p:txBody>
          <a:bodyPr wrap="square" rtlCol="0">
            <a:spAutoFit/>
          </a:bodyPr>
          <a:lstStyle/>
          <a:p>
            <a:r>
              <a:rPr lang="es-CL" dirty="0" smtClean="0"/>
              <a:t>París en el siglo XVIII</a:t>
            </a:r>
            <a:endParaRPr lang="es-CL" dirty="0"/>
          </a:p>
        </p:txBody>
      </p:sp>
    </p:spTree>
    <p:extLst>
      <p:ext uri="{BB962C8B-B14F-4D97-AF65-F5344CB8AC3E}">
        <p14:creationId xmlns="" xmlns:p14="http://schemas.microsoft.com/office/powerpoint/2010/main" val="1790456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Pensadores ilustrados</a:t>
            </a:r>
            <a:endParaRPr lang="es-CL" dirty="0"/>
          </a:p>
        </p:txBody>
      </p:sp>
      <p:sp>
        <p:nvSpPr>
          <p:cNvPr id="3" name="Marcador de contenido 2"/>
          <p:cNvSpPr>
            <a:spLocks noGrp="1"/>
          </p:cNvSpPr>
          <p:nvPr>
            <p:ph idx="1"/>
          </p:nvPr>
        </p:nvSpPr>
        <p:spPr/>
        <p:txBody>
          <a:bodyPr/>
          <a:lstStyle/>
          <a:p>
            <a:r>
              <a:rPr lang="es-CL" dirty="0" smtClean="0"/>
              <a:t>Aplicaron esta mirada racional del mundo a la política y la sociedad.</a:t>
            </a:r>
            <a:endParaRPr lang="es-CL" dirty="0"/>
          </a:p>
        </p:txBody>
      </p:sp>
      <p:pic>
        <p:nvPicPr>
          <p:cNvPr id="1026" name="Picture 2" descr="http://poster.us.com/wp-content/uploads/2012/09/Portrait-of-Jean-Jacques-Rousseau-by-Lacretel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474245"/>
            <a:ext cx="2963779" cy="37973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uadroTexto 3"/>
          <p:cNvSpPr txBox="1"/>
          <p:nvPr/>
        </p:nvSpPr>
        <p:spPr>
          <a:xfrm>
            <a:off x="1069145" y="6271587"/>
            <a:ext cx="2732834" cy="646331"/>
          </a:xfrm>
          <a:prstGeom prst="rect">
            <a:avLst/>
          </a:prstGeom>
          <a:noFill/>
        </p:spPr>
        <p:txBody>
          <a:bodyPr wrap="square" rtlCol="0">
            <a:spAutoFit/>
          </a:bodyPr>
          <a:lstStyle/>
          <a:p>
            <a:r>
              <a:rPr lang="es-CL" dirty="0" smtClean="0"/>
              <a:t>Jean-Jacques Rousseau</a:t>
            </a:r>
          </a:p>
          <a:p>
            <a:r>
              <a:rPr lang="es-CL" dirty="0" smtClean="0"/>
              <a:t>1712-1778</a:t>
            </a:r>
            <a:endParaRPr lang="es-CL" dirty="0"/>
          </a:p>
        </p:txBody>
      </p:sp>
      <p:sp>
        <p:nvSpPr>
          <p:cNvPr id="5" name="CuadroTexto 4"/>
          <p:cNvSpPr txBox="1"/>
          <p:nvPr/>
        </p:nvSpPr>
        <p:spPr>
          <a:xfrm>
            <a:off x="4733364" y="6211669"/>
            <a:ext cx="3603812" cy="646331"/>
          </a:xfrm>
          <a:prstGeom prst="rect">
            <a:avLst/>
          </a:prstGeom>
          <a:noFill/>
        </p:spPr>
        <p:txBody>
          <a:bodyPr wrap="square" rtlCol="0">
            <a:spAutoFit/>
          </a:bodyPr>
          <a:lstStyle/>
          <a:p>
            <a:r>
              <a:rPr lang="es-CL" dirty="0" err="1" smtClean="0"/>
              <a:t>Francois</a:t>
            </a:r>
            <a:r>
              <a:rPr lang="es-CL" dirty="0" smtClean="0"/>
              <a:t>-Marie </a:t>
            </a:r>
            <a:r>
              <a:rPr lang="es-CL" dirty="0" err="1" smtClean="0"/>
              <a:t>Arouet</a:t>
            </a:r>
            <a:r>
              <a:rPr lang="es-CL" dirty="0" smtClean="0"/>
              <a:t> o Voltaire</a:t>
            </a:r>
          </a:p>
          <a:p>
            <a:r>
              <a:rPr lang="es-CL" dirty="0" smtClean="0"/>
              <a:t>1694-1778</a:t>
            </a:r>
            <a:endParaRPr lang="es-CL" dirty="0"/>
          </a:p>
        </p:txBody>
      </p:sp>
      <p:pic>
        <p:nvPicPr>
          <p:cNvPr id="6" name="Imagen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39579" y="2469313"/>
            <a:ext cx="3122616" cy="3780000"/>
          </a:xfrm>
          <a:prstGeom prst="rect">
            <a:avLst/>
          </a:prstGeom>
        </p:spPr>
      </p:pic>
      <p:sp>
        <p:nvSpPr>
          <p:cNvPr id="7" name="CuadroTexto 6"/>
          <p:cNvSpPr txBox="1"/>
          <p:nvPr/>
        </p:nvSpPr>
        <p:spPr>
          <a:xfrm>
            <a:off x="9094694" y="6249313"/>
            <a:ext cx="2468880" cy="646331"/>
          </a:xfrm>
          <a:prstGeom prst="rect">
            <a:avLst/>
          </a:prstGeom>
          <a:noFill/>
        </p:spPr>
        <p:txBody>
          <a:bodyPr wrap="square" rtlCol="0">
            <a:spAutoFit/>
          </a:bodyPr>
          <a:lstStyle/>
          <a:p>
            <a:r>
              <a:rPr lang="es-CL" dirty="0" smtClean="0"/>
              <a:t>Charles Montesquieu</a:t>
            </a:r>
          </a:p>
          <a:p>
            <a:r>
              <a:rPr lang="es-CL" dirty="0" smtClean="0"/>
              <a:t>1689-1755</a:t>
            </a:r>
            <a:endParaRPr lang="es-CL" dirty="0"/>
          </a:p>
        </p:txBody>
      </p:sp>
      <p:pic>
        <p:nvPicPr>
          <p:cNvPr id="8" name="Imagen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669493" y="2444275"/>
            <a:ext cx="3150000" cy="3780000"/>
          </a:xfrm>
          <a:prstGeom prst="rect">
            <a:avLst/>
          </a:prstGeom>
        </p:spPr>
      </p:pic>
    </p:spTree>
    <p:extLst>
      <p:ext uri="{BB962C8B-B14F-4D97-AF65-F5344CB8AC3E}">
        <p14:creationId xmlns="" xmlns:p14="http://schemas.microsoft.com/office/powerpoint/2010/main" val="115998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1. La razón como fuente de verdad</a:t>
            </a:r>
            <a:endParaRPr lang="es-CL" dirty="0"/>
          </a:p>
        </p:txBody>
      </p:sp>
      <p:sp>
        <p:nvSpPr>
          <p:cNvPr id="3" name="Marcador de contenido 2"/>
          <p:cNvSpPr>
            <a:spLocks noGrp="1"/>
          </p:cNvSpPr>
          <p:nvPr>
            <p:ph idx="1"/>
          </p:nvPr>
        </p:nvSpPr>
        <p:spPr>
          <a:xfrm>
            <a:off x="838200" y="2112228"/>
            <a:ext cx="4279710" cy="4351338"/>
          </a:xfrm>
        </p:spPr>
        <p:txBody>
          <a:bodyPr/>
          <a:lstStyle/>
          <a:p>
            <a:r>
              <a:rPr lang="es-CL" dirty="0" smtClean="0"/>
              <a:t>Tendencia hacia la investigación crítica.</a:t>
            </a:r>
          </a:p>
          <a:p>
            <a:r>
              <a:rPr lang="es-CL" dirty="0" smtClean="0"/>
              <a:t>Utilización de la razón como un medio de alcanzar el conocimiento y la verdad.</a:t>
            </a:r>
          </a:p>
          <a:p>
            <a:r>
              <a:rPr lang="es-CL" dirty="0" smtClean="0"/>
              <a:t>Rechazo a lo que es un límite al desarrollo de la razón: la autoridad.</a:t>
            </a:r>
            <a:endParaRPr lang="es-CL" dirty="0"/>
          </a:p>
        </p:txBody>
      </p:sp>
      <p:pic>
        <p:nvPicPr>
          <p:cNvPr id="5" name="Imagen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43938" y="2112228"/>
            <a:ext cx="6530367" cy="3688701"/>
          </a:xfrm>
          <a:prstGeom prst="rect">
            <a:avLst/>
          </a:prstGeom>
        </p:spPr>
      </p:pic>
    </p:spTree>
    <p:extLst>
      <p:ext uri="{BB962C8B-B14F-4D97-AF65-F5344CB8AC3E}">
        <p14:creationId xmlns="" xmlns:p14="http://schemas.microsoft.com/office/powerpoint/2010/main" val="289044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2. Fe en el progreso</a:t>
            </a:r>
            <a:endParaRPr lang="es-CL" dirty="0"/>
          </a:p>
        </p:txBody>
      </p:sp>
      <p:sp>
        <p:nvSpPr>
          <p:cNvPr id="3" name="Marcador de contenido 2"/>
          <p:cNvSpPr>
            <a:spLocks noGrp="1"/>
          </p:cNvSpPr>
          <p:nvPr>
            <p:ph idx="1"/>
          </p:nvPr>
        </p:nvSpPr>
        <p:spPr>
          <a:xfrm>
            <a:off x="838200" y="1825625"/>
            <a:ext cx="4839269" cy="4351338"/>
          </a:xfrm>
        </p:spPr>
        <p:txBody>
          <a:bodyPr>
            <a:normAutofit lnSpcReduction="10000"/>
          </a:bodyPr>
          <a:lstStyle/>
          <a:p>
            <a:r>
              <a:rPr lang="es-CL" dirty="0"/>
              <a:t>A partir </a:t>
            </a:r>
            <a:r>
              <a:rPr lang="es-CL" dirty="0" smtClean="0"/>
              <a:t>de </a:t>
            </a:r>
            <a:r>
              <a:rPr lang="es-CL" dirty="0"/>
              <a:t>la razón se pensaba que se daría solución a todos los problemas de la </a:t>
            </a:r>
            <a:r>
              <a:rPr lang="es-CL" dirty="0" smtClean="0"/>
              <a:t>sociedad.</a:t>
            </a:r>
          </a:p>
          <a:p>
            <a:r>
              <a:rPr lang="es-CL" dirty="0" smtClean="0"/>
              <a:t>La Enciclopedia: el compendio del saber universal.</a:t>
            </a:r>
          </a:p>
          <a:p>
            <a:r>
              <a:rPr lang="es-CL" dirty="0" smtClean="0"/>
              <a:t>Se llegaría a una sociedad ideal: </a:t>
            </a:r>
            <a:r>
              <a:rPr lang="es-CL" dirty="0"/>
              <a:t>A partir de la década de 1760 hay más preocupación por los pobres, la economía y la </a:t>
            </a:r>
            <a:r>
              <a:rPr lang="es-CL" dirty="0" smtClean="0"/>
              <a:t>sociedad.</a:t>
            </a:r>
          </a:p>
          <a:p>
            <a:pPr marL="0" indent="0">
              <a:buNone/>
            </a:pPr>
            <a:endParaRPr lang="es-CL" dirty="0"/>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32726" y="0"/>
            <a:ext cx="4863113" cy="6858000"/>
          </a:xfrm>
          <a:prstGeom prst="rect">
            <a:avLst/>
          </a:prstGeom>
        </p:spPr>
      </p:pic>
    </p:spTree>
    <p:extLst>
      <p:ext uri="{BB962C8B-B14F-4D97-AF65-F5344CB8AC3E}">
        <p14:creationId xmlns="" xmlns:p14="http://schemas.microsoft.com/office/powerpoint/2010/main" val="409573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9352" y="170243"/>
            <a:ext cx="4441288" cy="6350500"/>
          </a:xfrm>
          <a:prstGeom prst="rect">
            <a:avLst/>
          </a:prstGeom>
        </p:spPr>
      </p:pic>
      <p:sp>
        <p:nvSpPr>
          <p:cNvPr id="2" name="Título 1"/>
          <p:cNvSpPr>
            <a:spLocks noGrp="1"/>
          </p:cNvSpPr>
          <p:nvPr>
            <p:ph type="title"/>
          </p:nvPr>
        </p:nvSpPr>
        <p:spPr>
          <a:xfrm>
            <a:off x="6095999" y="336990"/>
            <a:ext cx="10515600" cy="1325563"/>
          </a:xfrm>
        </p:spPr>
        <p:txBody>
          <a:bodyPr/>
          <a:lstStyle/>
          <a:p>
            <a:r>
              <a:rPr lang="es-CL" dirty="0" smtClean="0"/>
              <a:t>3. Espíritu crítico</a:t>
            </a:r>
            <a:endParaRPr lang="es-CL" dirty="0"/>
          </a:p>
        </p:txBody>
      </p:sp>
      <p:sp>
        <p:nvSpPr>
          <p:cNvPr id="3" name="Marcador de contenido 2"/>
          <p:cNvSpPr>
            <a:spLocks noGrp="1"/>
          </p:cNvSpPr>
          <p:nvPr>
            <p:ph idx="1"/>
          </p:nvPr>
        </p:nvSpPr>
        <p:spPr>
          <a:xfrm>
            <a:off x="6175716" y="1825625"/>
            <a:ext cx="5178083" cy="4351338"/>
          </a:xfrm>
        </p:spPr>
        <p:txBody>
          <a:bodyPr/>
          <a:lstStyle/>
          <a:p>
            <a:r>
              <a:rPr lang="es-CL" dirty="0" smtClean="0"/>
              <a:t>La </a:t>
            </a:r>
            <a:r>
              <a:rPr lang="es-CL" dirty="0"/>
              <a:t>crítica </a:t>
            </a:r>
            <a:r>
              <a:rPr lang="es-CL" dirty="0" smtClean="0"/>
              <a:t>es </a:t>
            </a:r>
            <a:r>
              <a:rPr lang="es-CL" dirty="0"/>
              <a:t>el camino para liberar al individuo, </a:t>
            </a:r>
            <a:r>
              <a:rPr lang="es-CL" dirty="0" smtClean="0"/>
              <a:t>porque lo aleja de lo irracional. Este era </a:t>
            </a:r>
            <a:r>
              <a:rPr lang="es-CL" dirty="0"/>
              <a:t>el principal fin de la I</a:t>
            </a:r>
            <a:r>
              <a:rPr lang="es-CL" dirty="0" smtClean="0"/>
              <a:t>lustración.</a:t>
            </a:r>
          </a:p>
          <a:p>
            <a:r>
              <a:rPr lang="es-CL" dirty="0" smtClean="0"/>
              <a:t>Crítica </a:t>
            </a:r>
            <a:r>
              <a:rPr lang="es-CL" dirty="0"/>
              <a:t>al gobierno</a:t>
            </a:r>
          </a:p>
          <a:p>
            <a:r>
              <a:rPr lang="es-CL" dirty="0"/>
              <a:t>Crítica a la Iglesia </a:t>
            </a:r>
            <a:endParaRPr lang="es-CL" dirty="0" smtClean="0"/>
          </a:p>
          <a:p>
            <a:r>
              <a:rPr lang="es-CL" dirty="0" smtClean="0"/>
              <a:t>Necesidad de ilustrar al pueblo: la idea de la Escuela Pública</a:t>
            </a:r>
            <a:endParaRPr lang="es-CL" dirty="0"/>
          </a:p>
          <a:p>
            <a:endParaRPr lang="es-CL" dirty="0"/>
          </a:p>
        </p:txBody>
      </p:sp>
    </p:spTree>
    <p:extLst>
      <p:ext uri="{BB962C8B-B14F-4D97-AF65-F5344CB8AC3E}">
        <p14:creationId xmlns="" xmlns:p14="http://schemas.microsoft.com/office/powerpoint/2010/main" val="1972627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4. Humanismo</a:t>
            </a:r>
            <a:endParaRPr lang="es-CL" dirty="0"/>
          </a:p>
        </p:txBody>
      </p:sp>
      <p:sp>
        <p:nvSpPr>
          <p:cNvPr id="3" name="Marcador de contenido 2"/>
          <p:cNvSpPr>
            <a:spLocks noGrp="1"/>
          </p:cNvSpPr>
          <p:nvPr>
            <p:ph idx="1"/>
          </p:nvPr>
        </p:nvSpPr>
        <p:spPr>
          <a:xfrm>
            <a:off x="936674" y="1262915"/>
            <a:ext cx="10417126" cy="4351338"/>
          </a:xfrm>
        </p:spPr>
        <p:txBody>
          <a:bodyPr/>
          <a:lstStyle/>
          <a:p>
            <a:r>
              <a:rPr lang="es-CL" dirty="0" smtClean="0"/>
              <a:t>Ideas sobre la naturaleza del hombre: todos nacemos iguales en capacidad.</a:t>
            </a:r>
          </a:p>
          <a:p>
            <a:r>
              <a:rPr lang="es-CL" dirty="0" smtClean="0"/>
              <a:t>Las personas tienen derechos que el Estado debe respetar: la libertad individual y la propiedad.</a:t>
            </a:r>
          </a:p>
          <a:p>
            <a:r>
              <a:rPr lang="es-CL" dirty="0" smtClean="0"/>
              <a:t>¿Y los estamentos?</a:t>
            </a:r>
            <a:endParaRPr lang="es-CL" dirty="0"/>
          </a:p>
        </p:txBody>
      </p:sp>
      <p:pic>
        <p:nvPicPr>
          <p:cNvPr id="4" name="Picture 4" descr="http://www.definicionabc.com/wp-content/uploads/Sociedad-estament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4829" y="3544547"/>
            <a:ext cx="4996997" cy="331051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4.bp.blogspot.com/-cm53qY7Dvpk/Ttuu4k_xRpI/AAAAAAAAAag/ciXlxAx1Dzk/s1600/Campesino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97601" y="3544547"/>
            <a:ext cx="5152571" cy="33134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829</Words>
  <Application>Microsoft Office PowerPoint</Application>
  <PresentationFormat>Personalizado</PresentationFormat>
  <Paragraphs>63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La Ilustración</vt:lpstr>
      <vt:lpstr>Diapositiva 2</vt:lpstr>
      <vt:lpstr>Antes que nada…</vt:lpstr>
      <vt:lpstr>La sociedad en la que se generó la Ilustración</vt:lpstr>
      <vt:lpstr>Pensadores ilustrados</vt:lpstr>
      <vt:lpstr>1. La razón como fuente de verdad</vt:lpstr>
      <vt:lpstr>2. Fe en el progreso</vt:lpstr>
      <vt:lpstr>3. Espíritu crítico</vt:lpstr>
      <vt:lpstr>4. Humanismo</vt:lpstr>
      <vt:lpstr>No vamos a dar una definición…</vt:lpstr>
      <vt:lpstr>La propagación de ideas</vt:lpstr>
      <vt:lpstr>El despotismo ilustrado</vt:lpstr>
      <vt:lpstr>Diapositiva 13</vt:lpstr>
      <vt:lpstr>Montesquieu</vt:lpstr>
      <vt:lpstr>Pregunta 1</vt:lpstr>
      <vt:lpstr>Voltaire</vt:lpstr>
      <vt:lpstr>Pregunta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Ilustración</dc:title>
  <dc:creator>Acer S3</dc:creator>
  <cp:lastModifiedBy>PACKARD BELL</cp:lastModifiedBy>
  <cp:revision>25</cp:revision>
  <dcterms:created xsi:type="dcterms:W3CDTF">2015-08-28T15:02:53Z</dcterms:created>
  <dcterms:modified xsi:type="dcterms:W3CDTF">2015-09-20T20:00:41Z</dcterms:modified>
</cp:coreProperties>
</file>