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75" r:id="rId3"/>
    <p:sldId id="281" r:id="rId4"/>
    <p:sldId id="269" r:id="rId5"/>
    <p:sldId id="270" r:id="rId6"/>
    <p:sldId id="272" r:id="rId7"/>
    <p:sldId id="283" r:id="rId8"/>
    <p:sldId id="262" r:id="rId9"/>
    <p:sldId id="273" r:id="rId10"/>
    <p:sldId id="274" r:id="rId11"/>
    <p:sldId id="263" r:id="rId12"/>
    <p:sldId id="279" r:id="rId13"/>
    <p:sldId id="286" r:id="rId14"/>
    <p:sldId id="284" r:id="rId15"/>
    <p:sldId id="287" r:id="rId16"/>
    <p:sldId id="288" r:id="rId17"/>
    <p:sldId id="289" r:id="rId18"/>
    <p:sldId id="290" r:id="rId19"/>
    <p:sldId id="291" r:id="rId20"/>
    <p:sldId id="293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5391-49B5-43B5-8C2A-3E23DCF56A02}" type="datetimeFigureOut">
              <a:rPr lang="es-CL" smtClean="0"/>
              <a:pPr/>
              <a:t>21-10-2016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332-AF82-4DF2-8BEE-2B6B4888AEF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5391-49B5-43B5-8C2A-3E23DCF56A02}" type="datetimeFigureOut">
              <a:rPr lang="es-CL" smtClean="0"/>
              <a:pPr/>
              <a:t>21-10-2016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332-AF82-4DF2-8BEE-2B6B4888AEF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5391-49B5-43B5-8C2A-3E23DCF56A02}" type="datetimeFigureOut">
              <a:rPr lang="es-CL" smtClean="0"/>
              <a:pPr/>
              <a:t>21-10-2016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332-AF82-4DF2-8BEE-2B6B4888AEF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5391-49B5-43B5-8C2A-3E23DCF56A02}" type="datetimeFigureOut">
              <a:rPr lang="es-CL" smtClean="0"/>
              <a:pPr/>
              <a:t>21-10-2016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332-AF82-4DF2-8BEE-2B6B4888AEF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5391-49B5-43B5-8C2A-3E23DCF56A02}" type="datetimeFigureOut">
              <a:rPr lang="es-CL" smtClean="0"/>
              <a:pPr/>
              <a:t>21-10-2016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332-AF82-4DF2-8BEE-2B6B4888AEF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5391-49B5-43B5-8C2A-3E23DCF56A02}" type="datetimeFigureOut">
              <a:rPr lang="es-CL" smtClean="0"/>
              <a:pPr/>
              <a:t>21-10-2016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332-AF82-4DF2-8BEE-2B6B4888AEF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5391-49B5-43B5-8C2A-3E23DCF56A02}" type="datetimeFigureOut">
              <a:rPr lang="es-CL" smtClean="0"/>
              <a:pPr/>
              <a:t>21-10-2016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332-AF82-4DF2-8BEE-2B6B4888AEF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5391-49B5-43B5-8C2A-3E23DCF56A02}" type="datetimeFigureOut">
              <a:rPr lang="es-CL" smtClean="0"/>
              <a:pPr/>
              <a:t>21-10-2016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332-AF82-4DF2-8BEE-2B6B4888AEF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5391-49B5-43B5-8C2A-3E23DCF56A02}" type="datetimeFigureOut">
              <a:rPr lang="es-CL" smtClean="0"/>
              <a:pPr/>
              <a:t>21-10-2016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332-AF82-4DF2-8BEE-2B6B4888AEF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5391-49B5-43B5-8C2A-3E23DCF56A02}" type="datetimeFigureOut">
              <a:rPr lang="es-CL" smtClean="0"/>
              <a:pPr/>
              <a:t>21-10-2016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F5332-AF82-4DF2-8BEE-2B6B4888AEF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5391-49B5-43B5-8C2A-3E23DCF56A02}" type="datetimeFigureOut">
              <a:rPr lang="es-CL" smtClean="0"/>
              <a:pPr/>
              <a:t>21-10-2016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5F5332-AF82-4DF2-8BEE-2B6B4888AEFF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F65391-49B5-43B5-8C2A-3E23DCF56A02}" type="datetimeFigureOut">
              <a:rPr lang="es-CL" smtClean="0"/>
              <a:pPr/>
              <a:t>21-10-2016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5F5332-AF82-4DF2-8BEE-2B6B4888AEFF}" type="slidenum">
              <a:rPr lang="es-CL" smtClean="0"/>
              <a:pPr/>
              <a:t>‹Nº›</a:t>
            </a:fld>
            <a:endParaRPr lang="es-CL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556792"/>
            <a:ext cx="5543560" cy="7143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s-ES_tradnl" sz="1600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es-ES_tradnl" sz="16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es-ES_tradnl" sz="1600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es-ES_tradnl" sz="16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es-ES_tradnl" sz="1600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es-ES_tradnl" sz="16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es-ES_tradnl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Colegio de los </a:t>
            </a:r>
            <a:r>
              <a:rPr lang="es-ES_tradnl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SS.CC </a:t>
            </a:r>
            <a:r>
              <a:rPr lang="es-ES_tradnl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Providencia.</a:t>
            </a:r>
            <a:br>
              <a:rPr lang="es-ES_tradnl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Sector:</a:t>
            </a:r>
            <a:r>
              <a:rPr lang="es-ES_tradnl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Historia, Geografía </a:t>
            </a:r>
            <a:r>
              <a:rPr lang="es-ES_tradnl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 Ciencias Sociales.</a:t>
            </a:r>
            <a:br>
              <a:rPr lang="es-ES_tradnl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Nivel: 8º Básico </a:t>
            </a:r>
            <a:r>
              <a:rPr lang="es-ES_tradnl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s-C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revolucion france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12976"/>
            <a:ext cx="6500858" cy="314325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755576" y="1556792"/>
            <a:ext cx="7920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 smtClean="0"/>
              <a:t>ETAPAS DE LAREVOLUCIÓN </a:t>
            </a:r>
            <a:endParaRPr lang="es-ES_tradnl" sz="4400" dirty="0" smtClean="0"/>
          </a:p>
          <a:p>
            <a:pPr algn="ctr"/>
            <a:r>
              <a:rPr lang="es-ES_tradnl" sz="4400" dirty="0" smtClean="0"/>
              <a:t>FRANCESA</a:t>
            </a:r>
            <a:endParaRPr lang="es-CL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57158" y="714356"/>
            <a:ext cx="8393141" cy="56938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u="sng" dirty="0">
                <a:solidFill>
                  <a:srgbClr val="C00000"/>
                </a:solidFill>
                <a:latin typeface="Times New Roman" pitchFamily="18" charset="0"/>
              </a:rPr>
              <a:t>L</a:t>
            </a:r>
            <a:r>
              <a:rPr lang="es-ES" sz="2800" b="1" u="sng" dirty="0" smtClean="0">
                <a:solidFill>
                  <a:srgbClr val="C00000"/>
                </a:solidFill>
                <a:latin typeface="Times New Roman" pitchFamily="18" charset="0"/>
              </a:rPr>
              <a:t>a </a:t>
            </a:r>
            <a:r>
              <a:rPr lang="es-ES" sz="2800" b="1" u="sng" dirty="0">
                <a:solidFill>
                  <a:srgbClr val="C00000"/>
                </a:solidFill>
                <a:latin typeface="Times New Roman" pitchFamily="18" charset="0"/>
              </a:rPr>
              <a:t>Constitución de 1791</a:t>
            </a:r>
            <a:r>
              <a:rPr lang="es-ES" sz="2800" b="1" u="sng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s-ES" dirty="0" smtClean="0">
                <a:latin typeface="Times New Roman" pitchFamily="18" charset="0"/>
              </a:rPr>
              <a:t>-</a:t>
            </a:r>
            <a:r>
              <a:rPr lang="es-ES" sz="2800" b="1" dirty="0" smtClean="0">
                <a:latin typeface="Times New Roman" pitchFamily="18" charset="0"/>
              </a:rPr>
              <a:t>Estableció una </a:t>
            </a:r>
            <a:r>
              <a:rPr lang="es-ES" sz="2800" b="1" dirty="0" smtClean="0">
                <a:solidFill>
                  <a:srgbClr val="C00000"/>
                </a:solidFill>
                <a:latin typeface="Times New Roman" pitchFamily="18" charset="0"/>
              </a:rPr>
              <a:t>Monarquía </a:t>
            </a:r>
            <a:r>
              <a:rPr lang="es-ES" sz="2800" b="1" dirty="0" smtClean="0">
                <a:solidFill>
                  <a:srgbClr val="C00000"/>
                </a:solidFill>
                <a:latin typeface="Times New Roman" pitchFamily="18" charset="0"/>
              </a:rPr>
              <a:t>Constitucional.</a:t>
            </a:r>
            <a:endParaRPr lang="es-ES" sz="28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s-ES_tradnl" sz="2800" b="1" dirty="0">
                <a:latin typeface="Times New Roman" pitchFamily="18" charset="0"/>
              </a:rPr>
              <a:t>*División de los poderes del Estado, idea de Montesquieu:</a:t>
            </a:r>
          </a:p>
          <a:p>
            <a:pPr algn="just">
              <a:spcBef>
                <a:spcPct val="50000"/>
              </a:spcBef>
            </a:pPr>
            <a:r>
              <a:rPr lang="es-ES_tradnl" sz="2800" b="1" dirty="0">
                <a:solidFill>
                  <a:srgbClr val="C00000"/>
                </a:solidFill>
                <a:latin typeface="Times New Roman" pitchFamily="18" charset="0"/>
              </a:rPr>
              <a:t>-Ejecutivo</a:t>
            </a:r>
            <a:r>
              <a:rPr lang="es-ES_tradnl" sz="2800" b="1" dirty="0">
                <a:latin typeface="Times New Roman" pitchFamily="18" charset="0"/>
              </a:rPr>
              <a:t>: el Rey por  gracia de Dios y  voluntad de la Nación. </a:t>
            </a:r>
          </a:p>
          <a:p>
            <a:pPr>
              <a:spcBef>
                <a:spcPct val="50000"/>
              </a:spcBef>
            </a:pPr>
            <a:r>
              <a:rPr lang="es-ES_tradnl" sz="2800" b="1" dirty="0">
                <a:solidFill>
                  <a:srgbClr val="C00000"/>
                </a:solidFill>
                <a:latin typeface="Times New Roman" pitchFamily="18" charset="0"/>
              </a:rPr>
              <a:t>-Legislativo</a:t>
            </a:r>
            <a:r>
              <a:rPr lang="es-ES_tradnl" sz="2800" b="1" dirty="0">
                <a:latin typeface="Times New Roman" pitchFamily="18" charset="0"/>
              </a:rPr>
              <a:t>: </a:t>
            </a:r>
            <a:r>
              <a:rPr lang="es-ES_tradnl" sz="2800" b="1" dirty="0" smtClean="0">
                <a:latin typeface="Times New Roman" pitchFamily="18" charset="0"/>
              </a:rPr>
              <a:t>Unicameral, </a:t>
            </a:r>
            <a:r>
              <a:rPr lang="es-ES_tradnl" sz="2800" b="1" dirty="0">
                <a:latin typeface="Times New Roman" pitchFamily="18" charset="0"/>
              </a:rPr>
              <a:t>formado por diputados.</a:t>
            </a:r>
          </a:p>
          <a:p>
            <a:pPr algn="just">
              <a:spcBef>
                <a:spcPct val="50000"/>
              </a:spcBef>
            </a:pPr>
            <a:r>
              <a:rPr lang="es-ES_tradnl" sz="2800" b="1" dirty="0">
                <a:latin typeface="Times New Roman" pitchFamily="18" charset="0"/>
              </a:rPr>
              <a:t>-El rey  aceptó la Constitución y juró cumplirla en septiembre de 1791.</a:t>
            </a:r>
          </a:p>
          <a:p>
            <a:pPr>
              <a:spcBef>
                <a:spcPct val="50000"/>
              </a:spcBef>
            </a:pPr>
            <a:endParaRPr lang="es-ES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volución france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08920"/>
            <a:ext cx="4071966" cy="35719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259632" y="404664"/>
            <a:ext cx="72008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3600" b="1" dirty="0" smtClean="0"/>
              <a:t>Tras la promulgación de la constitución, la Asamblea Constituyente se </a:t>
            </a:r>
            <a:r>
              <a:rPr lang="es-CL" sz="3600" b="1" dirty="0" smtClean="0"/>
              <a:t>disolvió.</a:t>
            </a:r>
            <a:endParaRPr lang="es-CL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85720" y="476672"/>
            <a:ext cx="8643998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Ideales de la revolución: Libertad, igualdad y fraternidad</a:t>
            </a:r>
            <a:r>
              <a:rPr lang="es-ES" sz="3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s-ES" sz="32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3200" b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*Libertad:</a:t>
            </a:r>
            <a:r>
              <a:rPr lang="es-ES" sz="3200" b="1" dirty="0">
                <a:latin typeface="Times New Roman" pitchFamily="18" charset="0"/>
                <a:cs typeface="Times New Roman" pitchFamily="18" charset="0"/>
              </a:rPr>
              <a:t> libertad de las personas frente a las arbitrariedades de las monarquías absolutas</a:t>
            </a:r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3200" b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*Igualdad:</a:t>
            </a:r>
            <a:r>
              <a:rPr lang="es-ES" sz="3200" b="1" dirty="0">
                <a:latin typeface="Times New Roman" pitchFamily="18" charset="0"/>
                <a:cs typeface="Times New Roman" pitchFamily="18" charset="0"/>
              </a:rPr>
              <a:t> todos los seres humanos eran iguales ante la ley y debían ser eliminados los privilegios de sangre y nacimiento</a:t>
            </a:r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s-E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200" b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*Fraternidad:</a:t>
            </a:r>
            <a:r>
              <a:rPr lang="es-ES" sz="3200" b="1" dirty="0">
                <a:latin typeface="Times New Roman" pitchFamily="18" charset="0"/>
                <a:cs typeface="Times New Roman" pitchFamily="18" charset="0"/>
              </a:rPr>
              <a:t> todos eran franceses y hermanos.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nvención Nacional 1792 - 1795• “El gobierno del Terror”     Maximiliano Robespierr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"/>
            <a:ext cx="8786812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istema de Gobierno de la República Francesa durante la       Convención 1792                                      LA  Pod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0648"/>
            <a:ext cx="8715436" cy="638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1 de enero de 1792 es ejecutado en la guillotina Luis      XVI, último monarca absoluto de Francia                      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8786812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l Directorio (1795- 1799)    “Sistema de gobierno del Directorio”                      DIRECTORIO  Poder               5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828677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“Fin del Directorio”• PROBLEMAS: la Inestabilidad política, el desorden  administrativo, la crisis económica, conflictos b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78168" cy="638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¿Qué legados e influencia nos deja Napoleón y           la Revolución Francesa ?       “Pese a la Restauración Monárquica,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60648"/>
            <a:ext cx="8643937" cy="638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estados generales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42875" y="214313"/>
            <a:ext cx="88582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85918" y="2428868"/>
            <a:ext cx="5929354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400" b="1" dirty="0" smtClean="0">
                <a:latin typeface="Times New Roman" pitchFamily="18" charset="0"/>
              </a:rPr>
              <a:t>-Una asamblea convocada por el Rey de manera excepcional   y a la que acudían representantes de cada estamento. </a:t>
            </a:r>
            <a:endParaRPr lang="es-ES_tradnl" sz="2400" b="1" dirty="0" smtClean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s-ES_tradnl" sz="2400" b="1" dirty="0">
                <a:latin typeface="Times New Roman" pitchFamily="18" charset="0"/>
              </a:rPr>
              <a:t>-</a:t>
            </a:r>
            <a:r>
              <a:rPr lang="es-ES_tradnl" sz="2400" b="1" dirty="0" smtClean="0">
                <a:latin typeface="Times New Roman" pitchFamily="18" charset="0"/>
              </a:rPr>
              <a:t>El pueblo francés ve en esto una oportunidad para cambiar las cosas</a:t>
            </a:r>
            <a:endParaRPr lang="es-CL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835696" y="1052736"/>
            <a:ext cx="542928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¿Qué son los Estados Generales ?</a:t>
            </a:r>
            <a:endParaRPr lang="es-CL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cdn7.mihistoriauniversal.com/wp-content/uploads/etapas-revolucion-france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53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os Estado Generales, Asamblea nacional                 y Revolución•   Crisis Económica                           ESTADO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8572530" cy="614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_tradnl" b="1" dirty="0" smtClean="0">
                <a:solidFill>
                  <a:srgbClr val="C00000"/>
                </a:solidFill>
              </a:rPr>
              <a:t>ASAMBLEA   NACIONAL 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299371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_tradnl" dirty="0" smtClean="0"/>
              <a:t>Al ser rechazada la </a:t>
            </a:r>
            <a:r>
              <a:rPr lang="es-ES_tradnl" dirty="0" smtClean="0"/>
              <a:t>propuesta,  </a:t>
            </a:r>
            <a:r>
              <a:rPr lang="es-ES_tradnl" dirty="0" smtClean="0"/>
              <a:t>los delegados del </a:t>
            </a:r>
            <a:r>
              <a:rPr lang="es-ES_tradnl" b="1" dirty="0" smtClean="0">
                <a:solidFill>
                  <a:srgbClr val="C00000"/>
                </a:solidFill>
              </a:rPr>
              <a:t>Tercer Estado </a:t>
            </a:r>
            <a:r>
              <a:rPr lang="es-ES_tradnl" b="1" dirty="0" smtClean="0"/>
              <a:t>c</a:t>
            </a:r>
            <a:r>
              <a:rPr lang="es-ES_tradnl" dirty="0" smtClean="0"/>
              <a:t>rearon la </a:t>
            </a:r>
            <a:r>
              <a:rPr lang="es-ES_tradnl" b="1" dirty="0" smtClean="0">
                <a:solidFill>
                  <a:srgbClr val="C00000"/>
                </a:solidFill>
              </a:rPr>
              <a:t>Asamblea Nacional  </a:t>
            </a:r>
            <a:r>
              <a:rPr lang="es-ES_tradnl" dirty="0" smtClean="0"/>
              <a:t>a la que se le unen  miembros de la nobleza y el clero.</a:t>
            </a:r>
          </a:p>
          <a:p>
            <a:pPr algn="just"/>
            <a:r>
              <a:rPr lang="es-ES_tradnl" dirty="0" smtClean="0"/>
              <a:t>Se reunieron  en el Salón del </a:t>
            </a:r>
            <a:r>
              <a:rPr lang="es-ES_tradnl" b="1" dirty="0" smtClean="0">
                <a:solidFill>
                  <a:srgbClr val="C00000"/>
                </a:solidFill>
              </a:rPr>
              <a:t>Juego de la Pelota  </a:t>
            </a:r>
            <a:r>
              <a:rPr lang="es-ES_tradnl" dirty="0" smtClean="0"/>
              <a:t>del palacio real </a:t>
            </a:r>
            <a:r>
              <a:rPr lang="es-ES_tradnl" dirty="0" smtClean="0"/>
              <a:t>.</a:t>
            </a:r>
            <a:endParaRPr lang="es-ES_tradnl" dirty="0" smtClean="0"/>
          </a:p>
          <a:p>
            <a:pPr algn="just"/>
            <a:r>
              <a:rPr lang="es-ES_tradnl" dirty="0" smtClean="0"/>
              <a:t>Juraron no disolverse hasta dar a Francia una Constitución </a:t>
            </a:r>
            <a:r>
              <a:rPr lang="es-ES_tradnl" dirty="0" smtClean="0"/>
              <a:t>.</a:t>
            </a:r>
            <a:endParaRPr lang="es-CL" dirty="0"/>
          </a:p>
        </p:txBody>
      </p:sp>
      <p:pic>
        <p:nvPicPr>
          <p:cNvPr id="4" name="Picture 6" descr="http://www.claseshistoria.com/revolucionesburguesas/imagenes/%2Bjuramentopelo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143380"/>
            <a:ext cx="321471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57158" y="1841242"/>
            <a:ext cx="396239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latin typeface="Times New Roman" pitchFamily="18" charset="0"/>
              </a:rPr>
              <a:t>-</a:t>
            </a:r>
            <a:r>
              <a:rPr lang="es-ES" sz="2800" b="1" dirty="0" smtClean="0">
                <a:latin typeface="Times New Roman" pitchFamily="18" charset="0"/>
              </a:rPr>
              <a:t>La Asamblea Nacional resuelve redactar una constitución ý se transforma en Asamblea Nacional </a:t>
            </a:r>
            <a:r>
              <a:rPr lang="es-ES" sz="2800" b="1" dirty="0" smtClean="0">
                <a:latin typeface="Times New Roman" pitchFamily="18" charset="0"/>
              </a:rPr>
              <a:t>Constituyente. </a:t>
            </a:r>
            <a:endParaRPr lang="es-ES" sz="2800" b="1" dirty="0" smtClean="0">
              <a:latin typeface="Times New Roman" pitchFamily="18" charset="0"/>
            </a:endParaRPr>
          </a:p>
          <a:p>
            <a:pPr algn="just"/>
            <a:endParaRPr lang="es-ES" sz="2800" b="1" dirty="0" smtClean="0">
              <a:latin typeface="Times New Roman" pitchFamily="18" charset="0"/>
            </a:endParaRPr>
          </a:p>
          <a:p>
            <a:pPr algn="just"/>
            <a:r>
              <a:rPr lang="es-ES" sz="2800" b="1" dirty="0" smtClean="0">
                <a:latin typeface="Times New Roman" pitchFamily="18" charset="0"/>
              </a:rPr>
              <a:t>-El Rey Luis XVI rechazó el </a:t>
            </a:r>
            <a:r>
              <a:rPr lang="es-ES" sz="2800" b="1" dirty="0" smtClean="0">
                <a:latin typeface="Times New Roman" pitchFamily="18" charset="0"/>
              </a:rPr>
              <a:t>hecho.</a:t>
            </a:r>
            <a:endParaRPr lang="es-ES" sz="2800" b="1" dirty="0" smtClean="0">
              <a:latin typeface="Times New Roman" pitchFamily="18" charset="0"/>
            </a:endParaRPr>
          </a:p>
          <a:p>
            <a:pPr algn="just"/>
            <a:endParaRPr lang="es-ES" sz="2000" b="1" dirty="0" smtClean="0">
              <a:latin typeface="Times New Roman" pitchFamily="18" charset="0"/>
            </a:endParaRPr>
          </a:p>
          <a:p>
            <a:pPr algn="just"/>
            <a:r>
              <a:rPr lang="es-ES" sz="2000" b="1" dirty="0" smtClean="0">
                <a:latin typeface="Times New Roman" pitchFamily="18" charset="0"/>
              </a:rPr>
              <a:t> </a:t>
            </a:r>
            <a:endParaRPr lang="es-ES" sz="2000" b="1" dirty="0">
              <a:latin typeface="Times New Roman" pitchFamily="18" charset="0"/>
            </a:endParaRPr>
          </a:p>
          <a:p>
            <a:endParaRPr lang="es-ES" sz="2800" b="1" dirty="0">
              <a:latin typeface="Times New Roman" pitchFamily="18" charset="0"/>
            </a:endParaRPr>
          </a:p>
          <a:p>
            <a:endParaRPr lang="es-ES" sz="2800" b="1" dirty="0">
              <a:latin typeface="Times New Roman" pitchFamily="18" charset="0"/>
            </a:endParaRPr>
          </a:p>
        </p:txBody>
      </p:sp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285720" y="1000108"/>
            <a:ext cx="84963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sz="2800" b="1" dirty="0">
                <a:latin typeface="Times New Roman" pitchFamily="18" charset="0"/>
              </a:rPr>
              <a:t>La Asamblea  Nacional Constituyente     (1789-1791)</a:t>
            </a:r>
            <a:r>
              <a:rPr lang="es-ES" sz="2800" b="1" dirty="0">
                <a:latin typeface="Monotype Corsiva" pitchFamily="66" charset="0"/>
              </a:rPr>
              <a:t> </a:t>
            </a:r>
            <a:endParaRPr lang="es-ES" sz="1800" b="1" dirty="0">
              <a:latin typeface="Monotype Corsiva" pitchFamily="66" charset="0"/>
            </a:endParaRPr>
          </a:p>
        </p:txBody>
      </p:sp>
      <p:pic>
        <p:nvPicPr>
          <p:cNvPr id="26628" name="Picture 4" descr="http://www.aplicaciones.info/sociales/historia/his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3116"/>
            <a:ext cx="2238373" cy="2762246"/>
          </a:xfrm>
          <a:prstGeom prst="rect">
            <a:avLst/>
          </a:prstGeom>
          <a:noFill/>
        </p:spPr>
      </p:pic>
      <p:pic>
        <p:nvPicPr>
          <p:cNvPr id="26630" name="Picture 6" descr="http://www.biografiasyvidas.com/biografia/m/fotos/maria_antonie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143380"/>
            <a:ext cx="2452682" cy="2466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40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4282" y="1071546"/>
            <a:ext cx="417671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800" b="1" dirty="0" smtClean="0">
                <a:latin typeface="Times New Roman" pitchFamily="18" charset="0"/>
              </a:rPr>
              <a:t>-La Bastilla era una fortaleza.</a:t>
            </a:r>
            <a:endParaRPr lang="es-ES" sz="2800" b="1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s-ES" sz="2800" b="1" dirty="0" smtClean="0">
                <a:latin typeface="Times New Roman" pitchFamily="18" charset="0"/>
              </a:rPr>
              <a:t>-Los revolucionarios la tomaron para  tener armas y </a:t>
            </a:r>
            <a:r>
              <a:rPr lang="es-ES" sz="2800" b="1" dirty="0" smtClean="0">
                <a:latin typeface="Times New Roman" pitchFamily="18" charset="0"/>
              </a:rPr>
              <a:t>pólvora.</a:t>
            </a:r>
            <a:endParaRPr lang="es-ES" sz="2800" b="1" dirty="0" smtClean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s-ES" sz="2800" b="1" dirty="0" smtClean="0">
                <a:latin typeface="Times New Roman" pitchFamily="18" charset="0"/>
              </a:rPr>
              <a:t>-En muchas ciudades los campesinos y trabajadores  rurales saquearon y quemaron los palacios de la </a:t>
            </a:r>
            <a:r>
              <a:rPr lang="es-ES" sz="2800" b="1" dirty="0" smtClean="0">
                <a:latin typeface="Times New Roman" pitchFamily="18" charset="0"/>
              </a:rPr>
              <a:t>nobleza.  </a:t>
            </a:r>
            <a:endParaRPr lang="es-ES" sz="2800" b="1" dirty="0">
              <a:latin typeface="Times New Roman" pitchFamily="18" charset="0"/>
            </a:endParaRPr>
          </a:p>
        </p:txBody>
      </p:sp>
      <p:pic>
        <p:nvPicPr>
          <p:cNvPr id="3077" name="Picture 5" descr="revfr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836613"/>
            <a:ext cx="42132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4716463" y="4868863"/>
            <a:ext cx="4176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prisión- </a:t>
            </a:r>
            <a:r>
              <a:rPr lang="es-ES_tradnl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fortaleza de París.      </a:t>
            </a:r>
            <a:endParaRPr lang="es-ES_tradnl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_tradn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Bastilla el 14 de julio de 1789 </a:t>
            </a:r>
            <a:endParaRPr lang="es-E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5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ogros de la Asamblea Nacional                 Constituyente: Compuesta por partidos políticos como lo Jacobino y los  G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85750"/>
            <a:ext cx="864393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volución france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857232"/>
            <a:ext cx="6215106" cy="314327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57158" y="4286256"/>
            <a:ext cx="8501122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La toma de la Bastilla, el 14 de julio de 1789,  fue el acto revolucionario que se convirtió en  el símbolo histórico del fin de la monarquía  francesa.</a:t>
            </a:r>
            <a:endParaRPr lang="es-CL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214290"/>
            <a:ext cx="792961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rgbClr val="C00000"/>
                </a:solidFill>
              </a:rPr>
              <a:t>Luis XVI decidió  reconocer  la Asamblea Constituyente </a:t>
            </a:r>
            <a:endParaRPr lang="es-CL" sz="3600" b="1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28596" y="1643050"/>
            <a:ext cx="421484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Obras </a:t>
            </a:r>
            <a:r>
              <a:rPr lang="es-ES_tradnl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just"/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La Iglesia católica quedó bajo dominio del </a:t>
            </a: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Estado.</a:t>
            </a:r>
            <a:endParaRPr lang="es-ES_tradnl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-Promulgó la </a:t>
            </a:r>
            <a:r>
              <a:rPr lang="es-ES" sz="2800" b="1" i="1" dirty="0" smtClean="0">
                <a:latin typeface="Times New Roman" pitchFamily="18" charset="0"/>
                <a:cs typeface="Times New Roman" pitchFamily="18" charset="0"/>
              </a:rPr>
              <a:t>"Declaración de los derechos del hombre y del </a:t>
            </a:r>
            <a:r>
              <a:rPr lang="es-ES" sz="2800" b="1" i="1" dirty="0" smtClean="0">
                <a:latin typeface="Times New Roman" pitchFamily="18" charset="0"/>
                <a:cs typeface="Times New Roman" pitchFamily="18" charset="0"/>
              </a:rPr>
              <a:t>ciudadano”.</a:t>
            </a:r>
            <a:endParaRPr lang="es-E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8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Estableció  la Constitución de 1791.</a:t>
            </a:r>
          </a:p>
          <a:p>
            <a:endParaRPr lang="es-ES_tradnl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CL" dirty="0"/>
          </a:p>
        </p:txBody>
      </p:sp>
      <p:pic>
        <p:nvPicPr>
          <p:cNvPr id="28674" name="Picture 2" descr="http://static.ort.edu.ar:9009/static/archivos/image/26959/12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643050"/>
            <a:ext cx="3919545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</TotalTime>
  <Words>386</Words>
  <Application>Microsoft Office PowerPoint</Application>
  <PresentationFormat>Presentación en pantalla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Flujo</vt:lpstr>
      <vt:lpstr>   Colegio de los SS.CC Providencia. Sector: Historia, Geografía y Ciencias Sociales. Nivel: 8º Básico  </vt:lpstr>
      <vt:lpstr>Diapositiva 2</vt:lpstr>
      <vt:lpstr>Diapositiva 3</vt:lpstr>
      <vt:lpstr>ASAMBLEA   NACIONAL 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Company>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REVOLUCIÓN FRANCESA</dc:title>
  <dc:creator>Maria Ines</dc:creator>
  <cp:lastModifiedBy>PACKARD BELL</cp:lastModifiedBy>
  <cp:revision>23</cp:revision>
  <dcterms:created xsi:type="dcterms:W3CDTF">2012-07-29T23:44:32Z</dcterms:created>
  <dcterms:modified xsi:type="dcterms:W3CDTF">2016-10-21T20:18:23Z</dcterms:modified>
</cp:coreProperties>
</file>