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72" r:id="rId3"/>
    <p:sldId id="286" r:id="rId4"/>
    <p:sldId id="266" r:id="rId5"/>
    <p:sldId id="267" r:id="rId6"/>
    <p:sldId id="268" r:id="rId7"/>
    <p:sldId id="269" r:id="rId8"/>
    <p:sldId id="270" r:id="rId9"/>
    <p:sldId id="271" r:id="rId10"/>
    <p:sldId id="273" r:id="rId11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809" autoAdjust="0"/>
    <p:restoredTop sz="94660"/>
  </p:normalViewPr>
  <p:slideViewPr>
    <p:cSldViewPr snapToGrid="0">
      <p:cViewPr varScale="1">
        <p:scale>
          <a:sx n="50" d="100"/>
          <a:sy n="50" d="100"/>
        </p:scale>
        <p:origin x="-60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28D9B-C757-4534-B1B8-3356486D48DA}" type="datetimeFigureOut">
              <a:rPr lang="es-CL" smtClean="0"/>
              <a:pPr/>
              <a:t>29-09-2016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FE0C7-525C-495D-8915-24420AD66541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xmlns="" val="409220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28D9B-C757-4534-B1B8-3356486D48DA}" type="datetimeFigureOut">
              <a:rPr lang="es-CL" smtClean="0"/>
              <a:pPr/>
              <a:t>29-09-2016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FE0C7-525C-495D-8915-24420AD66541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xmlns="" val="531560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28D9B-C757-4534-B1B8-3356486D48DA}" type="datetimeFigureOut">
              <a:rPr lang="es-CL" smtClean="0"/>
              <a:pPr/>
              <a:t>29-09-2016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FE0C7-525C-495D-8915-24420AD66541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xmlns="" val="3898126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28D9B-C757-4534-B1B8-3356486D48DA}" type="datetimeFigureOut">
              <a:rPr lang="es-CL" smtClean="0"/>
              <a:pPr/>
              <a:t>29-09-2016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FE0C7-525C-495D-8915-24420AD66541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xmlns="" val="1672396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28D9B-C757-4534-B1B8-3356486D48DA}" type="datetimeFigureOut">
              <a:rPr lang="es-CL" smtClean="0"/>
              <a:pPr/>
              <a:t>29-09-2016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FE0C7-525C-495D-8915-24420AD66541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xmlns="" val="305176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28D9B-C757-4534-B1B8-3356486D48DA}" type="datetimeFigureOut">
              <a:rPr lang="es-CL" smtClean="0"/>
              <a:pPr/>
              <a:t>29-09-2016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FE0C7-525C-495D-8915-24420AD66541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xmlns="" val="772602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28D9B-C757-4534-B1B8-3356486D48DA}" type="datetimeFigureOut">
              <a:rPr lang="es-CL" smtClean="0"/>
              <a:pPr/>
              <a:t>29-09-2016</a:t>
            </a:fld>
            <a:endParaRPr lang="es-C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FE0C7-525C-495D-8915-24420AD66541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xmlns="" val="4160408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28D9B-C757-4534-B1B8-3356486D48DA}" type="datetimeFigureOut">
              <a:rPr lang="es-CL" smtClean="0"/>
              <a:pPr/>
              <a:t>29-09-2016</a:t>
            </a:fld>
            <a:endParaRPr lang="es-C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FE0C7-525C-495D-8915-24420AD66541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xmlns="" val="3743004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28D9B-C757-4534-B1B8-3356486D48DA}" type="datetimeFigureOut">
              <a:rPr lang="es-CL" smtClean="0"/>
              <a:pPr/>
              <a:t>29-09-2016</a:t>
            </a:fld>
            <a:endParaRPr lang="es-C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FE0C7-525C-495D-8915-24420AD66541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xmlns="" val="3421015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28D9B-C757-4534-B1B8-3356486D48DA}" type="datetimeFigureOut">
              <a:rPr lang="es-CL" smtClean="0"/>
              <a:pPr/>
              <a:t>29-09-2016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FE0C7-525C-495D-8915-24420AD66541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xmlns="" val="2500122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28D9B-C757-4534-B1B8-3356486D48DA}" type="datetimeFigureOut">
              <a:rPr lang="es-CL" smtClean="0"/>
              <a:pPr/>
              <a:t>29-09-2016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FE0C7-525C-495D-8915-24420AD66541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xmlns="" val="3140897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628D9B-C757-4534-B1B8-3356486D48DA}" type="datetimeFigureOut">
              <a:rPr lang="es-CL" smtClean="0"/>
              <a:pPr/>
              <a:t>29-09-2016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8FE0C7-525C-495D-8915-24420AD66541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xmlns="" val="3842828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566058" y="420078"/>
            <a:ext cx="6096000" cy="73866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CL" sz="1400" b="1" dirty="0" smtClean="0"/>
              <a:t>Colegio SSCC-Providencia</a:t>
            </a:r>
          </a:p>
          <a:p>
            <a:r>
              <a:rPr lang="es-CL" sz="1400" b="1" dirty="0" smtClean="0"/>
              <a:t>Asignatura: Historia, Geografía y </a:t>
            </a:r>
            <a:r>
              <a:rPr lang="es-CL" sz="1400" b="1" dirty="0" err="1" smtClean="0"/>
              <a:t>Cs.</a:t>
            </a:r>
            <a:r>
              <a:rPr lang="es-CL" sz="1400" b="1" dirty="0" smtClean="0"/>
              <a:t> Sociales</a:t>
            </a:r>
          </a:p>
          <a:p>
            <a:r>
              <a:rPr lang="es-CL" sz="1400" b="1" dirty="0" smtClean="0"/>
              <a:t>Nivel: 8º Básico</a:t>
            </a:r>
            <a:endParaRPr lang="es-CL" sz="1400" b="1" dirty="0"/>
          </a:p>
        </p:txBody>
      </p:sp>
      <p:pic>
        <p:nvPicPr>
          <p:cNvPr id="22530" name="Picture 2" descr="Resultado de imagen para revolución frances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87738" y="1449977"/>
            <a:ext cx="5538652" cy="4611189"/>
          </a:xfrm>
          <a:prstGeom prst="rect">
            <a:avLst/>
          </a:prstGeom>
          <a:noFill/>
        </p:spPr>
      </p:pic>
      <p:sp>
        <p:nvSpPr>
          <p:cNvPr id="4" name="3 CuadroTexto"/>
          <p:cNvSpPr txBox="1"/>
          <p:nvPr/>
        </p:nvSpPr>
        <p:spPr>
          <a:xfrm>
            <a:off x="600891" y="1933303"/>
            <a:ext cx="570846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7200" b="1" dirty="0" smtClean="0">
                <a:solidFill>
                  <a:srgbClr val="C00000"/>
                </a:solidFill>
              </a:rPr>
              <a:t>CAUSAS DE LA REVOLUCIÓN FRANCESA</a:t>
            </a:r>
            <a:endParaRPr lang="es-CL" sz="72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22067" y="209006"/>
            <a:ext cx="11704321" cy="71404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4000" b="1" dirty="0" smtClean="0">
                <a:solidFill>
                  <a:srgbClr val="C00000"/>
                </a:solidFill>
              </a:rPr>
              <a:t>9 de julio de 1789 </a:t>
            </a:r>
            <a:r>
              <a:rPr lang="es-CL" sz="4000" b="1" dirty="0" smtClean="0"/>
              <a:t>= representantes del Tercer Estado  formaron la Asamblea Nacional Constituyente</a:t>
            </a:r>
          </a:p>
          <a:p>
            <a:r>
              <a:rPr lang="es-CL" sz="4000" b="1" dirty="0" smtClean="0"/>
              <a:t>Objetivo:   </a:t>
            </a:r>
            <a:r>
              <a:rPr lang="es-CL" sz="4000" b="1" dirty="0" smtClean="0">
                <a:solidFill>
                  <a:srgbClr val="C00000"/>
                </a:solidFill>
              </a:rPr>
              <a:t>Abolir el Antiguo Régimen  </a:t>
            </a:r>
          </a:p>
          <a:p>
            <a:r>
              <a:rPr lang="es-CL" sz="4000" b="1" dirty="0" smtClean="0">
                <a:solidFill>
                  <a:srgbClr val="C00000"/>
                </a:solidFill>
              </a:rPr>
              <a:t>                    Crear una constitución</a:t>
            </a:r>
          </a:p>
          <a:p>
            <a:r>
              <a:rPr lang="es-CL" sz="4000" b="1" dirty="0" smtClean="0">
                <a:solidFill>
                  <a:srgbClr val="C00000"/>
                </a:solidFill>
              </a:rPr>
              <a:t>14 de julio1789   </a:t>
            </a:r>
            <a:r>
              <a:rPr lang="es-CL" sz="4000" b="1" dirty="0" smtClean="0"/>
              <a:t>Toma de la Bastilla  , símbolo del poder absoluto de la monarquía. Factor detonante de la Revolución Francesa</a:t>
            </a:r>
          </a:p>
          <a:p>
            <a:r>
              <a:rPr lang="es-CL" sz="4000" b="1" dirty="0" smtClean="0">
                <a:solidFill>
                  <a:srgbClr val="C00000"/>
                </a:solidFill>
              </a:rPr>
              <a:t>1789 -Declaración de los Derechos del Hombre y del Ciudadano </a:t>
            </a:r>
          </a:p>
          <a:p>
            <a:endParaRPr lang="es-CL" sz="4000" b="1" dirty="0" smtClean="0"/>
          </a:p>
          <a:p>
            <a:endParaRPr lang="es-CL" sz="4000" b="1" dirty="0" smtClean="0"/>
          </a:p>
          <a:p>
            <a:endParaRPr lang="es-C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http://image.slidesharecdn.com/larevolucinfrancesa-130309191949-phpapp02/95/la-revolucin-francesa-ppt-3-638.jpg?cb=136287847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2069" y="209006"/>
            <a:ext cx="11769633" cy="646611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L" b="1" dirty="0" smtClean="0">
                <a:solidFill>
                  <a:srgbClr val="C00000"/>
                </a:solidFill>
              </a:rPr>
              <a:t>CAUSAS DE LA REVOLUCIÓN FRANCESA</a:t>
            </a:r>
            <a:endParaRPr lang="es-CL" b="1" dirty="0">
              <a:solidFill>
                <a:srgbClr val="C0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ctr"/>
            <a:r>
              <a:rPr lang="es-CL" b="1" dirty="0" smtClean="0">
                <a:solidFill>
                  <a:srgbClr val="C00000"/>
                </a:solidFill>
              </a:rPr>
              <a:t>POLÍTICAS</a:t>
            </a:r>
          </a:p>
          <a:p>
            <a:r>
              <a:rPr lang="es-CL" dirty="0" smtClean="0"/>
              <a:t>-1780: </a:t>
            </a:r>
            <a:r>
              <a:rPr lang="es-CL" b="1" dirty="0" smtClean="0">
                <a:solidFill>
                  <a:srgbClr val="C00000"/>
                </a:solidFill>
              </a:rPr>
              <a:t>Campesinos y agricultores </a:t>
            </a:r>
            <a:r>
              <a:rPr lang="es-CL" dirty="0" smtClean="0"/>
              <a:t>sufrieron crisis por sequías y malas cosechas</a:t>
            </a:r>
          </a:p>
          <a:p>
            <a:r>
              <a:rPr lang="es-CL" dirty="0" smtClean="0"/>
              <a:t>-Esto hizo aumentar los </a:t>
            </a:r>
            <a:r>
              <a:rPr lang="es-CL" b="1" dirty="0" smtClean="0">
                <a:solidFill>
                  <a:srgbClr val="C00000"/>
                </a:solidFill>
              </a:rPr>
              <a:t>precios </a:t>
            </a:r>
            <a:r>
              <a:rPr lang="es-CL" dirty="0" smtClean="0"/>
              <a:t>de los productos básicos como el pan</a:t>
            </a:r>
          </a:p>
          <a:p>
            <a:r>
              <a:rPr lang="es-CL" dirty="0" smtClean="0"/>
              <a:t>-Los más pobres sufrieron hambrunas</a:t>
            </a:r>
            <a:endParaRPr lang="es-CL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ctr"/>
            <a:r>
              <a:rPr lang="es-CL" b="1" dirty="0" smtClean="0">
                <a:solidFill>
                  <a:srgbClr val="C00000"/>
                </a:solidFill>
              </a:rPr>
              <a:t>ECONÓMICAS</a:t>
            </a:r>
          </a:p>
          <a:p>
            <a:r>
              <a:rPr lang="es-CL" dirty="0" smtClean="0"/>
              <a:t>-Deudas del gobierno de Luis XVI</a:t>
            </a:r>
          </a:p>
          <a:p>
            <a:r>
              <a:rPr lang="es-CL" dirty="0" smtClean="0"/>
              <a:t>-Privilegiados </a:t>
            </a:r>
            <a:r>
              <a:rPr lang="es-CL" b="1" dirty="0" smtClean="0">
                <a:solidFill>
                  <a:srgbClr val="C00000"/>
                </a:solidFill>
              </a:rPr>
              <a:t>no pagaban impuestos</a:t>
            </a:r>
          </a:p>
          <a:p>
            <a:r>
              <a:rPr lang="es-CL" dirty="0" smtClean="0"/>
              <a:t>-Los </a:t>
            </a:r>
            <a:r>
              <a:rPr lang="es-CL" b="1" dirty="0" smtClean="0">
                <a:solidFill>
                  <a:srgbClr val="C00000"/>
                </a:solidFill>
              </a:rPr>
              <a:t>no privilegiados pagaban impuestos </a:t>
            </a:r>
            <a:r>
              <a:rPr lang="es-CL" dirty="0" smtClean="0"/>
              <a:t>que  servían para pagar los excesivos gastos  del rey  en </a:t>
            </a:r>
            <a:r>
              <a:rPr lang="es-CL" b="1" dirty="0" smtClean="0">
                <a:solidFill>
                  <a:srgbClr val="C00000"/>
                </a:solidFill>
              </a:rPr>
              <a:t>lujos de la corte y guerras</a:t>
            </a:r>
            <a:endParaRPr lang="es-CL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Propaganda caricaturesca de la época Así retrataban los revolucionarios el  descontento de los grupos mayoritarios del ter..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6571" y="214314"/>
            <a:ext cx="11573691" cy="6356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956663" y="313509"/>
            <a:ext cx="6074229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es-CL" sz="2800" b="1" dirty="0" smtClean="0">
                <a:solidFill>
                  <a:srgbClr val="C00000"/>
                </a:solidFill>
              </a:rPr>
              <a:t>ESTADOS GENERALES </a:t>
            </a:r>
            <a:r>
              <a:rPr lang="es-CL" sz="2800" dirty="0" smtClean="0"/>
              <a:t>:asamblea general que reunía a todos los estamentos o clases sociales de Francia</a:t>
            </a:r>
          </a:p>
          <a:p>
            <a:pPr algn="just"/>
            <a:endParaRPr lang="es-CL" sz="2800" dirty="0" smtClean="0"/>
          </a:p>
          <a:p>
            <a:pPr algn="just"/>
            <a:r>
              <a:rPr lang="es-CL" sz="2800" b="1" dirty="0" smtClean="0">
                <a:solidFill>
                  <a:srgbClr val="C00000"/>
                </a:solidFill>
              </a:rPr>
              <a:t>Rey y la nobleza</a:t>
            </a:r>
          </a:p>
          <a:p>
            <a:pPr algn="just"/>
            <a:r>
              <a:rPr lang="es-CL" sz="2800" b="1" dirty="0" smtClean="0">
                <a:solidFill>
                  <a:srgbClr val="C00000"/>
                </a:solidFill>
              </a:rPr>
              <a:t>Clero </a:t>
            </a:r>
          </a:p>
          <a:p>
            <a:pPr algn="just"/>
            <a:r>
              <a:rPr lang="es-CL" sz="2800" b="1" dirty="0" smtClean="0">
                <a:solidFill>
                  <a:srgbClr val="C00000"/>
                </a:solidFill>
              </a:rPr>
              <a:t>Estado llano o Tercer Estado  o pueblo </a:t>
            </a:r>
          </a:p>
          <a:p>
            <a:pPr algn="just"/>
            <a:endParaRPr lang="es-CL" sz="2800" dirty="0" smtClean="0"/>
          </a:p>
          <a:p>
            <a:pPr algn="just"/>
            <a:r>
              <a:rPr lang="es-CL" sz="2800" dirty="0" smtClean="0"/>
              <a:t>En estas reuniones cada grupo expresaba su opinión  mediante </a:t>
            </a:r>
            <a:r>
              <a:rPr lang="es-CL" sz="2800" b="1" dirty="0" smtClean="0">
                <a:solidFill>
                  <a:srgbClr val="C00000"/>
                </a:solidFill>
              </a:rPr>
              <a:t>un voto </a:t>
            </a:r>
          </a:p>
          <a:p>
            <a:pPr algn="just"/>
            <a:endParaRPr lang="es-CL" sz="2800" dirty="0" smtClean="0"/>
          </a:p>
          <a:p>
            <a:pPr algn="just"/>
            <a:r>
              <a:rPr lang="es-CL" sz="2800" dirty="0" smtClean="0"/>
              <a:t>El 5 de mayo de 1789 los tres grupos sociales fueron llamados  por el rey a los Estados Generales</a:t>
            </a:r>
            <a:endParaRPr lang="es-CL" sz="2800" dirty="0"/>
          </a:p>
        </p:txBody>
      </p:sp>
      <p:pic>
        <p:nvPicPr>
          <p:cNvPr id="20484" name="Picture 4" descr="Resultado de imagen para sociedad del antiguo regime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2068" y="1149532"/>
            <a:ext cx="5683522" cy="43695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Resultado de imagen para estados generale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72940" y="718459"/>
            <a:ext cx="6170569" cy="5107576"/>
          </a:xfrm>
          <a:prstGeom prst="rect">
            <a:avLst/>
          </a:prstGeom>
          <a:noFill/>
        </p:spPr>
      </p:pic>
      <p:sp>
        <p:nvSpPr>
          <p:cNvPr id="3" name="2 CuadroTexto"/>
          <p:cNvSpPr txBox="1"/>
          <p:nvPr/>
        </p:nvSpPr>
        <p:spPr>
          <a:xfrm>
            <a:off x="222069" y="222068"/>
            <a:ext cx="50292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L" sz="3600" dirty="0" smtClean="0"/>
              <a:t>El </a:t>
            </a:r>
            <a:r>
              <a:rPr lang="es-CL" sz="3600" b="1" dirty="0" smtClean="0">
                <a:solidFill>
                  <a:srgbClr val="C00000"/>
                </a:solidFill>
              </a:rPr>
              <a:t>Tercer Estado  </a:t>
            </a:r>
            <a:r>
              <a:rPr lang="es-CL" sz="3600" dirty="0" smtClean="0"/>
              <a:t>representaba la </a:t>
            </a:r>
            <a:r>
              <a:rPr lang="es-CL" sz="3600" b="1" dirty="0" smtClean="0">
                <a:solidFill>
                  <a:srgbClr val="C00000"/>
                </a:solidFill>
              </a:rPr>
              <a:t>mayoría de la población   </a:t>
            </a:r>
            <a:r>
              <a:rPr lang="es-CL" sz="3600" dirty="0" smtClean="0"/>
              <a:t>pero siempre estaba en </a:t>
            </a:r>
            <a:r>
              <a:rPr lang="es-CL" sz="3600" b="1" dirty="0" smtClean="0">
                <a:solidFill>
                  <a:srgbClr val="C00000"/>
                </a:solidFill>
              </a:rPr>
              <a:t>desventaja </a:t>
            </a:r>
            <a:r>
              <a:rPr lang="es-CL" sz="3600" dirty="0" smtClean="0"/>
              <a:t>, ya que ,  generalmente la nobleza y el clero , se</a:t>
            </a:r>
            <a:r>
              <a:rPr lang="es-CL" sz="3600" b="1" dirty="0" smtClean="0">
                <a:solidFill>
                  <a:srgbClr val="C00000"/>
                </a:solidFill>
              </a:rPr>
              <a:t> aliaban </a:t>
            </a:r>
            <a:r>
              <a:rPr lang="es-CL" sz="3600" dirty="0" smtClean="0"/>
              <a:t>en sus decisiones  y obtenían </a:t>
            </a:r>
            <a:r>
              <a:rPr lang="es-CL" sz="3600" b="1" dirty="0" smtClean="0">
                <a:solidFill>
                  <a:srgbClr val="C00000"/>
                </a:solidFill>
              </a:rPr>
              <a:t>dos de los tres votos  totales</a:t>
            </a:r>
            <a:endParaRPr lang="es-CL" sz="36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6" name="Picture 4" descr="Resultado de imagen para estados generale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0262" y="352697"/>
            <a:ext cx="11390811" cy="611341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Resultado de imagen para estados generale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41327" y="2116183"/>
            <a:ext cx="4640762" cy="3174274"/>
          </a:xfrm>
          <a:prstGeom prst="rect">
            <a:avLst/>
          </a:prstGeom>
          <a:noFill/>
        </p:spPr>
      </p:pic>
      <p:pic>
        <p:nvPicPr>
          <p:cNvPr id="17412" name="Picture 4" descr="Resultado de imagen para estados generale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9267" y="287383"/>
            <a:ext cx="6872242" cy="614212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00294" y="171386"/>
            <a:ext cx="8094619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400" b="1" u="sng" dirty="0" smtClean="0">
                <a:solidFill>
                  <a:srgbClr val="C00000"/>
                </a:solidFill>
              </a:rPr>
              <a:t>¿Cuáles fueron las propuestas en la asamblea?</a:t>
            </a:r>
          </a:p>
          <a:p>
            <a:r>
              <a:rPr lang="es-MX" sz="2400" b="1" u="sng" dirty="0" smtClean="0">
                <a:solidFill>
                  <a:srgbClr val="C00000"/>
                </a:solidFill>
              </a:rPr>
              <a:t>La burguesía solicitó</a:t>
            </a:r>
            <a:r>
              <a:rPr lang="es-MX" sz="2400" b="1" dirty="0" smtClean="0">
                <a:solidFill>
                  <a:srgbClr val="C00000"/>
                </a:solidFill>
              </a:rPr>
              <a:t>:</a:t>
            </a:r>
          </a:p>
          <a:p>
            <a:r>
              <a:rPr lang="es-MX" sz="2400" dirty="0" smtClean="0"/>
              <a:t>-Una monarquía constitucional</a:t>
            </a:r>
          </a:p>
          <a:p>
            <a:r>
              <a:rPr lang="es-MX" sz="2400" dirty="0" smtClean="0"/>
              <a:t>-Cambiar la forma de representación y  de sufragio de censitario a universal</a:t>
            </a:r>
          </a:p>
          <a:p>
            <a:r>
              <a:rPr lang="es-MX" sz="2400" b="1" u="sng" dirty="0" smtClean="0">
                <a:solidFill>
                  <a:srgbClr val="C00000"/>
                </a:solidFill>
              </a:rPr>
              <a:t>El Tercer Estado solicitó:</a:t>
            </a:r>
          </a:p>
          <a:p>
            <a:r>
              <a:rPr lang="es-MX" sz="2400" dirty="0" smtClean="0"/>
              <a:t>-Que la asamblea sesionara como una cámara única , donde cada representante tuviera derecho a voto. La nobleza y el clero, por su desventaja numérica , se negaron. </a:t>
            </a:r>
          </a:p>
          <a:p>
            <a:endParaRPr lang="es-MX" sz="2400" dirty="0" smtClean="0"/>
          </a:p>
          <a:p>
            <a:r>
              <a:rPr lang="es-MX" sz="2400" dirty="0" smtClean="0"/>
              <a:t>Al rechazar la propuesta  el </a:t>
            </a:r>
            <a:r>
              <a:rPr lang="es-MX" sz="2400" b="1" u="sng" dirty="0" smtClean="0">
                <a:solidFill>
                  <a:srgbClr val="C00000"/>
                </a:solidFill>
              </a:rPr>
              <a:t>Tercer Estado </a:t>
            </a:r>
            <a:r>
              <a:rPr lang="es-MX" sz="2400" dirty="0" smtClean="0"/>
              <a:t>, y una minoría del </a:t>
            </a:r>
            <a:r>
              <a:rPr lang="es-MX" sz="2400" b="1" u="sng" dirty="0" smtClean="0">
                <a:solidFill>
                  <a:srgbClr val="C00000"/>
                </a:solidFill>
              </a:rPr>
              <a:t>clero</a:t>
            </a:r>
            <a:r>
              <a:rPr lang="es-MX" sz="2400" dirty="0" smtClean="0"/>
              <a:t> y la</a:t>
            </a:r>
            <a:r>
              <a:rPr lang="es-MX" sz="2400" b="1" dirty="0" smtClean="0">
                <a:solidFill>
                  <a:srgbClr val="C00000"/>
                </a:solidFill>
              </a:rPr>
              <a:t> </a:t>
            </a:r>
            <a:r>
              <a:rPr lang="es-MX" sz="2400" b="1" u="sng" dirty="0" smtClean="0">
                <a:solidFill>
                  <a:srgbClr val="C00000"/>
                </a:solidFill>
              </a:rPr>
              <a:t>nobleza</a:t>
            </a:r>
            <a:r>
              <a:rPr lang="es-MX" sz="2400" b="1" dirty="0" smtClean="0">
                <a:solidFill>
                  <a:srgbClr val="C00000"/>
                </a:solidFill>
              </a:rPr>
              <a:t>  </a:t>
            </a:r>
            <a:r>
              <a:rPr lang="es-MX" sz="2400" dirty="0" smtClean="0"/>
              <a:t>que los apoyaban,  abandonaron la sala .</a:t>
            </a:r>
          </a:p>
          <a:p>
            <a:endParaRPr lang="es-MX" sz="2400" dirty="0" smtClean="0"/>
          </a:p>
          <a:p>
            <a:r>
              <a:rPr lang="es-MX" sz="2400" dirty="0" smtClean="0"/>
              <a:t>El 17 de junio de 1789, en el salón del </a:t>
            </a:r>
            <a:r>
              <a:rPr lang="es-MX" sz="2400" b="1" u="sng" dirty="0" smtClean="0">
                <a:solidFill>
                  <a:srgbClr val="C00000"/>
                </a:solidFill>
              </a:rPr>
              <a:t>juego de la pelota  </a:t>
            </a:r>
            <a:r>
              <a:rPr lang="es-MX" sz="2400" dirty="0" smtClean="0"/>
              <a:t>del palacio real,  crearon la </a:t>
            </a:r>
            <a:r>
              <a:rPr lang="es-MX" sz="2400" b="1" u="sng" dirty="0" smtClean="0">
                <a:solidFill>
                  <a:srgbClr val="C00000"/>
                </a:solidFill>
              </a:rPr>
              <a:t>Asamblea  Nacional, </a:t>
            </a:r>
            <a:r>
              <a:rPr lang="es-MX" sz="2400" dirty="0" smtClean="0"/>
              <a:t>prometiendo no separase hasta aprobar una constitución para </a:t>
            </a:r>
            <a:r>
              <a:rPr lang="es-MX" sz="2400" b="1" u="sng" dirty="0" smtClean="0">
                <a:solidFill>
                  <a:srgbClr val="C00000"/>
                </a:solidFill>
              </a:rPr>
              <a:t>Francia. </a:t>
            </a:r>
            <a:r>
              <a:rPr lang="es-MX" sz="2400" b="1" dirty="0" smtClean="0"/>
              <a:t>C</a:t>
            </a:r>
            <a:r>
              <a:rPr lang="es-MX" sz="2400" dirty="0" smtClean="0"/>
              <a:t>omenzando Francia  su revolución. </a:t>
            </a:r>
          </a:p>
        </p:txBody>
      </p:sp>
      <p:pic>
        <p:nvPicPr>
          <p:cNvPr id="3" name="Picture 4" descr="http://upload.wikimedia.org/wikipedia/commons/thumb/6/6d/Le_Serment_du_Jeu_de_paume.jpg/1024px-Le_Serment_du_Jeu_de_paum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6354" y="156916"/>
            <a:ext cx="3631921" cy="3164632"/>
          </a:xfrm>
          <a:prstGeom prst="rect">
            <a:avLst/>
          </a:prstGeom>
          <a:noFill/>
        </p:spPr>
      </p:pic>
      <p:pic>
        <p:nvPicPr>
          <p:cNvPr id="4" name="Picture 2" descr="http://upload.wikimedia.org/wikipedia/commons/thumb/8/82/Salle_jeu_de_paume_versailles_int%C3%A9rieur_2.jpg/1024px-Salle_jeu_de_paume_versailles_int%C3%A9rieur_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425542" y="3434922"/>
            <a:ext cx="3592733" cy="30963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</TotalTime>
  <Words>377</Words>
  <Application>Microsoft Office PowerPoint</Application>
  <PresentationFormat>Personalizado</PresentationFormat>
  <Paragraphs>39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Tema de Office</vt:lpstr>
      <vt:lpstr>Diapositiva 1</vt:lpstr>
      <vt:lpstr>Diapositiva 2</vt:lpstr>
      <vt:lpstr>CAUSAS DE LA REVOLUCIÓN FRANCESA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alumno</dc:creator>
  <cp:lastModifiedBy>PACKARD BELL</cp:lastModifiedBy>
  <cp:revision>28</cp:revision>
  <dcterms:created xsi:type="dcterms:W3CDTF">2015-10-08T18:22:51Z</dcterms:created>
  <dcterms:modified xsi:type="dcterms:W3CDTF">2016-09-29T12:03:14Z</dcterms:modified>
</cp:coreProperties>
</file>