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4" r:id="rId6"/>
    <p:sldId id="265" r:id="rId7"/>
    <p:sldId id="266" r:id="rId8"/>
    <p:sldId id="271" r:id="rId9"/>
    <p:sldId id="267" r:id="rId10"/>
    <p:sldId id="268" r:id="rId11"/>
    <p:sldId id="270" r:id="rId1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8BA3E-9CE7-4F4D-815A-0C9504DD16D7}" type="datetimeFigureOut">
              <a:rPr lang="es-CL" smtClean="0"/>
              <a:pPr/>
              <a:t>04-08-2015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8CAF8-9894-4C55-90D1-5C980ECB948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19672" y="1628800"/>
            <a:ext cx="5544616" cy="11521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s-ES_tradnl" dirty="0" smtClean="0"/>
              <a:t>TIAHUANACO Y WARI</a:t>
            </a:r>
            <a:endParaRPr lang="es-CL" dirty="0"/>
          </a:p>
        </p:txBody>
      </p:sp>
      <p:pic>
        <p:nvPicPr>
          <p:cNvPr id="19460" name="Picture 4" descr="http://1.bp.blogspot.com/_5Acju2fa7rs/Sp4C5hsOGdI/AAAAAAAAAFU/qqrQDLy7OFY/s400/tiahuanaco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140968"/>
            <a:ext cx="2846120" cy="305851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332656"/>
            <a:ext cx="6390456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 b="1" dirty="0" smtClean="0">
                <a:latin typeface="Times New Roman" pitchFamily="18" charset="0"/>
              </a:rPr>
              <a:t>Colegio de los SSCC Providencia</a:t>
            </a:r>
          </a:p>
          <a:p>
            <a:pPr>
              <a:spcBef>
                <a:spcPct val="50000"/>
              </a:spcBef>
            </a:pPr>
            <a:r>
              <a:rPr lang="es-ES_tradnl" sz="1000" b="1" dirty="0" smtClean="0">
                <a:latin typeface="Times New Roman" pitchFamily="18" charset="0"/>
              </a:rPr>
              <a:t>Sector: Historia, Geografía y Ciencias Sociales</a:t>
            </a:r>
          </a:p>
          <a:p>
            <a:pPr>
              <a:spcBef>
                <a:spcPct val="50000"/>
              </a:spcBef>
            </a:pPr>
            <a:r>
              <a:rPr lang="es-ES_tradnl" sz="1000" b="1" dirty="0" smtClean="0">
                <a:latin typeface="Times New Roman" pitchFamily="18" charset="0"/>
              </a:rPr>
              <a:t>Nivel: 7º </a:t>
            </a:r>
          </a:p>
          <a:p>
            <a:pPr>
              <a:spcBef>
                <a:spcPct val="50000"/>
              </a:spcBef>
            </a:pPr>
            <a:r>
              <a:rPr lang="es-ES_tradnl" sz="1000" b="1" dirty="0" smtClean="0">
                <a:latin typeface="Times New Roman" pitchFamily="18" charset="0"/>
              </a:rPr>
              <a:t>Unidad Temática: Culturas y civilizaciones americanas</a:t>
            </a:r>
            <a:endParaRPr lang="es-ES_tradnl" sz="1000" b="1" dirty="0">
              <a:latin typeface="Times New Roman" pitchFamily="18" charset="0"/>
            </a:endParaRPr>
          </a:p>
        </p:txBody>
      </p:sp>
      <p:pic>
        <p:nvPicPr>
          <p:cNvPr id="11266" name="Picture 2" descr="https://upload.wikimedia.org/wikipedia/commons/thumb/b/be/Vasija_Huari.jpg/220px-Vasija_Hua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140968"/>
            <a:ext cx="2095500" cy="2971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3971924" cy="375762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-Se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encuentra en los Andes bolivianos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rodeado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de grandes templos que dominan el paisaje. </a:t>
            </a:r>
            <a:endParaRPr lang="es-CL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considera la capital de la civilización anterior a los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Incas.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BLOGGER_PHOTO_ID_5209555600158585426" descr="http://3.bp.blogspot.com/_uheNlUAGBA8/SEwPN4kZclI/AAAAAAAAAOY/H1E9BbDIY60/s320/cult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643050"/>
            <a:ext cx="407196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214546" y="642918"/>
            <a:ext cx="485778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sz="2800" b="1" dirty="0" smtClean="0">
                <a:latin typeface="Times New Roman" pitchFamily="18" charset="0"/>
                <a:cs typeface="Times New Roman" pitchFamily="18" charset="0"/>
              </a:rPr>
              <a:t>UBICACIÓN GEOGRÁFICA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596" y="285728"/>
            <a:ext cx="7715304" cy="2246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CL" dirty="0" smtClean="0"/>
              <a:t>-</a:t>
            </a:r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CL" sz="2800" dirty="0">
                <a:latin typeface="Times New Roman" pitchFamily="18" charset="0"/>
                <a:cs typeface="Times New Roman" pitchFamily="18" charset="0"/>
              </a:rPr>
              <a:t>origen de Tiahuanaco ha sido </a:t>
            </a:r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CL" sz="2800" dirty="0">
                <a:latin typeface="Times New Roman" pitchFamily="18" charset="0"/>
                <a:cs typeface="Times New Roman" pitchFamily="18" charset="0"/>
              </a:rPr>
              <a:t>creación del mundo o Mito de </a:t>
            </a:r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Viracocha.</a:t>
            </a:r>
          </a:p>
          <a:p>
            <a:pPr algn="just"/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-Dios </a:t>
            </a:r>
            <a:r>
              <a:rPr lang="es-CL" sz="2800" dirty="0">
                <a:latin typeface="Times New Roman" pitchFamily="18" charset="0"/>
                <a:cs typeface="Times New Roman" pitchFamily="18" charset="0"/>
              </a:rPr>
              <a:t>que gobierna el universo</a:t>
            </a:r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-Tiahuanaco </a:t>
            </a:r>
            <a:r>
              <a:rPr lang="es-CL" sz="2800" dirty="0">
                <a:latin typeface="Times New Roman" pitchFamily="18" charset="0"/>
                <a:cs typeface="Times New Roman" pitchFamily="18" charset="0"/>
              </a:rPr>
              <a:t>fue un Estado expansivo basado en una economía </a:t>
            </a:r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agrícola.</a:t>
            </a:r>
            <a:endParaRPr lang="es-C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BLOGGER_PHOTO_ID_5209555629274557842" descr="http://4.bp.blogspot.com/_uheNlUAGBA8/SEwPPlCL7ZI/AAAAAAAAAOw/M0agmP6uQVk/s320/dios+de+los+baculo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852936"/>
            <a:ext cx="2962275" cy="3319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11560" y="299695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5" name="4 CuadroTexto"/>
          <p:cNvSpPr txBox="1"/>
          <p:nvPr/>
        </p:nvSpPr>
        <p:spPr>
          <a:xfrm>
            <a:off x="251520" y="2924944"/>
            <a:ext cx="4392488" cy="310854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Desarrollaron una  sociedad urbana cuyo centro era la ciudad de </a:t>
            </a:r>
            <a:r>
              <a:rPr lang="es-MX" sz="2800" b="1" dirty="0" err="1" smtClean="0">
                <a:latin typeface="Times New Roman" pitchFamily="18" charset="0"/>
                <a:cs typeface="Times New Roman" pitchFamily="18" charset="0"/>
              </a:rPr>
              <a:t>Tiwanaku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 al sudeste del Lago Titicaca, entre Bolivia y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Perú, 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a 3.900 metros sobre el nivel del mar 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entro Ceremonial de Tiahuanaco (Tiwanacu). Boliv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501008"/>
            <a:ext cx="4104456" cy="28083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980728"/>
            <a:ext cx="8208912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L" sz="2400" b="1" dirty="0" smtClean="0">
                <a:latin typeface="Times New Roman" pitchFamily="18" charset="0"/>
                <a:cs typeface="Times New Roman" pitchFamily="18" charset="0"/>
              </a:rPr>
              <a:t>El centro ceremonial de Tiahuanaco se ubica a 13.000 pies sobre el nivel del mar, en el Altiplano Boliviano, rodeado por la cordillera de los Andes y por el lago Titicaca, a unos 75 km de La Paz, capital administrativa de Bolivia.</a:t>
            </a:r>
          </a:p>
          <a:p>
            <a:r>
              <a:rPr lang="es-CL" dirty="0" smtClean="0"/>
              <a:t/>
            </a:r>
            <a:br>
              <a:rPr lang="es-CL" dirty="0" smtClean="0"/>
            </a:b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188640"/>
            <a:ext cx="7632848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CL" sz="2400" b="1" u="sng" dirty="0" smtClean="0">
                <a:latin typeface="Times New Roman" pitchFamily="18" charset="0"/>
                <a:cs typeface="Times New Roman" pitchFamily="18" charset="0"/>
              </a:rPr>
              <a:t>Chulpas</a:t>
            </a:r>
            <a:r>
              <a:rPr lang="es-CL" sz="2400" b="1" dirty="0" smtClean="0">
                <a:latin typeface="Times New Roman" pitchFamily="18" charset="0"/>
                <a:cs typeface="Times New Roman" pitchFamily="18" charset="0"/>
              </a:rPr>
              <a:t>: construcciones </a:t>
            </a:r>
            <a:r>
              <a:rPr lang="es-CL" sz="2400" b="1" dirty="0">
                <a:latin typeface="Times New Roman" pitchFamily="18" charset="0"/>
                <a:cs typeface="Times New Roman" pitchFamily="18" charset="0"/>
              </a:rPr>
              <a:t>funerarias de piedra, </a:t>
            </a:r>
            <a:r>
              <a:rPr lang="es-CL" sz="2400" b="1" dirty="0" smtClean="0">
                <a:latin typeface="Times New Roman" pitchFamily="18" charset="0"/>
                <a:cs typeface="Times New Roman" pitchFamily="18" charset="0"/>
              </a:rPr>
              <a:t>en forma cilíndrica donde </a:t>
            </a:r>
            <a:r>
              <a:rPr lang="es-CL" sz="2400" b="1" dirty="0">
                <a:latin typeface="Times New Roman" pitchFamily="18" charset="0"/>
                <a:cs typeface="Times New Roman" pitchFamily="18" charset="0"/>
              </a:rPr>
              <a:t>enterraban a sus </a:t>
            </a:r>
            <a:r>
              <a:rPr lang="es-CL" sz="2400" b="1" dirty="0" smtClean="0">
                <a:latin typeface="Times New Roman" pitchFamily="18" charset="0"/>
                <a:cs typeface="Times New Roman" pitchFamily="18" charset="0"/>
              </a:rPr>
              <a:t>muertos.</a:t>
            </a:r>
            <a:endParaRPr lang="es-C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1" name="Picture 7" descr="http://www.perureiser.com/images/puno_luga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068960"/>
            <a:ext cx="3235664" cy="280831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1560" y="1340768"/>
            <a:ext cx="7632848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CL" dirty="0" smtClean="0"/>
              <a:t>-</a:t>
            </a:r>
            <a:r>
              <a:rPr lang="es-CL" sz="2000" b="1" dirty="0" smtClean="0">
                <a:latin typeface="Times New Roman" pitchFamily="18" charset="0"/>
                <a:cs typeface="Times New Roman" pitchFamily="18" charset="0"/>
              </a:rPr>
              <a:t>Tiahuanaco  tenía una  ubicación estratégica en la cuenca lacustre, donde </a:t>
            </a:r>
            <a:r>
              <a:rPr lang="es-CL" sz="2000" b="1" dirty="0" smtClean="0">
                <a:latin typeface="Times New Roman" pitchFamily="18" charset="0"/>
                <a:cs typeface="Times New Roman" pitchFamily="18" charset="0"/>
              </a:rPr>
              <a:t>habían </a:t>
            </a:r>
            <a:r>
              <a:rPr lang="es-CL" sz="2000" b="1" dirty="0" smtClean="0">
                <a:latin typeface="Times New Roman" pitchFamily="18" charset="0"/>
                <a:cs typeface="Times New Roman" pitchFamily="18" charset="0"/>
              </a:rPr>
              <a:t>rutas caravaneras. </a:t>
            </a:r>
          </a:p>
          <a:p>
            <a:pPr algn="just"/>
            <a:r>
              <a:rPr lang="es-CL" sz="2000" b="1" dirty="0" smtClean="0">
                <a:latin typeface="Times New Roman" pitchFamily="18" charset="0"/>
                <a:cs typeface="Times New Roman" pitchFamily="18" charset="0"/>
              </a:rPr>
              <a:t>- Crearon una vasta red de intercambios de bienes y servicios y se desarrolló el </a:t>
            </a:r>
            <a:r>
              <a:rPr lang="es-CL" sz="2000" b="1" dirty="0" smtClean="0">
                <a:latin typeface="Times New Roman" pitchFamily="18" charset="0"/>
                <a:cs typeface="Times New Roman" pitchFamily="18" charset="0"/>
              </a:rPr>
              <a:t>comercio.</a:t>
            </a:r>
            <a:endParaRPr lang="es-CL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26" y="4000504"/>
            <a:ext cx="8572592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s-CL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CL" sz="2400" b="1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 Puerta o Portada del </a:t>
            </a:r>
            <a:r>
              <a:rPr kumimoji="0" lang="es-CL" sz="2400" b="1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Sol, </a:t>
            </a:r>
            <a:r>
              <a:rPr kumimoji="0" lang="es-CL" sz="2400" b="1" i="0" u="sng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s-CL" sz="24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sobre la plataforma del</a:t>
            </a:r>
            <a:r>
              <a:rPr kumimoji="0" lang="es-CL" sz="2400" b="1" i="0" u="none" strike="noStrike" cap="none" normalizeH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s-CL" sz="24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templo ceremonial más importante del conjunto arqueológico del </a:t>
            </a:r>
            <a:r>
              <a:rPr kumimoji="0" lang="es-CL" sz="2400" b="1" i="0" u="none" strike="noStrike" cap="none" normalizeH="0" baseline="0" dirty="0" err="1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Tiwanaku</a:t>
            </a:r>
            <a:r>
              <a:rPr kumimoji="0" lang="es-CL" sz="24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s-CL" sz="2400" b="1" dirty="0" smtClean="0">
                <a:solidFill>
                  <a:srgbClr val="44444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CL" sz="24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 gran portada monolítica mide 3 m. de altura por 3.75 m. de ancho; su peso se calcula en 12 toneladas.</a:t>
            </a:r>
            <a:br>
              <a:rPr kumimoji="0" lang="es-CL" sz="24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es-CL" sz="24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Al centro está representado  Dios</a:t>
            </a:r>
            <a:r>
              <a:rPr kumimoji="0" lang="es-CL" sz="2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C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2 Imagen" descr="http://lh3.ggpht.com/_uheNlUAGBA8/SEwPPAsKG9I/AAAAAAAAAOo/7Qt4UagUem0/puertadelsolxb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60648"/>
            <a:ext cx="414340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1412776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WARI: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CONJUNTO DE PEQUEÑOS PUEBLOS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AGRICULTORES,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VIVÍAN EN LA SIERRA DE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AYACUCHO,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AL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SUR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DEL ACTUAL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PERÚ.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99792" y="188640"/>
            <a:ext cx="2304256" cy="11079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6600" dirty="0" smtClean="0">
                <a:solidFill>
                  <a:srgbClr val="C00000"/>
                </a:solidFill>
              </a:rPr>
              <a:t>WARI</a:t>
            </a:r>
            <a:endParaRPr lang="es-CL" sz="6600" dirty="0">
              <a:solidFill>
                <a:srgbClr val="C0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2276872"/>
            <a:ext cx="8280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-Adoraban al Dios de las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varas.</a:t>
            </a:r>
            <a:endParaRPr lang="es-MX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MX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-En sus orígenes , habrían recibido influencia cultural de </a:t>
            </a:r>
            <a:r>
              <a:rPr lang="es-MX" b="1" dirty="0" err="1" smtClean="0">
                <a:latin typeface="Times New Roman" pitchFamily="18" charset="0"/>
                <a:cs typeface="Times New Roman" pitchFamily="18" charset="0"/>
              </a:rPr>
              <a:t>Tiwanaku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s-MX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MX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-El centro del poder político  era la misma ciudad de </a:t>
            </a:r>
            <a:r>
              <a:rPr lang="es-MX" b="1" dirty="0" err="1" smtClean="0">
                <a:latin typeface="Times New Roman" pitchFamily="18" charset="0"/>
                <a:cs typeface="Times New Roman" pitchFamily="18" charset="0"/>
              </a:rPr>
              <a:t>Wari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,  al noreste de Ayacucho, con más de 50.000 habitantes, habían templos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residencias,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patios, terrazas, plataformas  y cámaras subterráneas  que deben haber servido  como </a:t>
            </a: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tumbas.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3.bp.blogspot.com/-i4YQ4FHdajw/TiTNxoZKEbI/AAAAAAAAAXk/NfcZ9KyuvQ8/s320/DESARROLLO+DE+LA+CULTURA+WA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293096"/>
            <a:ext cx="4392488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uari-with-tiahuana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20688"/>
            <a:ext cx="3456384" cy="555267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764705"/>
            <a:ext cx="3312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b="1" dirty="0" smtClean="0"/>
              <a:t>Área de desarrollo de las culturas </a:t>
            </a:r>
            <a:r>
              <a:rPr lang="es-CL" sz="2400" b="1" dirty="0" err="1" smtClean="0"/>
              <a:t>Wari</a:t>
            </a:r>
            <a:r>
              <a:rPr lang="es-CL" sz="2400" b="1" dirty="0" smtClean="0"/>
              <a:t> y Tiahuanaco</a:t>
            </a:r>
            <a:endParaRPr lang="es-CL" sz="2400" dirty="0"/>
          </a:p>
        </p:txBody>
      </p:sp>
      <p:pic>
        <p:nvPicPr>
          <p:cNvPr id="1028" name="Picture 4" descr="https://upload.wikimedia.org/wikipedia/commons/thumb/b/be/Fragment_of_a_Textile_Panel_LACMA_M.72.68.8.jpg/500px-Fragment_of_a_Textile_Panel_LACMA_M.72.68.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276872"/>
            <a:ext cx="4104456" cy="21907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24128" y="4797152"/>
            <a:ext cx="2346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 smtClean="0"/>
              <a:t>Telar </a:t>
            </a:r>
            <a:r>
              <a:rPr lang="es-CL" dirty="0" err="1" smtClean="0"/>
              <a:t>Wari</a:t>
            </a:r>
            <a:r>
              <a:rPr lang="es-CL" dirty="0" smtClean="0"/>
              <a:t>. 600-800 </a:t>
            </a:r>
            <a:r>
              <a:rPr lang="es-CL" dirty="0" err="1" smtClean="0"/>
              <a:t>d.C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upload.wikimedia.org/wikipedia/commons/thumb/f/f3/Tomb_at_Wari_ruins_near_Ayacucho.jpg/350px-Tomb_at_Wari_ruins_near_Ayacuch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60648"/>
            <a:ext cx="3333750" cy="2376264"/>
          </a:xfrm>
          <a:prstGeom prst="rect">
            <a:avLst/>
          </a:prstGeom>
          <a:noFill/>
        </p:spPr>
      </p:pic>
      <p:pic>
        <p:nvPicPr>
          <p:cNvPr id="2054" name="Picture 6" descr="http://static.panoramio.com/photos/original/7659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068960"/>
            <a:ext cx="4957058" cy="331236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96136" y="3789040"/>
            <a:ext cx="3024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b="1" dirty="0" smtClean="0">
                <a:latin typeface="Times New Roman" pitchFamily="18" charset="0"/>
                <a:cs typeface="Times New Roman" pitchFamily="18" charset="0"/>
              </a:rPr>
              <a:t>ciudad estaba dividida en </a:t>
            </a:r>
            <a:r>
              <a:rPr lang="es-MX" sz="2000" b="1" dirty="0" smtClean="0">
                <a:latin typeface="Times New Roman" pitchFamily="18" charset="0"/>
                <a:cs typeface="Times New Roman" pitchFamily="18" charset="0"/>
              </a:rPr>
              <a:t>barrios,  </a:t>
            </a:r>
            <a:r>
              <a:rPr lang="es-MX" sz="2000" b="1" dirty="0" smtClean="0">
                <a:latin typeface="Times New Roman" pitchFamily="18" charset="0"/>
                <a:cs typeface="Times New Roman" pitchFamily="18" charset="0"/>
              </a:rPr>
              <a:t>cada uno de los cuales contaba con un sector amurallado</a:t>
            </a:r>
            <a:endParaRPr lang="es-CL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.slidesharecdn.com/laculturawari-141026195637-conversion-gate02/95/la-cultura-wari-3-638.jpg?cb=14143534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424936" cy="59752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83568" y="620688"/>
            <a:ext cx="76328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La economía se basaba en  el cultivo de maíz, papas y la crianza de alpacas y llamas.</a:t>
            </a:r>
          </a:p>
          <a:p>
            <a:endParaRPr lang="es-MX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Utilizaban terrazas de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cultivo,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para aumentar la superficie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cultivable,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y el riego se realizaba por medio de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canales.</a:t>
            </a:r>
            <a:endParaRPr lang="es-MX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s-MX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Hacia el año 9000 los </a:t>
            </a:r>
            <a:r>
              <a:rPr lang="es-MX" sz="2800" b="1" dirty="0" err="1" smtClean="0">
                <a:latin typeface="Times New Roman" pitchFamily="18" charset="0"/>
                <a:cs typeface="Times New Roman" pitchFamily="18" charset="0"/>
              </a:rPr>
              <a:t>Waris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 iniciaron </a:t>
            </a:r>
            <a:r>
              <a:rPr lang="es-MX" sz="2800" b="1" smtClean="0">
                <a:latin typeface="Times New Roman" pitchFamily="18" charset="0"/>
                <a:cs typeface="Times New Roman" pitchFamily="18" charset="0"/>
              </a:rPr>
              <a:t>su </a:t>
            </a:r>
            <a:r>
              <a:rPr lang="es-MX" sz="2800" b="1" smtClean="0">
                <a:latin typeface="Times New Roman" pitchFamily="18" charset="0"/>
                <a:cs typeface="Times New Roman" pitchFamily="18" charset="0"/>
              </a:rPr>
              <a:t>decadencia,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aunque no se saben sus causas, se cree  tal vez hayan sido  por razones climáticas o conflictos internos por el control </a:t>
            </a:r>
            <a:r>
              <a:rPr lang="es-MX" sz="2800" b="1" smtClean="0">
                <a:latin typeface="Times New Roman" pitchFamily="18" charset="0"/>
                <a:cs typeface="Times New Roman" pitchFamily="18" charset="0"/>
              </a:rPr>
              <a:t>del </a:t>
            </a:r>
            <a:r>
              <a:rPr lang="es-MX" sz="2800" b="1" smtClean="0">
                <a:latin typeface="Times New Roman" pitchFamily="18" charset="0"/>
                <a:cs typeface="Times New Roman" pitchFamily="18" charset="0"/>
              </a:rPr>
              <a:t>poder.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457</Words>
  <Application>Microsoft Office PowerPoint</Application>
  <PresentationFormat>Presentación en pantalla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TIAHUANACO Y WARI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TIAHUANACO</dc:title>
  <dc:creator>Maria Ines</dc:creator>
  <cp:lastModifiedBy>PACKARD BELL</cp:lastModifiedBy>
  <cp:revision>19</cp:revision>
  <dcterms:created xsi:type="dcterms:W3CDTF">2011-07-12T22:01:09Z</dcterms:created>
  <dcterms:modified xsi:type="dcterms:W3CDTF">2015-08-04T23:03:06Z</dcterms:modified>
</cp:coreProperties>
</file>