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9" r:id="rId4"/>
    <p:sldId id="280" r:id="rId5"/>
    <p:sldId id="281" r:id="rId6"/>
    <p:sldId id="282" r:id="rId7"/>
    <p:sldId id="290" r:id="rId8"/>
    <p:sldId id="283" r:id="rId9"/>
    <p:sldId id="291" r:id="rId10"/>
    <p:sldId id="284" r:id="rId11"/>
    <p:sldId id="285" r:id="rId12"/>
    <p:sldId id="286" r:id="rId1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2" autoAdjust="0"/>
    <p:restoredTop sz="94624" autoAdjust="0"/>
  </p:normalViewPr>
  <p:slideViewPr>
    <p:cSldViewPr>
      <p:cViewPr varScale="1">
        <p:scale>
          <a:sx n="39" d="100"/>
          <a:sy n="39" d="100"/>
        </p:scale>
        <p:origin x="1152" y="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CL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25F0003-8290-4F05-BC21-AE5CC70B936F}" type="datetimeFigureOut">
              <a:rPr lang="es-CL" smtClean="0"/>
              <a:pPr/>
              <a:t>15-04-2019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7FEB3CD-990C-478B-9D8A-E7009058A8F2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s-CL" sz="4000" dirty="0" smtClean="0">
                <a:solidFill>
                  <a:srgbClr val="FF0000"/>
                </a:solidFill>
              </a:rPr>
              <a:t>CONVIVENCIA Y RESPONSABILIDAD CÍVICA</a:t>
            </a:r>
            <a:endParaRPr lang="es-CL" sz="4000" dirty="0">
              <a:solidFill>
                <a:srgbClr val="FF0000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57166"/>
            <a:ext cx="7772400" cy="1214446"/>
          </a:xfrm>
        </p:spPr>
        <p:txBody>
          <a:bodyPr>
            <a:normAutofit fontScale="90000"/>
          </a:bodyPr>
          <a:lstStyle/>
          <a:p>
            <a:pPr algn="l">
              <a:spcBef>
                <a:spcPct val="50000"/>
              </a:spcBef>
            </a:pPr>
            <a:r>
              <a:rPr lang="es-ES_tradnl" sz="1100" b="1" dirty="0" smtClean="0">
                <a:latin typeface="Times New Roman" pitchFamily="18" charset="0"/>
              </a:rPr>
              <a:t/>
            </a:r>
            <a:br>
              <a:rPr lang="es-ES_tradnl" sz="1100" b="1" dirty="0" smtClean="0">
                <a:latin typeface="Times New Roman" pitchFamily="18" charset="0"/>
              </a:rPr>
            </a:br>
            <a:r>
              <a:rPr lang="es-ES_tradnl" sz="1100" b="1" dirty="0" smtClean="0">
                <a:latin typeface="Times New Roman" pitchFamily="18" charset="0"/>
              </a:rPr>
              <a:t/>
            </a:r>
            <a:br>
              <a:rPr lang="es-ES_tradnl" sz="1100" b="1" dirty="0" smtClean="0">
                <a:latin typeface="Times New Roman" pitchFamily="18" charset="0"/>
              </a:rPr>
            </a:br>
            <a:r>
              <a:rPr lang="es-ES_tradnl" sz="1100" b="1" dirty="0" smtClean="0">
                <a:latin typeface="Times New Roman" pitchFamily="18" charset="0"/>
              </a:rPr>
              <a:t/>
            </a:r>
            <a:br>
              <a:rPr lang="es-ES_tradnl" sz="1100" b="1" dirty="0" smtClean="0">
                <a:latin typeface="Times New Roman" pitchFamily="18" charset="0"/>
              </a:rPr>
            </a:br>
            <a:r>
              <a:rPr lang="es-ES_tradnl" sz="1100" b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es-ES_tradnl" sz="11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es-ES_tradnl" sz="1100" b="1" dirty="0" smtClean="0">
                <a:solidFill>
                  <a:srgbClr val="C00000"/>
                </a:solidFill>
                <a:latin typeface="Times New Roman" pitchFamily="18" charset="0"/>
              </a:rPr>
              <a:t>COLEGIO DE LOS SS.CC. PROVIDENCIA</a:t>
            </a:r>
            <a:br>
              <a:rPr lang="es-ES_tradnl" sz="1100" b="1" dirty="0" smtClean="0">
                <a:solidFill>
                  <a:srgbClr val="C00000"/>
                </a:solidFill>
                <a:latin typeface="Times New Roman" pitchFamily="18" charset="0"/>
              </a:rPr>
            </a:br>
            <a:r>
              <a:rPr lang="es-ES_tradnl" sz="1100" b="1" dirty="0" smtClean="0">
                <a:solidFill>
                  <a:srgbClr val="C00000"/>
                </a:solidFill>
                <a:latin typeface="Times New Roman" pitchFamily="18" charset="0"/>
              </a:rPr>
              <a:t>SECTOR: HISTORIA, GEOGRAFÍA Y CIENCIAS SOCIALES</a:t>
            </a:r>
            <a:br>
              <a:rPr lang="es-ES_tradnl" sz="1100" b="1" dirty="0" smtClean="0">
                <a:solidFill>
                  <a:srgbClr val="C00000"/>
                </a:solidFill>
                <a:latin typeface="Times New Roman" pitchFamily="18" charset="0"/>
              </a:rPr>
            </a:br>
            <a:r>
              <a:rPr lang="es-ES_tradnl" sz="1100" b="1" dirty="0" smtClean="0">
                <a:solidFill>
                  <a:srgbClr val="C00000"/>
                </a:solidFill>
                <a:latin typeface="Times New Roman" pitchFamily="18" charset="0"/>
              </a:rPr>
              <a:t>NIVEL: 7° A</a:t>
            </a:r>
            <a:br>
              <a:rPr lang="es-ES_tradnl" sz="1100" b="1" dirty="0" smtClean="0">
                <a:solidFill>
                  <a:srgbClr val="C00000"/>
                </a:solidFill>
                <a:latin typeface="Times New Roman" pitchFamily="18" charset="0"/>
              </a:rPr>
            </a:br>
            <a:r>
              <a:rPr lang="es-ES_tradnl" sz="1100" b="1" dirty="0" smtClean="0">
                <a:solidFill>
                  <a:srgbClr val="C00000"/>
                </a:solidFill>
                <a:latin typeface="Times New Roman" pitchFamily="18" charset="0"/>
              </a:rPr>
              <a:t>UNIDAD TEMÁTICA:LA SOCIEDAD SE ORGANIZA</a:t>
            </a:r>
            <a:r>
              <a:rPr lang="es-ES" sz="4400" b="1" dirty="0" smtClean="0">
                <a:latin typeface="Times New Roman" pitchFamily="18" charset="0"/>
              </a:rPr>
              <a:t/>
            </a:r>
            <a:br>
              <a:rPr lang="es-ES" sz="4400" b="1" dirty="0" smtClean="0">
                <a:latin typeface="Times New Roman" pitchFamily="18" charset="0"/>
              </a:rPr>
            </a:b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7158" y="500042"/>
            <a:ext cx="271464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Los seres humanos interactuamos en grupos</a:t>
            </a:r>
          </a:p>
          <a:p>
            <a:endParaRPr lang="es-CL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2000" dirty="0" smtClean="0">
                <a:latin typeface="Times New Roman" pitchFamily="18" charset="0"/>
                <a:cs typeface="Times New Roman" pitchFamily="18" charset="0"/>
              </a:rPr>
              <a:t>-La familia</a:t>
            </a:r>
          </a:p>
          <a:p>
            <a:r>
              <a:rPr lang="es-CL" sz="2000" dirty="0" smtClean="0">
                <a:latin typeface="Times New Roman" pitchFamily="18" charset="0"/>
                <a:cs typeface="Times New Roman" pitchFamily="18" charset="0"/>
              </a:rPr>
              <a:t>-El barrio</a:t>
            </a:r>
          </a:p>
          <a:p>
            <a:r>
              <a:rPr lang="es-CL" sz="2000" dirty="0" smtClean="0">
                <a:latin typeface="Times New Roman" pitchFamily="18" charset="0"/>
                <a:cs typeface="Times New Roman" pitchFamily="18" charset="0"/>
              </a:rPr>
              <a:t>-El colegio</a:t>
            </a:r>
          </a:p>
          <a:p>
            <a:endParaRPr lang="es-CL" dirty="0"/>
          </a:p>
        </p:txBody>
      </p:sp>
      <p:sp>
        <p:nvSpPr>
          <p:cNvPr id="3" name="2 Flecha derecha"/>
          <p:cNvSpPr/>
          <p:nvPr/>
        </p:nvSpPr>
        <p:spPr>
          <a:xfrm>
            <a:off x="2357422" y="1857364"/>
            <a:ext cx="785818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uadroTexto"/>
          <p:cNvSpPr txBox="1"/>
          <p:nvPr/>
        </p:nvSpPr>
        <p:spPr>
          <a:xfrm>
            <a:off x="3500430" y="1928802"/>
            <a:ext cx="1285884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CL" sz="2000" dirty="0" smtClean="0">
                <a:solidFill>
                  <a:schemeClr val="bg1"/>
                </a:solidFill>
              </a:rPr>
              <a:t>Sociedad</a:t>
            </a:r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928794" y="3143248"/>
            <a:ext cx="535785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CL" b="1" dirty="0" smtClean="0"/>
              <a:t>Grupos más sencillos, de acuerdo a normas</a:t>
            </a:r>
            <a:r>
              <a:rPr lang="es-CL" dirty="0" smtClean="0"/>
              <a:t>. </a:t>
            </a:r>
            <a:endParaRPr lang="es-CL" dirty="0"/>
          </a:p>
        </p:txBody>
      </p:sp>
      <p:pic>
        <p:nvPicPr>
          <p:cNvPr id="14338" name="Picture 2" descr="https://rsanzcarrera.files.wordpress.com/2013/06/14347049-ilustracion-de-una-familia-sobre-un-fondo-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3714752"/>
            <a:ext cx="2500330" cy="2286016"/>
          </a:xfrm>
          <a:prstGeom prst="rect">
            <a:avLst/>
          </a:prstGeom>
          <a:noFill/>
        </p:spPr>
      </p:pic>
      <p:pic>
        <p:nvPicPr>
          <p:cNvPr id="14340" name="Picture 4" descr="http://esphoto980x880.mnstatic.com/barrio-humedo_2637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786190"/>
            <a:ext cx="3071834" cy="2357454"/>
          </a:xfrm>
          <a:prstGeom prst="rect">
            <a:avLst/>
          </a:prstGeom>
          <a:noFill/>
        </p:spPr>
      </p:pic>
      <p:pic>
        <p:nvPicPr>
          <p:cNvPr id="14342" name="Picture 6" descr="http://img.emol.com/2012/08/24/cumbres_1511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714752"/>
            <a:ext cx="2786082" cy="2543156"/>
          </a:xfrm>
          <a:prstGeom prst="rect">
            <a:avLst/>
          </a:prstGeom>
          <a:noFill/>
        </p:spPr>
      </p:pic>
      <p:pic>
        <p:nvPicPr>
          <p:cNvPr id="14344" name="Picture 8" descr="http://zonales.clarin.com/vicente-lopez/ciudad/Especial-Plaza-Alem-antigolpes-lastimen_ZONIMA20121230_0013_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357166"/>
            <a:ext cx="3500462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214290"/>
            <a:ext cx="7627834" cy="7589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Asuntos y problemas públicos </a:t>
            </a:r>
            <a:endParaRPr lang="es-CL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Involucran al conjunto de los habitantes ,como por </a:t>
            </a:r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ejemplo:</a:t>
            </a:r>
          </a:p>
          <a:p>
            <a:pPr>
              <a:buNone/>
            </a:pPr>
            <a:endParaRPr lang="es-C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  -Limpieza y seguridad en las calles</a:t>
            </a:r>
          </a:p>
          <a:p>
            <a:pPr>
              <a:buNone/>
            </a:pPr>
            <a:endParaRPr lang="es-C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  -Adecuación de calles y veredas</a:t>
            </a:r>
          </a:p>
          <a:p>
            <a:pPr>
              <a:buNone/>
            </a:pPr>
            <a:endParaRPr lang="es-C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  -Atención de hospitales</a:t>
            </a:r>
          </a:p>
          <a:p>
            <a:pPr>
              <a:buNone/>
            </a:pPr>
            <a:endParaRPr lang="es-C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  -Calidad de la educación</a:t>
            </a:r>
            <a:endParaRPr lang="es-C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¿Cómo podemos tener una  adecuada convivencia?</a:t>
            </a:r>
          </a:p>
          <a:p>
            <a:pPr algn="ctr">
              <a:buNone/>
            </a:pPr>
            <a:endParaRPr lang="es-CL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 -Cuidando nuestras actitudes</a:t>
            </a:r>
          </a:p>
          <a:p>
            <a:pPr>
              <a:buNone/>
            </a:pPr>
            <a:endParaRPr lang="es-CL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A) Pedir por favor</a:t>
            </a: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B) Saludar </a:t>
            </a: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C) Ceder el asiento</a:t>
            </a:r>
          </a:p>
          <a:p>
            <a:pPr>
              <a:buNone/>
            </a:pPr>
            <a:r>
              <a:rPr lang="es-CL" dirty="0" smtClean="0">
                <a:latin typeface="Times New Roman" pitchFamily="18" charset="0"/>
                <a:cs typeface="Times New Roman" pitchFamily="18" charset="0"/>
              </a:rPr>
              <a:t>D) Respetar turnos</a:t>
            </a:r>
            <a:endParaRPr lang="es-CL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57290" y="228600"/>
            <a:ext cx="5786478" cy="7589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CL" sz="3600" b="1" dirty="0" smtClean="0">
                <a:solidFill>
                  <a:srgbClr val="C00000"/>
                </a:solidFill>
              </a:rPr>
              <a:t>Habilidades sociales</a:t>
            </a:r>
            <a:endParaRPr lang="es-CL" sz="3600" b="1" dirty="0">
              <a:solidFill>
                <a:srgbClr val="C0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Resolver conflictos de manera pacífica</a:t>
            </a:r>
          </a:p>
          <a:p>
            <a:endParaRPr lang="es-CL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Colaborar</a:t>
            </a:r>
          </a:p>
          <a:p>
            <a:endParaRPr lang="es-CL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Escuchar</a:t>
            </a:r>
          </a:p>
          <a:p>
            <a:endParaRPr lang="es-CL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2800" dirty="0" smtClean="0">
                <a:latin typeface="Times New Roman" pitchFamily="18" charset="0"/>
                <a:cs typeface="Times New Roman" pitchFamily="18" charset="0"/>
              </a:rPr>
              <a:t>Ponerse en el lugar del otro</a:t>
            </a:r>
            <a:endParaRPr lang="es-CL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0" name="AutoShape 2" descr="Resultado de imagen para conversacion de niños de preesco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292" name="AutoShape 4" descr="Resultado de imagen para conversacion de niños de preesco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2294" name="Picture 6" descr="https://encrypted-tbn2.gstatic.com/images?q=tbn:ANd9GcTcb2_hvSJUt01EbgIQMLy9SQIoG1ezBawdjQuvU3dpJs6ELnH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285860"/>
            <a:ext cx="2762250" cy="1657351"/>
          </a:xfrm>
          <a:prstGeom prst="rect">
            <a:avLst/>
          </a:prstGeom>
          <a:noFill/>
        </p:spPr>
      </p:pic>
      <p:sp>
        <p:nvSpPr>
          <p:cNvPr id="12296" name="AutoShape 8" descr="Resultado de imagen para ayudar a otr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298" name="AutoShape 10" descr="Resultado de imagen para ayudar a otr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300" name="AutoShape 12" descr="data:image/jpeg;base64,/9j/4AAQSkZJRgABAQAAAQABAAD/2wCEAAkGBxQTEhUUExQWFhUXGRcaGBcYGBgYGBcXGBgXGBoVGBgaHSggGhwlHBQYITEhJSkrLi4uFx8zODMsNygtLiwBCgoKDg0OGhAQGywkHCQvLCwsLCwsLCwsLCwsLCwsLCwsLCwsLCwsLCwsLCwsLCwsLCwsLCwsLCwsLCwsLCwsLP/AABEIAOEA4QMBIgACEQEDEQH/xAAbAAABBQEBAAAAAAAAAAAAAAAEAAIDBQYBB//EAEcQAAEDAgMEBwQGCAQFBQAAAAEAAhEDIQQSMQVBUWEGEyJxgZGhscHR8AcUMkJSkhUjU3KCorLhFmLC8TNjc5PSJENUVdP/xAAaAQADAQEBAQAAAAAAAAAAAAABAgMABAUG/8QALREAAgICAgEDAQcFAQAAAAAAAAECEQMhEjFBBBMiURQyUmGRofAzQoGx4RX/2gAMAwEAAhEDEQA/AMxisHRExWMgm2T3yt1sl3ZE8B7AsFU2lNjSpa65BK3zqEFpBlsC6dNJfLsVxt2vBPjcU2k2TxVLW6UkEgMkK06QYYvawyIB03/BY/GUiHEQfJZUw9Fp/itmbMaV4jX+6OwG2+vJbTouPE6NaOLnEwFm6WwarnNFu1fXQbyVrC1tOmKbBDRu/EeLjvKnPLFdDRg32TjDgkAPpFzQTlzScvEmPVSDDWBIglU1es2k0OqOyk6GJd+6Bw498IjCbapVQWuJY/dbXmBafVSc7KqJYGkBb2LrmhxkRpCrtnUKvWkVB2I7JBEHgR4K0dQYy5qFp3ACfMpZTyJ0o3H62ao/XY1lK0KLC4YMecu/XvVlgsH1jZpP6yIlsQ4Ty3hSt2RVJvSqflKtC62I2is2g2AEHK0R2BVcL0n8rtHvUVTo3UaxznUnQATOZtgOQKZrehUzOmtlYXDUSk3bTy2obAt+C0Luib3Mjqn3352b/Fcp9C3hjh1T+1r2mTp3qGT02LK05q2gp0UhqSwF2sIjCmWi24KwxHRrFBsMa6eYafYVSddWa12ezmmHCNCFeMdhlNVVBW0q4DYnUIbo7ier7TnNAuefqqPEY2ZcSSW6Ddcx5LP4/aLnOsBaBaVm2+hI/Vm+ZtAOe57ao36nR24Qgts495rU2B8jKXGLa6ewrBMxjmRB0+bq42JjDUNyM8QL7h7IQ6G7LjauIzUovYjVUZjmrza1PKyC4Ey3RUbynitEZ/eInLYdOGGriqnABrfIT71jnanuWvxdbrKj3jQuPw9ythSctk8kmo6KfC4FzNNTvN0VNbirBoiFCZJK6kktI53NvsG/XfiSROUpJqByZm8Zs5jD/wAdh/dBK3eyqhbTaHt0AsZHzuXnWJufErc7bqda9rmOcLNtYA23ry5xTqz04Pbov6nSOmBAw7DzNz6lcwm0G4hwptoUwTv0HiQq3ZWBL6gDmsywftPLR5tBuiKeDdSOZga6bgNcXEXIjS6o/a6XYl5Vt1QXtWtDer6prCCO02TI8VSkAuA3ankOB+eKN2xXdkBdGaRItIF9QCY8VRVcSZcwWmBPEkSfJsDxXFmpT0dWO2tnWVWVqpeSCG2EkQhekzGOpEgtkXaQRryKqNsbEcSDSgTqJIvrIUWJ6PVAyn+sDrOLu1IaSRAEanXyQVVdlHatUafZOJqVcK3KCX03CTy4knyUVao8hxJvmPgm7IxD8LRcWzLrRrIARNGgXUwSYLpce83V4L4nNN/Ibsza9SmT1dnAgSN6uf8AEuL/AGqzGzm9o/vq3qshduGEXDZx5ZyUtBrukeK/bFLB7WxdZ2TrXBv3iTYN48+5VpCstlGGOjUkT3AW9pTZVGEG0gYpSnNKzQN2yaYysc50fecST5aDwXB0jebEnzIPgQqV4UTl5rkz0lBFpV2tXBlld+U7jBIPDmqqvQqVXVATJME853rja/3d59xRJMPYZjMCD3i49668e4XRyZPjPiYXb2HqU25QN5mL6aTHeqXCbPquOhvxWz2phXMxD3HNlc2Qd0yN5taEI/aNJupM/um3wXLOUoukjpxQjJW2ZLaWBdSMOCI2ThizJVc5rRmAi+aCCM2kASd54rRvyVmy4dncbT4RKrdt4gB7GtAAbDucizR4IKbboosCv8vAfivsH+E+c3Vc8fPmu7Ffma5ktF5ZNhEmWzoNbTbVdxtJzDcETpwPcdD4Loj1Rw5ItSB6hv4LVbMo2I3AlZNzl6Ds9gFNvMBWxOmRyLRAaAt3qMUxJR1Ro4FDPaAdCrqRBobl5JJZl1GzUYHFC5jiV6zszE4M0qZfWObI3MA0WMCV5hiMk6HXh/da7HObTwgq02AuIAYLSCRqeEa+S5eCfZ2OdMd0s6YsoHJgu1F3ueARM3AaOAFz8Fm9r9N69VhYRTaDF2MDD3ghU+Ic3LLrEg2MzPJVVB9hyIStUqGu3ZuOj7z9XkyXPJJk8IAF/m6qdu4xzXseNxMDcRz5o7o/Xy4dk3Li/vJlziO/sqPpNh21KTS0iHFpBJsAeySTwBjzXEv6mzq/s0PpbZo1GEipkeNxJBHHvWh2Dg2voST2iQ6+sWXl1GmBUAkETEjQ8+5ej4HHinQaSMwaQDBgxuI9RFrFGUVGSXg3uSlE0FKRDQWxG4aQOKzm28e+jlaLEgzz7luamEotqhxpNpwCHFpIDraxpOix23sHTrNkPAc0mJ3g7lbFkU20vBGcXFbKvZj/ALMxJOY6e5XnVFxhoJKptlbNDKga50hwPLTSFovrWQ9VT7IABc7VxJ5nT292q6fdWOFoh7TnIZ+i3yA4hpOgJue4DVPxeAfSbnJy30kSReU6g5oOeO1pmN3R+8boXb9YvpgatmIO8ERC55+plNcX5LwwRg+S8FZiNp4lp7Ia4bjG7ihcRtHFF2UQPBDbMxTi1sgnJLS3SC2wPO0GFJisU4um4i5cbW4RvXK+R2Li1Zc9GcO57nFzpMXJ7x5Kz6QUSKJDDmc0gjKDPOyoOj+KdRDnQDnuQZ8PQBFYza5AL4EgHl3f7K+PNKK4nNkxKUuRSOr1atUEucGZgHONgANRffyUW18XhajstKlpDW3iTvcZ0JO7S43khAY3aD6naJJJ0vp3IGpTuI+fmE8vkCD4l47FdUwBzQ23ZHDw3d6qKP6ypd2WTdxkgDjAuoXvtOpOihcHC0ni7vO4+EJIxotOfx0FlxLzeY05TdW+D2iWjK7tMOrTcFU+EpWRBanOctMQyg5ssd1bvwmS0+JkjxJ8FvOqblaGPYQ0CDee4wF5X1q1nRJragcx1V7IALYdFry0zwi3K25UxSSdNiZIWrSNBVxLQTNWkN0Sfgh8W4lgLHNduBAcR3zCN6PdD8PiRUqvfUFNpgOJADzvMxMfFaKnsvBUmCn1zMo3NEnxcCSnnlVL29/oJDF3z0YH6jV/at8ikt79VwH7Q+R+CST3Z/Qb2sZ4zicI0O0PmrrbGOYKVCnSDnZKYzi0Z3fa77AeZVIwEnM8gNm7gZ793d5hR4nHfhygf5pLj/C3TxJVE1YrQLtB4cAfC+vcq3CMuRwunY+s42eII5QnbPpwXeHz6JHtjFvTxUUWsFnMfmYdxgz7Z80Q/aDerLZaBJIad06gRpv77aoCpjA5rWgBuTMJEgukzLr7tELAmde+6k8a7HU2RVXS6QICt2bRb1BBkuIgwd40nwAuFVYsy4unUza2vJNa0ugN1dAAPE29qLgm9gUqPVKQqtbSLy9+aHOJ3ZmzuGipcfiIqFpGWSfLcV7Hg8ZSpUqdJ9QHIxrZsZytDZ05ILb+Ewtek5uSXR2S2k4me8BJDGoNv6jynySR5pi6HZovBFiCTrEC48k3DExLtXHMfHQIvaWy30qZcQQwRYtcJJMASe9AOqGWjj6pMutD4y0zhrMzjA9TyAFyeSqm1qtZ7w4ZKWUZBHamT2ieNgY00U9Koc+pNovp4ckUAotlKMf1z6FZwyzOoP3jvtw38rI+iDiCOwGUxd0auI0HcjNsYA1C1zAM2hngd/gj8PRDGho0b6ninlJNX5BFNa8FcMQRVLHMAaBLXTIPfwVd0hxIjIO8q7xsZSN5B8ishtJ4dUJB0sO4LY1bBPogo8EUALIKjUaCZ3xzRX1s6MEcyPYFckQikRIGs25fMJMobvkqek2CkDeyJhzaZG5R1iQCSPVPc943g+CDrvcQZ8kDCZpKPwJzdgmOBGsi8enqq3CusETRfBGvhu5rMKPV8E9zcPSpkntAOI4N+633qOtV3KLD7QbVaKhe1oLW6m1gAQI5yq2rtekPveh+C6cMVGCs5c0m5uix6wpKm/xDQ/H6FJUuJKn9DKbQqgBv3cx04NbpHiZ+ZUFOpviANPncpsRTFRoE6XGn+3+yr30KkXuBum3eQY+SFywmkjrlGwinRY4yQDxJ08Pd5p31ANaXNPDz0shBVLdQfHTTX1C67Gw2Jt7VTkhKZP8Aoh8BwIvcoEMOYAnKD94zHeihtd2UjW0IvD1gW9qO7Wdbx86LafQNoo6tT0Vj0Xh+KpSY7YieIu3xkBcr4anq4FoNpbcA7pB/tKZhqApPzOOYNILSCIJBEEg3jiBdLQ1nuLOlFcwKdNpy2zkXKNp43HPF3Nb3Bo9sqg2Pj2OosfTcHSLxuPAo+ntB0p+PknzZXdNMWRSayricz87XGlc9kAwZAgGYsVhsfiy3K4/iHkbe9X2NpGpVqPDhlc4mHdq/K4gcp4LNbSoPa9gcBlLhETFiLXJXFN8pHZFVEvutcAHAA+OvoiKOJa62jonKdfDj4IXBVPuHQ6KRuHD3QRMGfA/3BUigaAuVOAQ+L2jTacv2ncG3PidB4odtV77u7I4DU97vhCAQPb2MDQQLnlunjwVPsTZxrVNOw2S4wTeDAtJJJ3CbAqxxeAfWeylSgF7rkgw1oElxjd/bit3sfCUsNSFOlBi7j95xOriOJtZVTUYiU5Mxp2C1zD1gY5hkNe2Q9rh90y0HjY8rXWXd2HOB1Bjy3rd9IdpNDnU7TLCe8ak+YH8Kw23iOtDm/eAnvFp52TQYslQ9rtPn51TaLlHQcTrbgBuSaLKghLUrIeq+dyka/cT4ptRvCVjA2HdujeiGu5oQyHQNSpqVIn7w8EQI9U+jGjTrUKrHNbLHA5i0OIa8bpmBLSfFa39B4SbuJP8Alb8AvK/o42q+hjWZJc14ex7NzhlLh3EFo9eK9bPS1oHZokd7mjRSlG3/AMbHuv4h/wDhPD8/IrqE/wAbf8ofmSW9uP4X+jBzl9f3R4iHZT3zPO3xSLhMDfIO+LtAjzK7VbZQVHgXMxy+Mz4WVJY66EjOzr6Yyyd/xHxPkqfECSe8+3+6Jr7Rk2Ejn8NAm4egXydyMYtGk0wdlMj4b/BE0HROmnj4J1VkAociItMKggSxxe6LEm3AOt7dyBH2iLxzRuDrgVWOIEBwOU3ETJbB3LR1ejhxVQmkWUm77WE8ADMLLZibojteiwkXaOraN5zODnEEDucfJaNvSClJs+3+QrQdE+hraVMMZVYd7nA9onmIWpw/Rig0yQXHid6dTrQjhbs8wwjA5xLMzaczA7Ivfvm/glt3AZ6ZLZzAtMcYInxiVo+m2DFLEsytAY9giPxMJBFtbFvmqJm0mvsxr3gGMzYyzyJIza6iQuOa+R1w6KnCw8e7geI5JuKD3HLJgwLWzfvFcIy1njSCZCPonVTeh1sgw+CDdykqDdoFLmUNZIMKntDqqBIImqSwEagTBM+fkEHi+kFFgJzGROVoBvlENbO68mVXbTuI3CYG4SZPqqTF0b/PBU4J9iubWkKnUNR7nvcczjJuUWNmOrPY2m7tGwGo8TujWUHSougkNJDRLiASAOLiNBzKO2TtdtCrmJgxAmd/PcreNE1TezU4HoCxjZqVXvdwpZGgfn177Ks6UbIpUGMNOxmCHOzudN5cW9hsZYAGsqxZtpjgZh3e90eTZlUnSTaDXU2U2Fg7eYhjI0BFySSdd6VSbZeUYqOinNTi0KPNO/wXYJ007l0sPzCocwNWYLTxCKNERx7rD0KgfTJIHEo00yN1+N48lgIuegtUtxtEwOyXETfRjtd69JqEEkxTuZuHSOQhec9CaRNdzj91hvzcQB6AravqQF4/rPX5MOXhDqjtw+njOFsK+rM/DR/n+KSqf0nS/aM/MElD/wBP1P5/z/BT7HjMNUFigcbo3zV9i8DlbrKpsZh3GIaTbcCd5X07izyEypcwbx46FEMrgCAY9FIcI/8ACUO5p/3skcWg2hxf4pjRmIA18B6lNI7lws5oBInar0Xo7iCGNvGZozGJsBMDmV58aS1PR4BwaHuyta7MLTm0ME7gjFOzN6NjQxWLbD2MeBBIvBy8kS7pJjGfdqH+Jp96if0paBlyg2N81o8kLS28zgD4n4K6hJ/2k3JLyVnTTpBXfhyajHtJc1snUgzmDSDawQOydqiW5uy0CAOQ08ohXm0dqUa7Orq02uaHB1iWmRI1HIkKj2phg+s4hoaJs0aNA0A5Ll9RCUXclR0YMnhbNFWwuHxINVlTJV+9mPZJt9ofd7/aq2k7skSJnjz1HFV7MHZHYSgIki4n2rnnNS8FYxaCAVC/eprt00TagziJiVEcqMVTJngOKCxOFlp+bq9rYcAZRykqGowAGU6YrQ/6PscyicU+oS1ow7zMb8zABG8yYhYPqjAHLh71c4v74GhInuuYPiAfJBZZV4vRJoDp4e6nbSCkc3S+9OdTjv1TAOU64Agg67k52KZG/wAikQCOCaaPFYw3Cdp8xYfIRlR3zop9h7KfXzdWB2dS4wJ4CAZPxQ+0MPUpOyvaQfb3HegNxdWG7I263DZg5hdmgyDGkwPU+aMqdJaz46vDPcHTlgOdIBg6BZTENdP2XeRRGG2lXYwNa+o0CYAkRKjP0WGcuUlbDH1E4qkzRZ8V/wDXn8q4qD9MYn9rV8ykh9jxfh/dh+0T+v8Aoun7TB1z/lHwThUDg1wB0Ov7x5ID60SicLWkDxG/jPvC9XFK5HBkWgmpfUDwVXjSReR4hWZKrsUFaROJXtqzaNdfmOaNw9IcvUqHaWDdRq5HROWk63B9Nrh4wYU2HOkKECkgqpS5yiqFAZXO5tHL7AQjirfGPazDtG8lhO//ANsLZX0HF2V2K20AY6tiqsTtAvMgBvIIbFV2EkoY1m81z48ePG7itnTky5JrjJ6CnV37o8XBbQC8xqsN9YJFmA/whb/DwWt5tHsU/VStLZsCpsdSI0Nu9KjoRzUwAUDWdojMQN4GnIrkR0koNrqGq8DTVEQQLQVG5w3tI56hAIE7FcjHGLWQmJqyJ9itOrt9qdfXkqvGM3AC/r4JkKxuycIH0caTHZoEidxFRjvPsQO9ZwNdy8/7Ld9EMKKnX0CS0VaRaSLkdpl781ierdJEixI8jC6ccXJaISaT2cAuPD2p7zfwQ9Wo5uoB81E7GX0KZxaByQQ8Hd7/AIKGoHfMp1Ks9xIsF2tSMf2R4MHNGx6Lk08IHAwT1h8c2Uf0lWWzGDE1B1jGuZTg3uCR9mfG/gvP6ePqu6ulmhrbCJmCb+0r1zZQZ1LMtm5Ru1IsSZvrKRY3ds6HnXDigp7MO77dBve0lp8tFCdkYN2hy8ntn1b8EqgEfaHddDVHt3T6Kts5ib9AYf8AFR/m/wDFJDZ+/wA/7JLWzHmjTwm6lw1tQRffbX/ZemU8JT/A3yCE6T4QOwr4ABZDx4G/8pKpjlUkJONxMUHWQ2KpzDeJjzspGFJ9ns/eafULrl0cyLD6SsJ1eNEaOpUyP4S5nsaFQ4aQtj9Kzf1tB3+R48nNP+pY/DnRc+Potk7CXGSpNtfq25YMOJdJnXSOXciOj+G63F0Gay9pPc05j6NK9K247CknOG5/8oE+O5JmkNiieGMbLhIMdxUzsNOjXHuaV6yzDs3Nb5KdjWDcPIKFlqPH27KrO+zSqH+ErcYIEU6YcIcGgEHUHeFsGPCz21P+M7vB8wFPL0Pj7GgqH7x5qViHrntjuPtC5iwQeITOtnkeCcwp1RgOqwQd8IKsQJO9FVaQGhKDxQMJkKy26CU5ruvH6tx/mYshj6YbXrNGgq1B5PcFs+gn/HfH7M/1sWPx4/8AUV+PW1f63Lu9P0cmYCxLLKueydPmL+wK1r6LmxMC6rWAaJDW1HOO4NDCJPiQPFWmTiC4JqIrUrKDZ+gR9cWWXQH2D7HfkqF28NMcjIE+UrWbJ6Q1X4mk11QuYSAWu7QuCLzwWV2a3tmR90+0KwZVLHtc2BBBsADr3Kchl2envrgbmf8AbafaVAcYOXhSpp1emOHr/ZCuA/D6lJRQn+vjifyU/gkhbfhHm74pLUYka5PxLc9N7SYzMcJOgkESuMYN8n0RFZlM03h3ZBY4F3AEEEyTAhFdhPLqThNj8965inaJlFwG6Bu5+CmwNIVsRSpkwHvY0ngCQCfASu1ukcaWzSfSxAqUGyCcryY3S5o9yxtF1lpfpTp0mYxtOj9hlFk3ntOe8n0yrMYZyjj6K5OzQdGcLUc9z6f3Rlnhmn3A+a01HZDpl0k8xZT/AEd7MdUwr3M/auB7RBsxnLmrDaGFNIxUaW8yZB7jooZFciuN1EEFEje0eI9ykY1u9w8AT8FEareIXfrA4oUNYSzLwcfEBUm2x+tmIkA6zy9ytm1QdVV7cohpYRvB9CPikyr4jQewdiFxzu3T4SR3yCERSKB2w6Mp/CQfIhch0BlMp79FFoU9xQCMfbyQeNIhE1jKCxZTIVlz0FeBXfP7M/1MWY2rTH1vEt/5tQjxcT71pugv/HcAQCWGCe8H3Kg6Wty47EbznaZGl2MJ9Su70/RyZipxQgK/+j0g/WmkT2GO8i8R/Ms9jnSr7oNTy08VUnRtNkb+0439AryJRM1grEjgSPIo2uLKBrf19Xhnd6uKIxTVvAPJFswdpx4D2n+yIxCbs1vZceJ9gHxT66k+xj0wPzMa7i1p8wChqi5sytOHo/8ATZ6NA9yVSolKkaS7155eQSRAPpnmh9v4jJhqpBuW5R3uIGiKpQqTp5UigwD71QSOQa7+yaC+SBLoxFRwFyTPqfgrvoLgOuxIqGQ2j2u9xs0E+Z8Fm3uW++jAHqaxOhqCO8NE+0KmR6JQRUfSVUAxTYbfqmkn8XbeBPcGrNUaoNxJO8fN1qPpMrziKbRFqUzvOZzrHkMnqVkKbdPbwQiNLs9m6G9JMmDpNpsZlbIIgtJcD2ieJOpPNaKjt+jUs+WcnXb5j3hYLofWnCgEXa5wnSb5p/mjwVhWcPmPipSWx49Gy/Q9GoS7KxzTvYSP6TCHd0XoEGGVKZ7y70MhZGniHNOZji08WuhXWC6W1mjtgVBxJh3mPgloYkxPRt7L06gcODuw71t7FnukOFqMydY0t+0LjXTQ6HRb/Bbfp1YAe1rvwuJafMiCqb6RabjQpuIFqkWM6tcdYHBLPcWND7xiKSD2w2WlFMUG0BIXH5Ok5RfNNh3xHlZTscg8EbObwMj3ohpWMjj9UFiSinG6CrlMgMtOiLoxDeZjza7+yqumFFzMfWy6uyuj95jdfFWHRarFemP87VR9K2ufjsQah0qEAcGizf5QPNdfp72cuYra+HOrjdanolRaMLVdN6lZjCJ0FNpqDzzHyWSc46CwC0fR6oOpLZuapdFt1Itnul4XQyKKWu/JiajXfiPx96lxhdvQO1H5sRUOva9wCIp1CGxNt3LuWRgnZ/2D32T62nuTMP8AZHj7V1wvb1U32Mb7o43NhaR5EeTnBEVMOg+hr5wgHBzx6z/qVnVSjgvUnn6JKaSkiYZS7h5LM/SE7s0QOLz/AEj3rT02rK/SBOej3PPqE+P7ws+jEvK9R+j6nGCYfxOef5sv+leWV6knkvYeitDLg6A4sB8Xdr3o5GCBgOn1bNjXj8LGN/lDv9RWfYjdv4jPiq7o1e/yBgegCEphMhZHp/Re2DpW3O887kU8pmwacYSj+4D+Yl3vU7wpPsougYkrmYqUtCQAQCNY8pm1XuNIgkkNIJvYbp9VMxoTsQ0ZHDklltBWmUFI81HiRZH0cIz8InuUG18MMhyS02uPhouTgX5lW4lr83ge5FkjUK+6M7PoGk11dnWk5pBcWj7RA+zG4BZzpgxrcU8UAWU4ZlaHEx2RO/jKZ42lZvcViJsUN1D32Y1zjyBKAyE6k+a9M+j3C0PqRNSA41XnNmAMZWDfusVoQTYJTKPo50fcx4qVSAQZawEEzxcRbwCzf0gNy41x/FTYe+xb/oXq2Iw9EfYrN7nOHtb8F5f9JzQMVThwd+pbcXjt1F140l0QnbMy3RXXRumD1h1IAAHeZJj+ELP51fdHQzLWc7NDGZuyY0nXlZVb0TooK5/WvP8Amd7Spussgmu3nUqRj0EzUXmHHZHcuF/v9UThqDMjCWkmOJ+KkqYemPuH8xPvU5PYyjo0vQWTQeL2qe1rfgr12FcdGuPgT7lidlbbOHBFGWgmSBJk6CQTC1eD2/WqMDusIJ1GkXjdCWx6CP0dV/Zv/KfgkmfpOv8AtHfmf/5JLGH02t4BZX6RMIclOo0dkS10bpgg+hC1FNyxvTnbTi52HDTkGUk/iJEjwEqmO+Qs+jFspmbL2TogAcHQJF8kb9xI9y8ZbbXMF7L0WblwlEHXID+aXe9GfQsezyralGK1blUqD+chBsfdaHpzlZjKgZfNlc4Dc5zbj3/xKv2Dg+vxFOmbAu7Q4tb2negIVE1Vivs9P2bQDaFIEXFNk9+USuvY3h7VPXchnuXOWQx1JvyT8UhRbw9vxXJXJQMSCiOHqU6vTGR1tyjan1PsnuKzMVzBeVzGiWlNq4+k2z6jWng4hp9VHUxtNw7NRju5wPsKg0MmXuxh+pZpoeH4isz0nZOId3N/pC0ey7Um+P8AUVT7bwFR1Vz2tJbAuI3C/sTyXxMuzP8AVrZdHBGGZ3u/qK8+xO22NJDQXGe5vmtv0a2jTfTbTFngEwd8kkkHfr3oY4tO2GTLtrvmF519I7z9abypM/qqfFehFgNjcLznpzR/9WYEAMZHlPvXRHslLoztJhKs8FXDaOJAAvSABO4mtSaSP4XuQW7s+K5WEMI4j3g+5Ua0JYG5hC6E7Dvmx1T6jALpUgnquyNnU/q9EkAk02EmN7mgn2qc4CmPut8lLg25aVNo+6xg8mge5ce5TbKEfUtFwB5JrgAnkrixhmVJdyriBidjln9t06VTEgPLQGMEy5re049kEkgmw0n4G7FQIb6waT3PpU2l74zOLRNhH2ibWGghPB07BLaooauwqVetTptLQ2C6oWuzWBEtBbvlwGggHetvSqAABsQIEDcNwVPQxTnvD6rQHAEAgCYMTcHS2nJHDGNWnJydmSo826Q4V7cRWzntFxdm17Ju2PC3gj+j+w3l9Kqyu0QWuImXZZvaN4kciCNQQLDpNgqlR73UWg9YwNdmAkRI7JkRII8k7YOGOEDiKVWs4x2SWNa07zGeCdLnhzVOehHHZrKhQ70HgtpVarndZQNIRY5mmTwhpRZIUCg0peaRISL22hwM8J4LGHtCna6L8JO73qAPCD29insok0gXOJAgDMYMyQPJYxittPqVXOqOpdXm3OBzH4CI3eepN+jjM3EVGj7Jpku7w5sEfmKqsZUrvnOyqTxLHz7FedBs1OpUNRpa1zQJIgyDYAcIn0RZjdOUOOMUahnRj/6So3Yxp0cPKU12OYOfggY8mrYedP8AZajotgqjatN+V72DWG1DFtRAiBa3epNubJD3A4amGC5cC6xNoIFwIvbRB09h46Ia+B/1SPYsE9HHJZD6Q9nWp12wCDkdO8GS0+Bzfm5LR7Ja5lGm18Z2tAcQZEgcSsb0w24HVHUX2YwiG8TH2yfEwinTAzOZd4gnkQl9We6GhriXaAA314JVMS1wgQfajNgEUqWJcaZNSKQpEg9nM5we5o39mPRPzE4FU2jIt6Qlg8F1lVlOTL3NbPDMQJ8JlWeIe0/c77OHktJ0Jw9KHOcwCo13Yc6QYLSDA+dUOQaNlVyAW8NfcCoCyTZsjiCfZl96bUd8yocxG+FLY4+vTjkBz+bKNtZkSXsB4FwB8/7JlVsxm7QG50keUqKvhaLgc1CSd9Ox8QSPetYQn6zR/HT/AO4kqf8AR9P/AOMfyM//AFSWtmpB645JJVQgwp1NJJYxKutSSSsKO8VwpJIGGFd3LqSxhm9IpJJkKMeoHriSYxwLpSSQMPYiqSSSVjIfUWf2h9pJJGICGii6SSSYBOFPhUkkrCg4Jtb7D/3V1JTl0MiVuo7kjvSSQXQTqSSSw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302" name="AutoShape 14" descr="data:image/jpeg;base64,/9j/4AAQSkZJRgABAQAAAQABAAD/2wCEAAkGBxQTEhUUExQWFhUXGRcaGBcYGBgYGBcXGBgXGBoVGBgaHSggGhwlHBQYITEhJSkrLi4uFx8zODMsNygtLiwBCgoKDg0OGhAQGywkHCQvLCwsLCwsLCwsLCwsLCwsLCwsLCwsLCwsLCwsLCwsLCwsLCwsLCwsLCwsLCwsLCwsLP/AABEIAOEA4QMBIgACEQEDEQH/xAAbAAABBQEBAAAAAAAAAAAAAAAEAAIDBQYBB//EAEcQAAEDAgMEBwQGCAQFBQAAAAEAAhEDIQQSMQVBUWEGEyJxgZGhscHR8AcUMkJSkhUjU3KCorLhFmLC8TNjc5PSJENUVdP/xAAaAQADAQEBAQAAAAAAAAAAAAABAgMABAUG/8QALREAAgICAgEDAQcFAQAAAAAAAAECEQMhEjFBBBMiURQyUmGRofAzQoGx4RX/2gAMAwEAAhEDEQA/AMxisHRExWMgm2T3yt1sl3ZE8B7AsFU2lNjSpa65BK3zqEFpBlsC6dNJfLsVxt2vBPjcU2k2TxVLW6UkEgMkK06QYYvawyIB03/BY/GUiHEQfJZUw9Fp/itmbMaV4jX+6OwG2+vJbTouPE6NaOLnEwFm6WwarnNFu1fXQbyVrC1tOmKbBDRu/EeLjvKnPLFdDRg32TjDgkAPpFzQTlzScvEmPVSDDWBIglU1es2k0OqOyk6GJd+6Bw498IjCbapVQWuJY/dbXmBafVSc7KqJYGkBb2LrmhxkRpCrtnUKvWkVB2I7JBEHgR4K0dQYy5qFp3ACfMpZTyJ0o3H62ao/XY1lK0KLC4YMecu/XvVlgsH1jZpP6yIlsQ4Ty3hSt2RVJvSqflKtC62I2is2g2AEHK0R2BVcL0n8rtHvUVTo3UaxznUnQATOZtgOQKZrehUzOmtlYXDUSk3bTy2obAt+C0Luib3Mjqn3352b/Fcp9C3hjh1T+1r2mTp3qGT02LK05q2gp0UhqSwF2sIjCmWi24KwxHRrFBsMa6eYafYVSddWa12ezmmHCNCFeMdhlNVVBW0q4DYnUIbo7ier7TnNAuefqqPEY2ZcSSW6Ddcx5LP4/aLnOsBaBaVm2+hI/Vm+ZtAOe57ao36nR24Qgts495rU2B8jKXGLa6ewrBMxjmRB0+bq42JjDUNyM8QL7h7IQ6G7LjauIzUovYjVUZjmrza1PKyC4Ey3RUbynitEZ/eInLYdOGGriqnABrfIT71jnanuWvxdbrKj3jQuPw9ythSctk8kmo6KfC4FzNNTvN0VNbirBoiFCZJK6kktI53NvsG/XfiSROUpJqByZm8Zs5jD/wAdh/dBK3eyqhbTaHt0AsZHzuXnWJufErc7bqda9rmOcLNtYA23ry5xTqz04Pbov6nSOmBAw7DzNz6lcwm0G4hwptoUwTv0HiQq3ZWBL6gDmsywftPLR5tBuiKeDdSOZga6bgNcXEXIjS6o/a6XYl5Vt1QXtWtDer6prCCO02TI8VSkAuA3ankOB+eKN2xXdkBdGaRItIF9QCY8VRVcSZcwWmBPEkSfJsDxXFmpT0dWO2tnWVWVqpeSCG2EkQhekzGOpEgtkXaQRryKqNsbEcSDSgTqJIvrIUWJ6PVAyn+sDrOLu1IaSRAEanXyQVVdlHatUafZOJqVcK3KCX03CTy4knyUVao8hxJvmPgm7IxD8LRcWzLrRrIARNGgXUwSYLpce83V4L4nNN/Ibsza9SmT1dnAgSN6uf8AEuL/AGqzGzm9o/vq3qshduGEXDZx5ZyUtBrukeK/bFLB7WxdZ2TrXBv3iTYN48+5VpCstlGGOjUkT3AW9pTZVGEG0gYpSnNKzQN2yaYysc50fecST5aDwXB0jebEnzIPgQqV4UTl5rkz0lBFpV2tXBlld+U7jBIPDmqqvQqVXVATJME853rja/3d59xRJMPYZjMCD3i49668e4XRyZPjPiYXb2HqU25QN5mL6aTHeqXCbPquOhvxWz2phXMxD3HNlc2Qd0yN5taEI/aNJupM/um3wXLOUoukjpxQjJW2ZLaWBdSMOCI2ThizJVc5rRmAi+aCCM2kASd54rRvyVmy4dncbT4RKrdt4gB7GtAAbDucizR4IKbboosCv8vAfivsH+E+c3Vc8fPmu7Ffma5ktF5ZNhEmWzoNbTbVdxtJzDcETpwPcdD4Loj1Rw5ItSB6hv4LVbMo2I3AlZNzl6Ds9gFNvMBWxOmRyLRAaAt3qMUxJR1Ro4FDPaAdCrqRBobl5JJZl1GzUYHFC5jiV6zszE4M0qZfWObI3MA0WMCV5hiMk6HXh/da7HObTwgq02AuIAYLSCRqeEa+S5eCfZ2OdMd0s6YsoHJgu1F3ueARM3AaOAFz8Fm9r9N69VhYRTaDF2MDD3ghU+Ic3LLrEg2MzPJVVB9hyIStUqGu3ZuOj7z9XkyXPJJk8IAF/m6qdu4xzXseNxMDcRz5o7o/Xy4dk3Li/vJlziO/sqPpNh21KTS0iHFpBJsAeySTwBjzXEv6mzq/s0PpbZo1GEipkeNxJBHHvWh2Dg2voST2iQ6+sWXl1GmBUAkETEjQ8+5ej4HHinQaSMwaQDBgxuI9RFrFGUVGSXg3uSlE0FKRDQWxG4aQOKzm28e+jlaLEgzz7luamEotqhxpNpwCHFpIDraxpOix23sHTrNkPAc0mJ3g7lbFkU20vBGcXFbKvZj/ALMxJOY6e5XnVFxhoJKptlbNDKga50hwPLTSFovrWQ9VT7IABc7VxJ5nT292q6fdWOFoh7TnIZ+i3yA4hpOgJue4DVPxeAfSbnJy30kSReU6g5oOeO1pmN3R+8boXb9YvpgatmIO8ERC55+plNcX5LwwRg+S8FZiNp4lp7Ia4bjG7ihcRtHFF2UQPBDbMxTi1sgnJLS3SC2wPO0GFJisU4um4i5cbW4RvXK+R2Li1Zc9GcO57nFzpMXJ7x5Kz6QUSKJDDmc0gjKDPOyoOj+KdRDnQDnuQZ8PQBFYza5AL4EgHl3f7K+PNKK4nNkxKUuRSOr1atUEucGZgHONgANRffyUW18XhajstKlpDW3iTvcZ0JO7S43khAY3aD6naJJJ0vp3IGpTuI+fmE8vkCD4l47FdUwBzQ23ZHDw3d6qKP6ypd2WTdxkgDjAuoXvtOpOihcHC0ni7vO4+EJIxotOfx0FlxLzeY05TdW+D2iWjK7tMOrTcFU+EpWRBanOctMQyg5ssd1bvwmS0+JkjxJ8FvOqblaGPYQ0CDee4wF5X1q1nRJragcx1V7IALYdFry0zwi3K25UxSSdNiZIWrSNBVxLQTNWkN0Sfgh8W4lgLHNduBAcR3zCN6PdD8PiRUqvfUFNpgOJADzvMxMfFaKnsvBUmCn1zMo3NEnxcCSnnlVL29/oJDF3z0YH6jV/at8ikt79VwH7Q+R+CST3Z/Qb2sZ4zicI0O0PmrrbGOYKVCnSDnZKYzi0Z3fa77AeZVIwEnM8gNm7gZ793d5hR4nHfhygf5pLj/C3TxJVE1YrQLtB4cAfC+vcq3CMuRwunY+s42eII5QnbPpwXeHz6JHtjFvTxUUWsFnMfmYdxgz7Z80Q/aDerLZaBJIad06gRpv77aoCpjA5rWgBuTMJEgukzLr7tELAmde+6k8a7HU2RVXS6QICt2bRb1BBkuIgwd40nwAuFVYsy4unUza2vJNa0ugN1dAAPE29qLgm9gUqPVKQqtbSLy9+aHOJ3ZmzuGipcfiIqFpGWSfLcV7Hg8ZSpUqdJ9QHIxrZsZytDZ05ILb+Ewtek5uSXR2S2k4me8BJDGoNv6jynySR5pi6HZovBFiCTrEC48k3DExLtXHMfHQIvaWy30qZcQQwRYtcJJMASe9AOqGWjj6pMutD4y0zhrMzjA9TyAFyeSqm1qtZ7w4ZKWUZBHamT2ieNgY00U9Koc+pNovp4ckUAotlKMf1z6FZwyzOoP3jvtw38rI+iDiCOwGUxd0auI0HcjNsYA1C1zAM2hngd/gj8PRDGho0b6ninlJNX5BFNa8FcMQRVLHMAaBLXTIPfwVd0hxIjIO8q7xsZSN5B8ishtJ4dUJB0sO4LY1bBPogo8EUALIKjUaCZ3xzRX1s6MEcyPYFckQikRIGs25fMJMobvkqek2CkDeyJhzaZG5R1iQCSPVPc943g+CDrvcQZ8kDCZpKPwJzdgmOBGsi8enqq3CusETRfBGvhu5rMKPV8E9zcPSpkntAOI4N+633qOtV3KLD7QbVaKhe1oLW6m1gAQI5yq2rtekPveh+C6cMVGCs5c0m5uix6wpKm/xDQ/H6FJUuJKn9DKbQqgBv3cx04NbpHiZ+ZUFOpviANPncpsRTFRoE6XGn+3+yr30KkXuBum3eQY+SFywmkjrlGwinRY4yQDxJ08Pd5p31ANaXNPDz0shBVLdQfHTTX1C67Gw2Jt7VTkhKZP8Aoh8BwIvcoEMOYAnKD94zHeihtd2UjW0IvD1gW9qO7Wdbx86LafQNoo6tT0Vj0Xh+KpSY7YieIu3xkBcr4anq4FoNpbcA7pB/tKZhqApPzOOYNILSCIJBEEg3jiBdLQ1nuLOlFcwKdNpy2zkXKNp43HPF3Nb3Bo9sqg2Pj2OosfTcHSLxuPAo+ntB0p+PknzZXdNMWRSayricz87XGlc9kAwZAgGYsVhsfiy3K4/iHkbe9X2NpGpVqPDhlc4mHdq/K4gcp4LNbSoPa9gcBlLhETFiLXJXFN8pHZFVEvutcAHAA+OvoiKOJa62jonKdfDj4IXBVPuHQ6KRuHD3QRMGfA/3BUigaAuVOAQ+L2jTacv2ncG3PidB4odtV77u7I4DU97vhCAQPb2MDQQLnlunjwVPsTZxrVNOw2S4wTeDAtJJJ3CbAqxxeAfWeylSgF7rkgw1oElxjd/bit3sfCUsNSFOlBi7j95xOriOJtZVTUYiU5Mxp2C1zD1gY5hkNe2Q9rh90y0HjY8rXWXd2HOB1Bjy3rd9IdpNDnU7TLCe8ak+YH8Kw23iOtDm/eAnvFp52TQYslQ9rtPn51TaLlHQcTrbgBuSaLKghLUrIeq+dyka/cT4ptRvCVjA2HdujeiGu5oQyHQNSpqVIn7w8EQI9U+jGjTrUKrHNbLHA5i0OIa8bpmBLSfFa39B4SbuJP8Alb8AvK/o42q+hjWZJc14ex7NzhlLh3EFo9eK9bPS1oHZokd7mjRSlG3/AMbHuv4h/wDhPD8/IrqE/wAbf8ofmSW9uP4X+jBzl9f3R4iHZT3zPO3xSLhMDfIO+LtAjzK7VbZQVHgXMxy+Mz4WVJY66EjOzr6Yyyd/xHxPkqfECSe8+3+6Jr7Rk2Ejn8NAm4egXydyMYtGk0wdlMj4b/BE0HROmnj4J1VkAociItMKggSxxe6LEm3AOt7dyBH2iLxzRuDrgVWOIEBwOU3ETJbB3LR1ejhxVQmkWUm77WE8ADMLLZibojteiwkXaOraN5zODnEEDucfJaNvSClJs+3+QrQdE+hraVMMZVYd7nA9onmIWpw/Rig0yQXHid6dTrQjhbs8wwjA5xLMzaczA7Ivfvm/glt3AZ6ZLZzAtMcYInxiVo+m2DFLEsytAY9giPxMJBFtbFvmqJm0mvsxr3gGMzYyzyJIza6iQuOa+R1w6KnCw8e7geI5JuKD3HLJgwLWzfvFcIy1njSCZCPonVTeh1sgw+CDdykqDdoFLmUNZIMKntDqqBIImqSwEagTBM+fkEHi+kFFgJzGROVoBvlENbO68mVXbTuI3CYG4SZPqqTF0b/PBU4J9iubWkKnUNR7nvcczjJuUWNmOrPY2m7tGwGo8TujWUHSougkNJDRLiASAOLiNBzKO2TtdtCrmJgxAmd/PcreNE1TezU4HoCxjZqVXvdwpZGgfn177Ks6UbIpUGMNOxmCHOzudN5cW9hsZYAGsqxZtpjgZh3e90eTZlUnSTaDXU2U2Fg7eYhjI0BFySSdd6VSbZeUYqOinNTi0KPNO/wXYJ007l0sPzCocwNWYLTxCKNERx7rD0KgfTJIHEo00yN1+N48lgIuegtUtxtEwOyXETfRjtd69JqEEkxTuZuHSOQhec9CaRNdzj91hvzcQB6AravqQF4/rPX5MOXhDqjtw+njOFsK+rM/DR/n+KSqf0nS/aM/MElD/wBP1P5/z/BT7HjMNUFigcbo3zV9i8DlbrKpsZh3GIaTbcCd5X07izyEypcwbx46FEMrgCAY9FIcI/8ACUO5p/3skcWg2hxf4pjRmIA18B6lNI7lws5oBInar0Xo7iCGNvGZozGJsBMDmV58aS1PR4BwaHuyta7MLTm0ME7gjFOzN6NjQxWLbD2MeBBIvBy8kS7pJjGfdqH+Jp96if0paBlyg2N81o8kLS28zgD4n4K6hJ/2k3JLyVnTTpBXfhyajHtJc1snUgzmDSDawQOydqiW5uy0CAOQ08ohXm0dqUa7Orq02uaHB1iWmRI1HIkKj2phg+s4hoaJs0aNA0A5Ll9RCUXclR0YMnhbNFWwuHxINVlTJV+9mPZJt9ofd7/aq2k7skSJnjz1HFV7MHZHYSgIki4n2rnnNS8FYxaCAVC/eprt00TagziJiVEcqMVTJngOKCxOFlp+bq9rYcAZRykqGowAGU6YrQ/6PscyicU+oS1ow7zMb8zABG8yYhYPqjAHLh71c4v74GhInuuYPiAfJBZZV4vRJoDp4e6nbSCkc3S+9OdTjv1TAOU64Agg67k52KZG/wAikQCOCaaPFYw3Cdp8xYfIRlR3zop9h7KfXzdWB2dS4wJ4CAZPxQ+0MPUpOyvaQfb3HegNxdWG7I263DZg5hdmgyDGkwPU+aMqdJaz46vDPcHTlgOdIBg6BZTENdP2XeRRGG2lXYwNa+o0CYAkRKjP0WGcuUlbDH1E4qkzRZ8V/wDXn8q4qD9MYn9rV8ykh9jxfh/dh+0T+v8Aoun7TB1z/lHwThUDg1wB0Ov7x5ID60SicLWkDxG/jPvC9XFK5HBkWgmpfUDwVXjSReR4hWZKrsUFaROJXtqzaNdfmOaNw9IcvUqHaWDdRq5HROWk63B9Nrh4wYU2HOkKECkgqpS5yiqFAZXO5tHL7AQjirfGPazDtG8lhO//ANsLZX0HF2V2K20AY6tiqsTtAvMgBvIIbFV2EkoY1m81z48ePG7itnTky5JrjJ6CnV37o8XBbQC8xqsN9YJFmA/whb/DwWt5tHsU/VStLZsCpsdSI0Nu9KjoRzUwAUDWdojMQN4GnIrkR0koNrqGq8DTVEQQLQVG5w3tI56hAIE7FcjHGLWQmJqyJ9itOrt9qdfXkqvGM3AC/r4JkKxuycIH0caTHZoEidxFRjvPsQO9ZwNdy8/7Ld9EMKKnX0CS0VaRaSLkdpl781ierdJEixI8jC6ccXJaISaT2cAuPD2p7zfwQ9Wo5uoB81E7GX0KZxaByQQ8Hd7/AIKGoHfMp1Ks9xIsF2tSMf2R4MHNGx6Lk08IHAwT1h8c2Uf0lWWzGDE1B1jGuZTg3uCR9mfG/gvP6ePqu6ulmhrbCJmCb+0r1zZQZ1LMtm5Ru1IsSZvrKRY3ds6HnXDigp7MO77dBve0lp8tFCdkYN2hy8ntn1b8EqgEfaHddDVHt3T6Kts5ib9AYf8AFR/m/wDFJDZ+/wA/7JLWzHmjTwm6lw1tQRffbX/ZemU8JT/A3yCE6T4QOwr4ABZDx4G/8pKpjlUkJONxMUHWQ2KpzDeJjzspGFJ9ns/eafULrl0cyLD6SsJ1eNEaOpUyP4S5nsaFQ4aQtj9Kzf1tB3+R48nNP+pY/DnRc+Potk7CXGSpNtfq25YMOJdJnXSOXciOj+G63F0Gay9pPc05j6NK9K247CknOG5/8oE+O5JmkNiieGMbLhIMdxUzsNOjXHuaV6yzDs3Nb5KdjWDcPIKFlqPH27KrO+zSqH+ErcYIEU6YcIcGgEHUHeFsGPCz21P+M7vB8wFPL0Pj7GgqH7x5qViHrntjuPtC5iwQeITOtnkeCcwp1RgOqwQd8IKsQJO9FVaQGhKDxQMJkKy26CU5ruvH6tx/mYshj6YbXrNGgq1B5PcFs+gn/HfH7M/1sWPx4/8AUV+PW1f63Lu9P0cmYCxLLKueydPmL+wK1r6LmxMC6rWAaJDW1HOO4NDCJPiQPFWmTiC4JqIrUrKDZ+gR9cWWXQH2D7HfkqF28NMcjIE+UrWbJ6Q1X4mk11QuYSAWu7QuCLzwWV2a3tmR90+0KwZVLHtc2BBBsADr3Kchl2envrgbmf8AbafaVAcYOXhSpp1emOHr/ZCuA/D6lJRQn+vjifyU/gkhbfhHm74pLUYka5PxLc9N7SYzMcJOgkESuMYN8n0RFZlM03h3ZBY4F3AEEEyTAhFdhPLqThNj8965inaJlFwG6Bu5+CmwNIVsRSpkwHvY0ngCQCfASu1ukcaWzSfSxAqUGyCcryY3S5o9yxtF1lpfpTp0mYxtOj9hlFk3ntOe8n0yrMYZyjj6K5OzQdGcLUc9z6f3Rlnhmn3A+a01HZDpl0k8xZT/AEd7MdUwr3M/auB7RBsxnLmrDaGFNIxUaW8yZB7jooZFciuN1EEFEje0eI9ykY1u9w8AT8FEareIXfrA4oUNYSzLwcfEBUm2x+tmIkA6zy9ytm1QdVV7cohpYRvB9CPikyr4jQewdiFxzu3T4SR3yCERSKB2w6Mp/CQfIhch0BlMp79FFoU9xQCMfbyQeNIhE1jKCxZTIVlz0FeBXfP7M/1MWY2rTH1vEt/5tQjxcT71pugv/HcAQCWGCe8H3Kg6Wty47EbznaZGl2MJ9Su70/RyZipxQgK/+j0g/WmkT2GO8i8R/Ms9jnSr7oNTy08VUnRtNkb+0439AryJRM1grEjgSPIo2uLKBrf19Xhnd6uKIxTVvAPJFswdpx4D2n+yIxCbs1vZceJ9gHxT66k+xj0wPzMa7i1p8wChqi5sytOHo/8ATZ6NA9yVSolKkaS7155eQSRAPpnmh9v4jJhqpBuW5R3uIGiKpQqTp5UigwD71QSOQa7+yaC+SBLoxFRwFyTPqfgrvoLgOuxIqGQ2j2u9xs0E+Z8Fm3uW++jAHqaxOhqCO8NE+0KmR6JQRUfSVUAxTYbfqmkn8XbeBPcGrNUaoNxJO8fN1qPpMrziKbRFqUzvOZzrHkMnqVkKbdPbwQiNLs9m6G9JMmDpNpsZlbIIgtJcD2ieJOpPNaKjt+jUs+WcnXb5j3hYLofWnCgEXa5wnSb5p/mjwVhWcPmPipSWx49Gy/Q9GoS7KxzTvYSP6TCHd0XoEGGVKZ7y70MhZGniHNOZji08WuhXWC6W1mjtgVBxJh3mPgloYkxPRt7L06gcODuw71t7FnukOFqMydY0t+0LjXTQ6HRb/Bbfp1YAe1rvwuJafMiCqb6RabjQpuIFqkWM6tcdYHBLPcWND7xiKSD2w2WlFMUG0BIXH5Ok5RfNNh3xHlZTscg8EbObwMj3ohpWMjj9UFiSinG6CrlMgMtOiLoxDeZjza7+yqumFFzMfWy6uyuj95jdfFWHRarFemP87VR9K2ufjsQah0qEAcGizf5QPNdfp72cuYra+HOrjdanolRaMLVdN6lZjCJ0FNpqDzzHyWSc46CwC0fR6oOpLZuapdFt1Itnul4XQyKKWu/JiajXfiPx96lxhdvQO1H5sRUOva9wCIp1CGxNt3LuWRgnZ/2D32T62nuTMP8AZHj7V1wvb1U32Mb7o43NhaR5EeTnBEVMOg+hr5wgHBzx6z/qVnVSjgvUnn6JKaSkiYZS7h5LM/SE7s0QOLz/AEj3rT02rK/SBOej3PPqE+P7ws+jEvK9R+j6nGCYfxOef5sv+leWV6knkvYeitDLg6A4sB8Xdr3o5GCBgOn1bNjXj8LGN/lDv9RWfYjdv4jPiq7o1e/yBgegCEphMhZHp/Re2DpW3O887kU8pmwacYSj+4D+Yl3vU7wpPsougYkrmYqUtCQAQCNY8pm1XuNIgkkNIJvYbp9VMxoTsQ0ZHDklltBWmUFI81HiRZH0cIz8InuUG18MMhyS02uPhouTgX5lW4lr83ge5FkjUK+6M7PoGk11dnWk5pBcWj7RA+zG4BZzpgxrcU8UAWU4ZlaHEx2RO/jKZ42lZvcViJsUN1D32Y1zjyBKAyE6k+a9M+j3C0PqRNSA41XnNmAMZWDfusVoQTYJTKPo50fcx4qVSAQZawEEzxcRbwCzf0gNy41x/FTYe+xb/oXq2Iw9EfYrN7nOHtb8F5f9JzQMVThwd+pbcXjt1F140l0QnbMy3RXXRumD1h1IAAHeZJj+ELP51fdHQzLWc7NDGZuyY0nXlZVb0TooK5/WvP8Amd7Spussgmu3nUqRj0EzUXmHHZHcuF/v9UThqDMjCWkmOJ+KkqYemPuH8xPvU5PYyjo0vQWTQeL2qe1rfgr12FcdGuPgT7lidlbbOHBFGWgmSBJk6CQTC1eD2/WqMDusIJ1GkXjdCWx6CP0dV/Zv/KfgkmfpOv8AtHfmf/5JLGH02t4BZX6RMIclOo0dkS10bpgg+hC1FNyxvTnbTi52HDTkGUk/iJEjwEqmO+Qs+jFspmbL2TogAcHQJF8kb9xI9y8ZbbXMF7L0WblwlEHXID+aXe9GfQsezyralGK1blUqD+chBsfdaHpzlZjKgZfNlc4Dc5zbj3/xKv2Dg+vxFOmbAu7Q4tb2negIVE1Vivs9P2bQDaFIEXFNk9+USuvY3h7VPXchnuXOWQx1JvyT8UhRbw9vxXJXJQMSCiOHqU6vTGR1tyjan1PsnuKzMVzBeVzGiWlNq4+k2z6jWng4hp9VHUxtNw7NRju5wPsKg0MmXuxh+pZpoeH4isz0nZOId3N/pC0ey7Um+P8AUVT7bwFR1Vz2tJbAuI3C/sTyXxMuzP8AVrZdHBGGZ3u/qK8+xO22NJDQXGe5vmtv0a2jTfTbTFngEwd8kkkHfr3oY4tO2GTLtrvmF519I7z9abypM/qqfFehFgNjcLznpzR/9WYEAMZHlPvXRHslLoztJhKs8FXDaOJAAvSABO4mtSaSP4XuQW7s+K5WEMI4j3g+5Ua0JYG5hC6E7Dvmx1T6jALpUgnquyNnU/q9EkAk02EmN7mgn2qc4CmPut8lLg25aVNo+6xg8mge5ce5TbKEfUtFwB5JrgAnkrixhmVJdyriBidjln9t06VTEgPLQGMEy5re049kEkgmw0n4G7FQIb6waT3PpU2l74zOLRNhH2ibWGghPB07BLaooauwqVetTptLQ2C6oWuzWBEtBbvlwGggHetvSqAABsQIEDcNwVPQxTnvD6rQHAEAgCYMTcHS2nJHDGNWnJydmSo826Q4V7cRWzntFxdm17Ju2PC3gj+j+w3l9Kqyu0QWuImXZZvaN4kciCNQQLDpNgqlR73UWg9YwNdmAkRI7JkRII8k7YOGOEDiKVWs4x2SWNa07zGeCdLnhzVOehHHZrKhQ70HgtpVarndZQNIRY5mmTwhpRZIUCg0peaRISL22hwM8J4LGHtCna6L8JO73qAPCD29insok0gXOJAgDMYMyQPJYxittPqVXOqOpdXm3OBzH4CI3eepN+jjM3EVGj7Jpku7w5sEfmKqsZUrvnOyqTxLHz7FedBs1OpUNRpa1zQJIgyDYAcIn0RZjdOUOOMUahnRj/6So3Yxp0cPKU12OYOfggY8mrYedP8AZajotgqjatN+V72DWG1DFtRAiBa3epNubJD3A4amGC5cC6xNoIFwIvbRB09h46Ia+B/1SPYsE9HHJZD6Q9nWp12wCDkdO8GS0+Bzfm5LR7Ja5lGm18Z2tAcQZEgcSsb0w24HVHUX2YwiG8TH2yfEwinTAzOZd4gnkQl9We6GhriXaAA314JVMS1wgQfajNgEUqWJcaZNSKQpEg9nM5we5o39mPRPzE4FU2jIt6Qlg8F1lVlOTL3NbPDMQJ8JlWeIe0/c77OHktJ0Jw9KHOcwCo13Yc6QYLSDA+dUOQaNlVyAW8NfcCoCyTZsjiCfZl96bUd8yocxG+FLY4+vTjkBz+bKNtZkSXsB4FwB8/7JlVsxm7QG50keUqKvhaLgc1CSd9Ox8QSPetYQn6zR/HT/AO4kqf8AR9P/AOMfyM//AFSWtmpB645JJVQgwp1NJJYxKutSSSsKO8VwpJIGGFd3LqSxhm9IpJJkKMeoHriSYxwLpSSQMPYiqSSSVjIfUWf2h9pJJGICGii6SSSYBOFPhUkkrCg4Jtb7D/3V1JTl0MiVuo7kjvSSQXQTqSSSw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2304" name="AutoShape 16" descr="data:image/jpeg;base64,/9j/4AAQSkZJRgABAQAAAQABAAD/2wCEAAkGBxQTEhUUExQWFhUXGRcaGBcYGBgYGBcXGBgXGBoVGBgaHSggGhwlHBQYITEhJSkrLi4uFx8zODMsNygtLiwBCgoKDg0OGhAQGywkHCQvLCwsLCwsLCwsLCwsLCwsLCwsLCwsLCwsLCwsLCwsLCwsLCwsLCwsLCwsLCwsLCwsLP/AABEIAOEA4QMBIgACEQEDEQH/xAAbAAABBQEBAAAAAAAAAAAAAAAEAAIDBQYBB//EAEcQAAEDAgMEBwQGCAQFBQAAAAEAAhEDIQQSMQVBUWEGEyJxgZGhscHR8AcUMkJSkhUjU3KCorLhFmLC8TNjc5PSJENUVdP/xAAaAQADAQEBAQAAAAAAAAAAAAABAgMABAUG/8QALREAAgICAgEDAQcFAQAAAAAAAAECEQMhEjFBBBMiURQyUmGRofAzQoGx4RX/2gAMAwEAAhEDEQA/AMxisHRExWMgm2T3yt1sl3ZE8B7AsFU2lNjSpa65BK3zqEFpBlsC6dNJfLsVxt2vBPjcU2k2TxVLW6UkEgMkK06QYYvawyIB03/BY/GUiHEQfJZUw9Fp/itmbMaV4jX+6OwG2+vJbTouPE6NaOLnEwFm6WwarnNFu1fXQbyVrC1tOmKbBDRu/EeLjvKnPLFdDRg32TjDgkAPpFzQTlzScvEmPVSDDWBIglU1es2k0OqOyk6GJd+6Bw498IjCbapVQWuJY/dbXmBafVSc7KqJYGkBb2LrmhxkRpCrtnUKvWkVB2I7JBEHgR4K0dQYy5qFp3ACfMpZTyJ0o3H62ao/XY1lK0KLC4YMecu/XvVlgsH1jZpP6yIlsQ4Ty3hSt2RVJvSqflKtC62I2is2g2AEHK0R2BVcL0n8rtHvUVTo3UaxznUnQATOZtgOQKZrehUzOmtlYXDUSk3bTy2obAt+C0Luib3Mjqn3352b/Fcp9C3hjh1T+1r2mTp3qGT02LK05q2gp0UhqSwF2sIjCmWi24KwxHRrFBsMa6eYafYVSddWa12ezmmHCNCFeMdhlNVVBW0q4DYnUIbo7ier7TnNAuefqqPEY2ZcSSW6Ddcx5LP4/aLnOsBaBaVm2+hI/Vm+ZtAOe57ao36nR24Qgts495rU2B8jKXGLa6ewrBMxjmRB0+bq42JjDUNyM8QL7h7IQ6G7LjauIzUovYjVUZjmrza1PKyC4Ey3RUbynitEZ/eInLYdOGGriqnABrfIT71jnanuWvxdbrKj3jQuPw9ythSctk8kmo6KfC4FzNNTvN0VNbirBoiFCZJK6kktI53NvsG/XfiSROUpJqByZm8Zs5jD/wAdh/dBK3eyqhbTaHt0AsZHzuXnWJufErc7bqda9rmOcLNtYA23ry5xTqz04Pbov6nSOmBAw7DzNz6lcwm0G4hwptoUwTv0HiQq3ZWBL6gDmsywftPLR5tBuiKeDdSOZga6bgNcXEXIjS6o/a6XYl5Vt1QXtWtDer6prCCO02TI8VSkAuA3ankOB+eKN2xXdkBdGaRItIF9QCY8VRVcSZcwWmBPEkSfJsDxXFmpT0dWO2tnWVWVqpeSCG2EkQhekzGOpEgtkXaQRryKqNsbEcSDSgTqJIvrIUWJ6PVAyn+sDrOLu1IaSRAEanXyQVVdlHatUafZOJqVcK3KCX03CTy4knyUVao8hxJvmPgm7IxD8LRcWzLrRrIARNGgXUwSYLpce83V4L4nNN/Ibsza9SmT1dnAgSN6uf8AEuL/AGqzGzm9o/vq3qshduGEXDZx5ZyUtBrukeK/bFLB7WxdZ2TrXBv3iTYN48+5VpCstlGGOjUkT3AW9pTZVGEG0gYpSnNKzQN2yaYysc50fecST5aDwXB0jebEnzIPgQqV4UTl5rkz0lBFpV2tXBlld+U7jBIPDmqqvQqVXVATJME853rja/3d59xRJMPYZjMCD3i49668e4XRyZPjPiYXb2HqU25QN5mL6aTHeqXCbPquOhvxWz2phXMxD3HNlc2Qd0yN5taEI/aNJupM/um3wXLOUoukjpxQjJW2ZLaWBdSMOCI2ThizJVc5rRmAi+aCCM2kASd54rRvyVmy4dncbT4RKrdt4gB7GtAAbDucizR4IKbboosCv8vAfivsH+E+c3Vc8fPmu7Ffma5ktF5ZNhEmWzoNbTbVdxtJzDcETpwPcdD4Loj1Rw5ItSB6hv4LVbMo2I3AlZNzl6Ds9gFNvMBWxOmRyLRAaAt3qMUxJR1Ro4FDPaAdCrqRBobl5JJZl1GzUYHFC5jiV6zszE4M0qZfWObI3MA0WMCV5hiMk6HXh/da7HObTwgq02AuIAYLSCRqeEa+S5eCfZ2OdMd0s6YsoHJgu1F3ueARM3AaOAFz8Fm9r9N69VhYRTaDF2MDD3ghU+Ic3LLrEg2MzPJVVB9hyIStUqGu3ZuOj7z9XkyXPJJk8IAF/m6qdu4xzXseNxMDcRz5o7o/Xy4dk3Li/vJlziO/sqPpNh21KTS0iHFpBJsAeySTwBjzXEv6mzq/s0PpbZo1GEipkeNxJBHHvWh2Dg2voST2iQ6+sWXl1GmBUAkETEjQ8+5ej4HHinQaSMwaQDBgxuI9RFrFGUVGSXg3uSlE0FKRDQWxG4aQOKzm28e+jlaLEgzz7luamEotqhxpNpwCHFpIDraxpOix23sHTrNkPAc0mJ3g7lbFkU20vBGcXFbKvZj/ALMxJOY6e5XnVFxhoJKptlbNDKga50hwPLTSFovrWQ9VT7IABc7VxJ5nT292q6fdWOFoh7TnIZ+i3yA4hpOgJue4DVPxeAfSbnJy30kSReU6g5oOeO1pmN3R+8boXb9YvpgatmIO8ERC55+plNcX5LwwRg+S8FZiNp4lp7Ia4bjG7ihcRtHFF2UQPBDbMxTi1sgnJLS3SC2wPO0GFJisU4um4i5cbW4RvXK+R2Li1Zc9GcO57nFzpMXJ7x5Kz6QUSKJDDmc0gjKDPOyoOj+KdRDnQDnuQZ8PQBFYza5AL4EgHl3f7K+PNKK4nNkxKUuRSOr1atUEucGZgHONgANRffyUW18XhajstKlpDW3iTvcZ0JO7S43khAY3aD6naJJJ0vp3IGpTuI+fmE8vkCD4l47FdUwBzQ23ZHDw3d6qKP6ypd2WTdxkgDjAuoXvtOpOihcHC0ni7vO4+EJIxotOfx0FlxLzeY05TdW+D2iWjK7tMOrTcFU+EpWRBanOctMQyg5ssd1bvwmS0+JkjxJ8FvOqblaGPYQ0CDee4wF5X1q1nRJragcx1V7IALYdFry0zwi3K25UxSSdNiZIWrSNBVxLQTNWkN0Sfgh8W4lgLHNduBAcR3zCN6PdD8PiRUqvfUFNpgOJADzvMxMfFaKnsvBUmCn1zMo3NEnxcCSnnlVL29/oJDF3z0YH6jV/at8ikt79VwH7Q+R+CST3Z/Qb2sZ4zicI0O0PmrrbGOYKVCnSDnZKYzi0Z3fa77AeZVIwEnM8gNm7gZ793d5hR4nHfhygf5pLj/C3TxJVE1YrQLtB4cAfC+vcq3CMuRwunY+s42eII5QnbPpwXeHz6JHtjFvTxUUWsFnMfmYdxgz7Z80Q/aDerLZaBJIad06gRpv77aoCpjA5rWgBuTMJEgukzLr7tELAmde+6k8a7HU2RVXS6QICt2bRb1BBkuIgwd40nwAuFVYsy4unUza2vJNa0ugN1dAAPE29qLgm9gUqPVKQqtbSLy9+aHOJ3ZmzuGipcfiIqFpGWSfLcV7Hg8ZSpUqdJ9QHIxrZsZytDZ05ILb+Ewtek5uSXR2S2k4me8BJDGoNv6jynySR5pi6HZovBFiCTrEC48k3DExLtXHMfHQIvaWy30qZcQQwRYtcJJMASe9AOqGWjj6pMutD4y0zhrMzjA9TyAFyeSqm1qtZ7w4ZKWUZBHamT2ieNgY00U9Koc+pNovp4ckUAotlKMf1z6FZwyzOoP3jvtw38rI+iDiCOwGUxd0auI0HcjNsYA1C1zAM2hngd/gj8PRDGho0b6ninlJNX5BFNa8FcMQRVLHMAaBLXTIPfwVd0hxIjIO8q7xsZSN5B8ishtJ4dUJB0sO4LY1bBPogo8EUALIKjUaCZ3xzRX1s6MEcyPYFckQikRIGs25fMJMobvkqek2CkDeyJhzaZG5R1iQCSPVPc943g+CDrvcQZ8kDCZpKPwJzdgmOBGsi8enqq3CusETRfBGvhu5rMKPV8E9zcPSpkntAOI4N+633qOtV3KLD7QbVaKhe1oLW6m1gAQI5yq2rtekPveh+C6cMVGCs5c0m5uix6wpKm/xDQ/H6FJUuJKn9DKbQqgBv3cx04NbpHiZ+ZUFOpviANPncpsRTFRoE6XGn+3+yr30KkXuBum3eQY+SFywmkjrlGwinRY4yQDxJ08Pd5p31ANaXNPDz0shBVLdQfHTTX1C67Gw2Jt7VTkhKZP8Aoh8BwIvcoEMOYAnKD94zHeihtd2UjW0IvD1gW9qO7Wdbx86LafQNoo6tT0Vj0Xh+KpSY7YieIu3xkBcr4anq4FoNpbcA7pB/tKZhqApPzOOYNILSCIJBEEg3jiBdLQ1nuLOlFcwKdNpy2zkXKNp43HPF3Nb3Bo9sqg2Pj2OosfTcHSLxuPAo+ntB0p+PknzZXdNMWRSayricz87XGlc9kAwZAgGYsVhsfiy3K4/iHkbe9X2NpGpVqPDhlc4mHdq/K4gcp4LNbSoPa9gcBlLhETFiLXJXFN8pHZFVEvutcAHAA+OvoiKOJa62jonKdfDj4IXBVPuHQ6KRuHD3QRMGfA/3BUigaAuVOAQ+L2jTacv2ncG3PidB4odtV77u7I4DU97vhCAQPb2MDQQLnlunjwVPsTZxrVNOw2S4wTeDAtJJJ3CbAqxxeAfWeylSgF7rkgw1oElxjd/bit3sfCUsNSFOlBi7j95xOriOJtZVTUYiU5Mxp2C1zD1gY5hkNe2Q9rh90y0HjY8rXWXd2HOB1Bjy3rd9IdpNDnU7TLCe8ak+YH8Kw23iOtDm/eAnvFp52TQYslQ9rtPn51TaLlHQcTrbgBuSaLKghLUrIeq+dyka/cT4ptRvCVjA2HdujeiGu5oQyHQNSpqVIn7w8EQI9U+jGjTrUKrHNbLHA5i0OIa8bpmBLSfFa39B4SbuJP8Alb8AvK/o42q+hjWZJc14ex7NzhlLh3EFo9eK9bPS1oHZokd7mjRSlG3/AMbHuv4h/wDhPD8/IrqE/wAbf8ofmSW9uP4X+jBzl9f3R4iHZT3zPO3xSLhMDfIO+LtAjzK7VbZQVHgXMxy+Mz4WVJY66EjOzr6Yyyd/xHxPkqfECSe8+3+6Jr7Rk2Ejn8NAm4egXydyMYtGk0wdlMj4b/BE0HROmnj4J1VkAociItMKggSxxe6LEm3AOt7dyBH2iLxzRuDrgVWOIEBwOU3ETJbB3LR1ejhxVQmkWUm77WE8ADMLLZibojteiwkXaOraN5zODnEEDucfJaNvSClJs+3+QrQdE+hraVMMZVYd7nA9onmIWpw/Rig0yQXHid6dTrQjhbs8wwjA5xLMzaczA7Ivfvm/glt3AZ6ZLZzAtMcYInxiVo+m2DFLEsytAY9giPxMJBFtbFvmqJm0mvsxr3gGMzYyzyJIza6iQuOa+R1w6KnCw8e7geI5JuKD3HLJgwLWzfvFcIy1njSCZCPonVTeh1sgw+CDdykqDdoFLmUNZIMKntDqqBIImqSwEagTBM+fkEHi+kFFgJzGROVoBvlENbO68mVXbTuI3CYG4SZPqqTF0b/PBU4J9iubWkKnUNR7nvcczjJuUWNmOrPY2m7tGwGo8TujWUHSougkNJDRLiASAOLiNBzKO2TtdtCrmJgxAmd/PcreNE1TezU4HoCxjZqVXvdwpZGgfn177Ks6UbIpUGMNOxmCHOzudN5cW9hsZYAGsqxZtpjgZh3e90eTZlUnSTaDXU2U2Fg7eYhjI0BFySSdd6VSbZeUYqOinNTi0KPNO/wXYJ007l0sPzCocwNWYLTxCKNERx7rD0KgfTJIHEo00yN1+N48lgIuegtUtxtEwOyXETfRjtd69JqEEkxTuZuHSOQhec9CaRNdzj91hvzcQB6AravqQF4/rPX5MOXhDqjtw+njOFsK+rM/DR/n+KSqf0nS/aM/MElD/wBP1P5/z/BT7HjMNUFigcbo3zV9i8DlbrKpsZh3GIaTbcCd5X07izyEypcwbx46FEMrgCAY9FIcI/8ACUO5p/3skcWg2hxf4pjRmIA18B6lNI7lws5oBInar0Xo7iCGNvGZozGJsBMDmV58aS1PR4BwaHuyta7MLTm0ME7gjFOzN6NjQxWLbD2MeBBIvBy8kS7pJjGfdqH+Jp96if0paBlyg2N81o8kLS28zgD4n4K6hJ/2k3JLyVnTTpBXfhyajHtJc1snUgzmDSDawQOydqiW5uy0CAOQ08ohXm0dqUa7Orq02uaHB1iWmRI1HIkKj2phg+s4hoaJs0aNA0A5Ll9RCUXclR0YMnhbNFWwuHxINVlTJV+9mPZJt9ofd7/aq2k7skSJnjz1HFV7MHZHYSgIki4n2rnnNS8FYxaCAVC/eprt00TagziJiVEcqMVTJngOKCxOFlp+bq9rYcAZRykqGowAGU6YrQ/6PscyicU+oS1ow7zMb8zABG8yYhYPqjAHLh71c4v74GhInuuYPiAfJBZZV4vRJoDp4e6nbSCkc3S+9OdTjv1TAOU64Agg67k52KZG/wAikQCOCaaPFYw3Cdp8xYfIRlR3zop9h7KfXzdWB2dS4wJ4CAZPxQ+0MPUpOyvaQfb3HegNxdWG7I263DZg5hdmgyDGkwPU+aMqdJaz46vDPcHTlgOdIBg6BZTENdP2XeRRGG2lXYwNa+o0CYAkRKjP0WGcuUlbDH1E4qkzRZ8V/wDXn8q4qD9MYn9rV8ykh9jxfh/dh+0T+v8Aoun7TB1z/lHwThUDg1wB0Ov7x5ID60SicLWkDxG/jPvC9XFK5HBkWgmpfUDwVXjSReR4hWZKrsUFaROJXtqzaNdfmOaNw9IcvUqHaWDdRq5HROWk63B9Nrh4wYU2HOkKECkgqpS5yiqFAZXO5tHL7AQjirfGPazDtG8lhO//ANsLZX0HF2V2K20AY6tiqsTtAvMgBvIIbFV2EkoY1m81z48ePG7itnTky5JrjJ6CnV37o8XBbQC8xqsN9YJFmA/whb/DwWt5tHsU/VStLZsCpsdSI0Nu9KjoRzUwAUDWdojMQN4GnIrkR0koNrqGq8DTVEQQLQVG5w3tI56hAIE7FcjHGLWQmJqyJ9itOrt9qdfXkqvGM3AC/r4JkKxuycIH0caTHZoEidxFRjvPsQO9ZwNdy8/7Ld9EMKKnX0CS0VaRaSLkdpl781ierdJEixI8jC6ccXJaISaT2cAuPD2p7zfwQ9Wo5uoB81E7GX0KZxaByQQ8Hd7/AIKGoHfMp1Ks9xIsF2tSMf2R4MHNGx6Lk08IHAwT1h8c2Uf0lWWzGDE1B1jGuZTg3uCR9mfG/gvP6ePqu6ulmhrbCJmCb+0r1zZQZ1LMtm5Ru1IsSZvrKRY3ds6HnXDigp7MO77dBve0lp8tFCdkYN2hy8ntn1b8EqgEfaHddDVHt3T6Kts5ib9AYf8AFR/m/wDFJDZ+/wA/7JLWzHmjTwm6lw1tQRffbX/ZemU8JT/A3yCE6T4QOwr4ABZDx4G/8pKpjlUkJONxMUHWQ2KpzDeJjzspGFJ9ns/eafULrl0cyLD6SsJ1eNEaOpUyP4S5nsaFQ4aQtj9Kzf1tB3+R48nNP+pY/DnRc+Potk7CXGSpNtfq25YMOJdJnXSOXciOj+G63F0Gay9pPc05j6NK9K247CknOG5/8oE+O5JmkNiieGMbLhIMdxUzsNOjXHuaV6yzDs3Nb5KdjWDcPIKFlqPH27KrO+zSqH+ErcYIEU6YcIcGgEHUHeFsGPCz21P+M7vB8wFPL0Pj7GgqH7x5qViHrntjuPtC5iwQeITOtnkeCcwp1RgOqwQd8IKsQJO9FVaQGhKDxQMJkKy26CU5ruvH6tx/mYshj6YbXrNGgq1B5PcFs+gn/HfH7M/1sWPx4/8AUV+PW1f63Lu9P0cmYCxLLKueydPmL+wK1r6LmxMC6rWAaJDW1HOO4NDCJPiQPFWmTiC4JqIrUrKDZ+gR9cWWXQH2D7HfkqF28NMcjIE+UrWbJ6Q1X4mk11QuYSAWu7QuCLzwWV2a3tmR90+0KwZVLHtc2BBBsADr3Kchl2envrgbmf8AbafaVAcYOXhSpp1emOHr/ZCuA/D6lJRQn+vjifyU/gkhbfhHm74pLUYka5PxLc9N7SYzMcJOgkESuMYN8n0RFZlM03h3ZBY4F3AEEEyTAhFdhPLqThNj8965inaJlFwG6Bu5+CmwNIVsRSpkwHvY0ngCQCfASu1ukcaWzSfSxAqUGyCcryY3S5o9yxtF1lpfpTp0mYxtOj9hlFk3ntOe8n0yrMYZyjj6K5OzQdGcLUc9z6f3Rlnhmn3A+a01HZDpl0k8xZT/AEd7MdUwr3M/auB7RBsxnLmrDaGFNIxUaW8yZB7jooZFciuN1EEFEje0eI9ykY1u9w8AT8FEareIXfrA4oUNYSzLwcfEBUm2x+tmIkA6zy9ytm1QdVV7cohpYRvB9CPikyr4jQewdiFxzu3T4SR3yCERSKB2w6Mp/CQfIhch0BlMp79FFoU9xQCMfbyQeNIhE1jKCxZTIVlz0FeBXfP7M/1MWY2rTH1vEt/5tQjxcT71pugv/HcAQCWGCe8H3Kg6Wty47EbznaZGl2MJ9Su70/RyZipxQgK/+j0g/WmkT2GO8i8R/Ms9jnSr7oNTy08VUnRtNkb+0439AryJRM1grEjgSPIo2uLKBrf19Xhnd6uKIxTVvAPJFswdpx4D2n+yIxCbs1vZceJ9gHxT66k+xj0wPzMa7i1p8wChqi5sytOHo/8ATZ6NA9yVSolKkaS7155eQSRAPpnmh9v4jJhqpBuW5R3uIGiKpQqTp5UigwD71QSOQa7+yaC+SBLoxFRwFyTPqfgrvoLgOuxIqGQ2j2u9xs0E+Z8Fm3uW++jAHqaxOhqCO8NE+0KmR6JQRUfSVUAxTYbfqmkn8XbeBPcGrNUaoNxJO8fN1qPpMrziKbRFqUzvOZzrHkMnqVkKbdPbwQiNLs9m6G9JMmDpNpsZlbIIgtJcD2ieJOpPNaKjt+jUs+WcnXb5j3hYLofWnCgEXa5wnSb5p/mjwVhWcPmPipSWx49Gy/Q9GoS7KxzTvYSP6TCHd0XoEGGVKZ7y70MhZGniHNOZji08WuhXWC6W1mjtgVBxJh3mPgloYkxPRt7L06gcODuw71t7FnukOFqMydY0t+0LjXTQ6HRb/Bbfp1YAe1rvwuJafMiCqb6RabjQpuIFqkWM6tcdYHBLPcWND7xiKSD2w2WlFMUG0BIXH5Ok5RfNNh3xHlZTscg8EbObwMj3ohpWMjj9UFiSinG6CrlMgMtOiLoxDeZjza7+yqumFFzMfWy6uyuj95jdfFWHRarFemP87VR9K2ufjsQah0qEAcGizf5QPNdfp72cuYra+HOrjdanolRaMLVdN6lZjCJ0FNpqDzzHyWSc46CwC0fR6oOpLZuapdFt1Itnul4XQyKKWu/JiajXfiPx96lxhdvQO1H5sRUOva9wCIp1CGxNt3LuWRgnZ/2D32T62nuTMP8AZHj7V1wvb1U32Mb7o43NhaR5EeTnBEVMOg+hr5wgHBzx6z/qVnVSjgvUnn6JKaSkiYZS7h5LM/SE7s0QOLz/AEj3rT02rK/SBOej3PPqE+P7ws+jEvK9R+j6nGCYfxOef5sv+leWV6knkvYeitDLg6A4sB8Xdr3o5GCBgOn1bNjXj8LGN/lDv9RWfYjdv4jPiq7o1e/yBgegCEphMhZHp/Re2DpW3O887kU8pmwacYSj+4D+Yl3vU7wpPsougYkrmYqUtCQAQCNY8pm1XuNIgkkNIJvYbp9VMxoTsQ0ZHDklltBWmUFI81HiRZH0cIz8InuUG18MMhyS02uPhouTgX5lW4lr83ge5FkjUK+6M7PoGk11dnWk5pBcWj7RA+zG4BZzpgxrcU8UAWU4ZlaHEx2RO/jKZ42lZvcViJsUN1D32Y1zjyBKAyE6k+a9M+j3C0PqRNSA41XnNmAMZWDfusVoQTYJTKPo50fcx4qVSAQZawEEzxcRbwCzf0gNy41x/FTYe+xb/oXq2Iw9EfYrN7nOHtb8F5f9JzQMVThwd+pbcXjt1F140l0QnbMy3RXXRumD1h1IAAHeZJj+ELP51fdHQzLWc7NDGZuyY0nXlZVb0TooK5/WvP8Amd7Spussgmu3nUqRj0EzUXmHHZHcuF/v9UThqDMjCWkmOJ+KkqYemPuH8xPvU5PYyjo0vQWTQeL2qe1rfgr12FcdGuPgT7lidlbbOHBFGWgmSBJk6CQTC1eD2/WqMDusIJ1GkXjdCWx6CP0dV/Zv/KfgkmfpOv8AtHfmf/5JLGH02t4BZX6RMIclOo0dkS10bpgg+hC1FNyxvTnbTi52HDTkGUk/iJEjwEqmO+Qs+jFspmbL2TogAcHQJF8kb9xI9y8ZbbXMF7L0WblwlEHXID+aXe9GfQsezyralGK1blUqD+chBsfdaHpzlZjKgZfNlc4Dc5zbj3/xKv2Dg+vxFOmbAu7Q4tb2negIVE1Vivs9P2bQDaFIEXFNk9+USuvY3h7VPXchnuXOWQx1JvyT8UhRbw9vxXJXJQMSCiOHqU6vTGR1tyjan1PsnuKzMVzBeVzGiWlNq4+k2z6jWng4hp9VHUxtNw7NRju5wPsKg0MmXuxh+pZpoeH4isz0nZOId3N/pC0ey7Um+P8AUVT7bwFR1Vz2tJbAuI3C/sTyXxMuzP8AVrZdHBGGZ3u/qK8+xO22NJDQXGe5vmtv0a2jTfTbTFngEwd8kkkHfr3oY4tO2GTLtrvmF519I7z9abypM/qqfFehFgNjcLznpzR/9WYEAMZHlPvXRHslLoztJhKs8FXDaOJAAvSABO4mtSaSP4XuQW7s+K5WEMI4j3g+5Ua0JYG5hC6E7Dvmx1T6jALpUgnquyNnU/q9EkAk02EmN7mgn2qc4CmPut8lLg25aVNo+6xg8mge5ce5TbKEfUtFwB5JrgAnkrixhmVJdyriBidjln9t06VTEgPLQGMEy5re049kEkgmw0n4G7FQIb6waT3PpU2l74zOLRNhH2ibWGghPB07BLaooauwqVetTptLQ2C6oWuzWBEtBbvlwGggHetvSqAABsQIEDcNwVPQxTnvD6rQHAEAgCYMTcHS2nJHDGNWnJydmSo826Q4V7cRWzntFxdm17Ju2PC3gj+j+w3l9Kqyu0QWuImXZZvaN4kciCNQQLDpNgqlR73UWg9YwNdmAkRI7JkRII8k7YOGOEDiKVWs4x2SWNa07zGeCdLnhzVOehHHZrKhQ70HgtpVarndZQNIRY5mmTwhpRZIUCg0peaRISL22hwM8J4LGHtCna6L8JO73qAPCD29insok0gXOJAgDMYMyQPJYxittPqVXOqOpdXm3OBzH4CI3eepN+jjM3EVGj7Jpku7w5sEfmKqsZUrvnOyqTxLHz7FedBs1OpUNRpa1zQJIgyDYAcIn0RZjdOUOOMUahnRj/6So3Yxp0cPKU12OYOfggY8mrYedP8AZajotgqjatN+V72DWG1DFtRAiBa3epNubJD3A4amGC5cC6xNoIFwIvbRB09h46Ia+B/1SPYsE9HHJZD6Q9nWp12wCDkdO8GS0+Bzfm5LR7Ja5lGm18Z2tAcQZEgcSsb0w24HVHUX2YwiG8TH2yfEwinTAzOZd4gnkQl9We6GhriXaAA314JVMS1wgQfajNgEUqWJcaZNSKQpEg9nM5we5o39mPRPzE4FU2jIt6Qlg8F1lVlOTL3NbPDMQJ8JlWeIe0/c77OHktJ0Jw9KHOcwCo13Yc6QYLSDA+dUOQaNlVyAW8NfcCoCyTZsjiCfZl96bUd8yocxG+FLY4+vTjkBz+bKNtZkSXsB4FwB8/7JlVsxm7QG50keUqKvhaLgc1CSd9Ox8QSPetYQn6zR/HT/AO4kqf8AR9P/AOMfyM//AFSWtmpB645JJVQgwp1NJJYxKutSSSsKO8VwpJIGGFd3LqSxhm9IpJJkKMeoHriSYxwLpSSQMPYiqSSSVjIfUWf2h9pJJGICGii6SSSYBOFPhUkkrCg4Jtb7D/3V1JTl0MiVuo7kjvSSQXQTqSSSw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2306" name="Picture 18" descr="http://www.cenconc.com/wp-content/uploads/simple-gest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2928934"/>
            <a:ext cx="2357454" cy="1643074"/>
          </a:xfrm>
          <a:prstGeom prst="rect">
            <a:avLst/>
          </a:prstGeom>
          <a:noFill/>
        </p:spPr>
      </p:pic>
      <p:pic>
        <p:nvPicPr>
          <p:cNvPr id="12308" name="Picture 20" descr="http://www.desmotivar.com/img/desmotivaciones/14859_poners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3000372"/>
            <a:ext cx="1928826" cy="1571636"/>
          </a:xfrm>
          <a:prstGeom prst="rect">
            <a:avLst/>
          </a:prstGeom>
          <a:noFill/>
        </p:spPr>
      </p:pic>
      <p:pic>
        <p:nvPicPr>
          <p:cNvPr id="12310" name="Picture 22" descr="https://encrypted-tbn0.gstatic.com/images?q=tbn:ANd9GcTcEULHgZ3BsG3gh67HmX1izRONiQphLmnR7ZVe293dEP8gUSZsk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714884"/>
            <a:ext cx="4572000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7158" y="285728"/>
            <a:ext cx="8572560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s-CL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Sociología</a:t>
            </a:r>
            <a:r>
              <a:rPr lang="es-CL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establece tres tipos de comportamiento a la hora de relacionarse con otros.</a:t>
            </a:r>
            <a:endParaRPr lang="es-CL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1472" y="1214422"/>
            <a:ext cx="2214578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Comportamiento Pasivo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28596" y="2000240"/>
            <a:ext cx="2500330" cy="25853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-Actitud indiferente</a:t>
            </a:r>
          </a:p>
          <a:p>
            <a:pPr algn="just"/>
            <a:endParaRPr lang="es-CL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-Contiene emociones frente a lo que le molesta</a:t>
            </a:r>
          </a:p>
          <a:p>
            <a:pPr algn="just"/>
            <a:endParaRPr lang="es-CL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-Ejemplo: </a:t>
            </a:r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mantenerse callado y no defender a un amigo 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357554" y="1285860"/>
            <a:ext cx="185738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Agresivo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86116" y="2000240"/>
            <a:ext cx="2214578" cy="25853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L" b="1" dirty="0" smtClean="0"/>
              <a:t>-</a:t>
            </a:r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Reaccionar rápidamente sin pensar, expresando emociones de mala manera</a:t>
            </a:r>
          </a:p>
          <a:p>
            <a:pPr algn="just"/>
            <a:endParaRPr lang="es-CL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Ejemplo: </a:t>
            </a:r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descortés, pudiendo intimidar  o humillar a otro 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143636" y="1285860"/>
            <a:ext cx="207170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Asertivo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715008" y="1928802"/>
            <a:ext cx="3214710" cy="39703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La persona sabe lo que sienten y piensan otras personas, frente a una situación particular</a:t>
            </a:r>
          </a:p>
          <a:p>
            <a:pPr>
              <a:buFontTx/>
              <a:buChar char="-"/>
            </a:pPr>
            <a:endParaRPr lang="es-CL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-Expresar  un  parecer  sin ofender a otros </a:t>
            </a:r>
          </a:p>
          <a:p>
            <a:endParaRPr lang="es-CL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-Se evita el tratar de imponer una idea sobre otra</a:t>
            </a:r>
          </a:p>
          <a:p>
            <a:endParaRPr lang="es-CL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-Ejemplo</a:t>
            </a:r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: elección del lugar en que se realizará un paseo de curso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4282" y="4929198"/>
            <a:ext cx="5429288" cy="3385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600" b="1" dirty="0" smtClean="0"/>
              <a:t>    FORMAS  INADECUADAS DE RELACIONARSE</a:t>
            </a:r>
            <a:endParaRPr lang="es-CL" sz="16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715008" y="6000768"/>
            <a:ext cx="2928958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Formas adecuadas </a:t>
            </a:r>
            <a:endParaRPr lang="es-CL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643174" y="285728"/>
            <a:ext cx="4429156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b="1" dirty="0" smtClean="0"/>
              <a:t> </a:t>
            </a:r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ACTITUDES  CÍVICAS</a:t>
            </a:r>
            <a:endParaRPr lang="es-CL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1285860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/>
          </a:p>
        </p:txBody>
      </p:sp>
      <p:sp>
        <p:nvSpPr>
          <p:cNvPr id="4" name="3 CuadroTexto"/>
          <p:cNvSpPr txBox="1"/>
          <p:nvPr/>
        </p:nvSpPr>
        <p:spPr>
          <a:xfrm>
            <a:off x="500034" y="1071546"/>
            <a:ext cx="81439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Times New Roman" pitchFamily="18" charset="0"/>
                <a:cs typeface="Times New Roman" pitchFamily="18" charset="0"/>
              </a:rPr>
              <a:t>Son las formas de actuar en sociedad, que contribuyen a la buena convivencia  y al respeto entre las personas, especialmente en los espacios que compartimos con otros</a:t>
            </a:r>
            <a:endParaRPr lang="es-C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http://www.gamba.cl/wp-content/uploads/2013/04/biblioteca-1-g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786190"/>
            <a:ext cx="3071834" cy="2071670"/>
          </a:xfrm>
          <a:prstGeom prst="rect">
            <a:avLst/>
          </a:prstGeom>
          <a:noFill/>
        </p:spPr>
      </p:pic>
      <p:pic>
        <p:nvPicPr>
          <p:cNvPr id="10244" name="Picture 4" descr="http://1.bp.blogspot.com/-jOImMaIFJbo/TrMjGj5TNFI/AAAAAAAAAJU/gj6xCniQQd8/s1600/mi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786190"/>
            <a:ext cx="2628880" cy="2071675"/>
          </a:xfrm>
          <a:prstGeom prst="rect">
            <a:avLst/>
          </a:prstGeom>
          <a:noFill/>
        </p:spPr>
      </p:pic>
      <p:pic>
        <p:nvPicPr>
          <p:cNvPr id="10246" name="Picture 6" descr="http://www.cartagonoticias.com/noticias/2008/09/07/cartago/4-dias-despues-de-ser-embestido-por-un-toro-muere-empleado-de-empresas-municipales/sala-de-espera-hospital-departamental-de-carta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786190"/>
            <a:ext cx="3143272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857488" y="357166"/>
            <a:ext cx="392909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C00000"/>
                </a:solidFill>
              </a:rPr>
              <a:t>RESPETAR  A  LAS PERSONAS</a:t>
            </a:r>
            <a:endParaRPr lang="es-CL" b="1" dirty="0">
              <a:solidFill>
                <a:srgbClr val="C00000"/>
              </a:solidFill>
            </a:endParaRPr>
          </a:p>
        </p:txBody>
      </p:sp>
      <p:sp>
        <p:nvSpPr>
          <p:cNvPr id="3" name="2 Flecha derecha"/>
          <p:cNvSpPr/>
          <p:nvPr/>
        </p:nvSpPr>
        <p:spPr>
          <a:xfrm rot="7104856">
            <a:off x="2808621" y="1109196"/>
            <a:ext cx="785818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lecha derecha"/>
          <p:cNvSpPr/>
          <p:nvPr/>
        </p:nvSpPr>
        <p:spPr>
          <a:xfrm rot="3769622">
            <a:off x="5387251" y="1160570"/>
            <a:ext cx="739486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CuadroTexto"/>
          <p:cNvSpPr txBox="1"/>
          <p:nvPr/>
        </p:nvSpPr>
        <p:spPr>
          <a:xfrm>
            <a:off x="1142976" y="1785926"/>
            <a:ext cx="300039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Respeto a personas con discapacidad </a:t>
            </a:r>
            <a:endParaRPr lang="es-CL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4643438" y="1857364"/>
            <a:ext cx="278608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Respeto a los pueblos originarios</a:t>
            </a:r>
            <a:endParaRPr lang="es-CL" b="1" dirty="0"/>
          </a:p>
        </p:txBody>
      </p:sp>
      <p:pic>
        <p:nvPicPr>
          <p:cNvPr id="9218" name="Picture 2" descr="http://amidisa.files.wordpress.com/2012/02/personas-con-discapacida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786058"/>
            <a:ext cx="3143272" cy="1785950"/>
          </a:xfrm>
          <a:prstGeom prst="rect">
            <a:avLst/>
          </a:prstGeom>
          <a:noFill/>
        </p:spPr>
      </p:pic>
      <p:pic>
        <p:nvPicPr>
          <p:cNvPr id="9220" name="Picture 4" descr="http://www.desarrollosocial.gob.ar/Uploads/i1/11552_ra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786058"/>
            <a:ext cx="2714644" cy="1571611"/>
          </a:xfrm>
          <a:prstGeom prst="rect">
            <a:avLst/>
          </a:prstGeom>
          <a:noFill/>
        </p:spPr>
      </p:pic>
      <p:pic>
        <p:nvPicPr>
          <p:cNvPr id="9222" name="Picture 6" descr="http://www.sitiosargentina.com.ar/wp-content/uploads/1970/01/D%C3%ADa-del-Respeto-a-la-Diversidad-Cultural-500x3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4643446"/>
            <a:ext cx="1928826" cy="14287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14282" y="2928934"/>
            <a:ext cx="300039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CONTRIBUIR    A   LA BUENA CONVIVENCIA</a:t>
            </a:r>
            <a:endParaRPr lang="es-CL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://4.bp.blogspot.com/-IUWZpNRgJCA/TVu-x0m_W8I/AAAAAAAAAKI/6VmNzz7RIoI/s1600/Copia%2Bde%2BImagen%2B9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98321">
            <a:off x="3133353" y="436891"/>
            <a:ext cx="2619742" cy="2762876"/>
          </a:xfrm>
          <a:prstGeom prst="rect">
            <a:avLst/>
          </a:prstGeom>
          <a:noFill/>
        </p:spPr>
      </p:pic>
      <p:sp>
        <p:nvSpPr>
          <p:cNvPr id="8198" name="AutoShape 6" descr="Resultado de imagen para señal de silenci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8200" name="AutoShape 8" descr="Resultado de imagen para señal de silenci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202" name="Picture 10" descr="http://paraimprimirgratis.com/cont/sen/img/senal-de-silenci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87658">
            <a:off x="6648122" y="446106"/>
            <a:ext cx="1714512" cy="2576499"/>
          </a:xfrm>
          <a:prstGeom prst="rect">
            <a:avLst/>
          </a:prstGeom>
          <a:noFill/>
        </p:spPr>
      </p:pic>
      <p:pic>
        <p:nvPicPr>
          <p:cNvPr id="8204" name="Picture 12" descr="http://www.paritarios.cl/images/esp_senalitica0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01940">
            <a:off x="3141028" y="3884289"/>
            <a:ext cx="1642570" cy="2111776"/>
          </a:xfrm>
          <a:prstGeom prst="rect">
            <a:avLst/>
          </a:prstGeom>
          <a:noFill/>
        </p:spPr>
      </p:pic>
      <p:pic>
        <p:nvPicPr>
          <p:cNvPr id="8206" name="Picture 14" descr="http://t1.ftcdn.net/jpg/00/23/70/68/400_F_23706877_ROVJ3ERz0XMOBCZ4BbUnhqVeOrByz8V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6730">
            <a:off x="5357818" y="3286124"/>
            <a:ext cx="2000264" cy="266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928794" y="571480"/>
            <a:ext cx="528641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rgbClr val="C00000"/>
                </a:solidFill>
              </a:rPr>
              <a:t>ACTUAR CON HONESTIDAD  Y RESPONSABILIDAD</a:t>
            </a:r>
            <a:endParaRPr lang="es-CL" b="1" dirty="0">
              <a:solidFill>
                <a:srgbClr val="C0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928662" y="2285992"/>
            <a:ext cx="2214578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b="1" dirty="0" smtClean="0"/>
              <a:t>Hacer las tareas </a:t>
            </a:r>
            <a:endParaRPr lang="es-CL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5072066" y="4786322"/>
            <a:ext cx="350046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Respetar las señales de tránsito</a:t>
            </a:r>
            <a:r>
              <a:rPr lang="es-CL" dirty="0" smtClean="0"/>
              <a:t> </a:t>
            </a:r>
            <a:endParaRPr lang="es-CL" dirty="0"/>
          </a:p>
        </p:txBody>
      </p:sp>
      <p:pic>
        <p:nvPicPr>
          <p:cNvPr id="8194" name="Picture 2" descr="http://www.mambocarga.com/wp-content/uploads/2014/03/senales_transito_mtc_mambocar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571612"/>
            <a:ext cx="2207022" cy="2928958"/>
          </a:xfrm>
          <a:prstGeom prst="rect">
            <a:avLst/>
          </a:prstGeom>
          <a:noFill/>
        </p:spPr>
      </p:pic>
      <p:pic>
        <p:nvPicPr>
          <p:cNvPr id="8196" name="Picture 4" descr="http://www.noticiasggl.com/wp-content/uploads/2013/10/9190223-dos-ninos-de-escuela-haciendo-tareas-junto-con-el-equipo-aislado-en-fondo-blan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496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Almacenamiento de acceso secuencial"/>
          <p:cNvSpPr/>
          <p:nvPr/>
        </p:nvSpPr>
        <p:spPr>
          <a:xfrm>
            <a:off x="785786" y="214290"/>
            <a:ext cx="7286676" cy="5929354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4" name="3 CuadroTexto"/>
          <p:cNvSpPr txBox="1"/>
          <p:nvPr/>
        </p:nvSpPr>
        <p:spPr>
          <a:xfrm>
            <a:off x="2071670" y="1000108"/>
            <a:ext cx="47863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dirty="0" smtClean="0"/>
          </a:p>
          <a:p>
            <a:pPr algn="just"/>
            <a:r>
              <a:rPr lang="es-CL" dirty="0" smtClean="0"/>
              <a:t>CON LA CONVIVENCIA SOCIAL SURGEN LAS NORMAS, QUE BUSCAN  REGULAR LA VIDA EN SOCIEDAD, ESTABLECIENDO ACUERDOS QUE NOS PERMITEN RESPETAR Y SER RESPETADOS.</a:t>
            </a:r>
          </a:p>
          <a:p>
            <a:pPr algn="just"/>
            <a:endParaRPr lang="es-CL" dirty="0" smtClean="0"/>
          </a:p>
          <a:p>
            <a:pPr algn="just"/>
            <a:r>
              <a:rPr lang="es-CL" dirty="0" smtClean="0"/>
              <a:t>EN CUALQUIER GRUPO HUMANO, DESDE LA FAMILIA HASTA LAS ORGANIZACIONES SOCIALES COMO CLUBES DEPORTIVOS, CENTROS DE ESTUDIANTES, PARTIDOS POLÍTICOS, ETC. , ES NECESARIO QUE SE PLANTEEN  NORMAS  DE CONVIVENCIA CONOCIDAS   Y RESPETADAS POR TODOS.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lamada ovalada"/>
          <p:cNvSpPr/>
          <p:nvPr/>
        </p:nvSpPr>
        <p:spPr>
          <a:xfrm>
            <a:off x="500034" y="428604"/>
            <a:ext cx="8143932" cy="48577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CuadroTexto"/>
          <p:cNvSpPr txBox="1"/>
          <p:nvPr/>
        </p:nvSpPr>
        <p:spPr>
          <a:xfrm>
            <a:off x="2214546" y="1643050"/>
            <a:ext cx="47863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Times New Roman" pitchFamily="18" charset="0"/>
                <a:cs typeface="Times New Roman" pitchFamily="18" charset="0"/>
              </a:rPr>
              <a:t>Recuerda  que una buena convivencia  no busca  limitar nuestras libertades, sino ayudarnos  a respetar y ser respetados.</a:t>
            </a:r>
            <a:endParaRPr lang="es-CL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835696" y="980728"/>
            <a:ext cx="578647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¿Qué es un comportamiento pasivo?</a:t>
            </a:r>
            <a:endParaRPr lang="es-CL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03648" y="2060848"/>
            <a:ext cx="650085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¿Cuál es la base de la convivencia social?</a:t>
            </a:r>
            <a:endParaRPr lang="es-CL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59632" y="3212976"/>
            <a:ext cx="6858048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rgbClr val="C00000"/>
                </a:solidFill>
              </a:rPr>
              <a:t>¿</a:t>
            </a:r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Qué actitudes practicas a diario para contribuir a la buena convivencia? Da tres ejemplos</a:t>
            </a:r>
            <a:endParaRPr lang="es-CL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67744" y="5085184"/>
            <a:ext cx="500066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¿Para qué existen las normas?</a:t>
            </a:r>
            <a:endParaRPr lang="es-CL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357</TotalTime>
  <Words>423</Words>
  <Application>Microsoft Office PowerPoint</Application>
  <PresentationFormat>Presentación en pantalla (4:3)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Georgia</vt:lpstr>
      <vt:lpstr>Times New Roman</vt:lpstr>
      <vt:lpstr>Wingdings</vt:lpstr>
      <vt:lpstr>Wingdings 2</vt:lpstr>
      <vt:lpstr>Civil</vt:lpstr>
      <vt:lpstr>    COLEGIO DE LOS SS.CC. PROVIDENCIA SECTOR: HISTORIA, GEOGRAFÍA Y CIENCIAS SOCIALES NIVEL: 7° A UNIDAD TEMÁTICA:LA SOCIEDAD SE ORGANIZA </vt:lpstr>
      <vt:lpstr>Presentación de PowerPoint</vt:lpstr>
      <vt:lpstr>Asuntos y problemas públicos </vt:lpstr>
      <vt:lpstr>Habilidades sociales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 INES</dc:creator>
  <cp:lastModifiedBy>alainmc</cp:lastModifiedBy>
  <cp:revision>38</cp:revision>
  <dcterms:created xsi:type="dcterms:W3CDTF">2015-02-18T15:59:39Z</dcterms:created>
  <dcterms:modified xsi:type="dcterms:W3CDTF">2019-04-15T20:15:40Z</dcterms:modified>
</cp:coreProperties>
</file>